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5" r:id="rId20"/>
    <p:sldId id="276" r:id="rId21"/>
    <p:sldId id="274" r:id="rId22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E1E82"/>
    <a:srgbClr val="272F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2" d="100"/>
          <a:sy n="82" d="100"/>
        </p:scale>
        <p:origin x="67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E06895-E411-444E-92F0-E1F43C5B9AD4}" type="datetimeFigureOut">
              <a:rPr lang="el-GR" smtClean="0"/>
              <a:t>23/9/2026</a:t>
            </a:fld>
            <a:endParaRPr lang="el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66B0DF-8290-49D6-AD4A-66FEFED85A5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028815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635161"/>
            <a:ext cx="9144000" cy="1874801"/>
          </a:xfrm>
        </p:spPr>
        <p:txBody>
          <a:bodyPr anchor="b">
            <a:noAutofit/>
          </a:bodyPr>
          <a:lstStyle>
            <a:lvl1pPr algn="ctr">
              <a:defRPr sz="4000" baseline="0">
                <a:solidFill>
                  <a:srgbClr val="CE1E82"/>
                </a:solidFill>
              </a:defRPr>
            </a:lvl1pPr>
          </a:lstStyle>
          <a:p>
            <a:r>
              <a:rPr lang="el-GR" dirty="0"/>
              <a:t>Τίτλος Πτυχιακής / Διπλωματικής Εργασίας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744913"/>
            <a:ext cx="9144000" cy="636587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272F3D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 dirty="0"/>
              <a:t>Ονοματεπώνυμο Φοιτητή/Φοιτήτριας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887" y="285089"/>
            <a:ext cx="2881233" cy="1110241"/>
          </a:xfrm>
          <a:prstGeom prst="rect">
            <a:avLst/>
          </a:prstGeom>
        </p:spPr>
      </p:pic>
      <p:sp>
        <p:nvSpPr>
          <p:cNvPr id="25" name="Text Placeholder 24"/>
          <p:cNvSpPr>
            <a:spLocks noGrp="1"/>
          </p:cNvSpPr>
          <p:nvPr>
            <p:ph type="body" sz="quarter" idx="10" hasCustomPrompt="1"/>
          </p:nvPr>
        </p:nvSpPr>
        <p:spPr>
          <a:xfrm>
            <a:off x="4152900" y="400050"/>
            <a:ext cx="6515100" cy="995363"/>
          </a:xfrm>
        </p:spPr>
        <p:txBody>
          <a:bodyPr>
            <a:normAutofit/>
          </a:bodyPr>
          <a:lstStyle>
            <a:lvl1pPr marL="0" indent="0" algn="ctr">
              <a:buNone/>
              <a:defRPr sz="3200" cap="small" baseline="0">
                <a:solidFill>
                  <a:srgbClr val="272F3D"/>
                </a:solidFill>
              </a:defRPr>
            </a:lvl1pPr>
          </a:lstStyle>
          <a:p>
            <a:pPr lvl="0"/>
            <a:r>
              <a:rPr lang="el-GR" dirty="0"/>
              <a:t>Τίτλος Προγράμματος Σπουδών</a:t>
            </a:r>
            <a:endParaRPr lang="en-US" dirty="0"/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 hasCustomPrompt="1"/>
          </p:nvPr>
        </p:nvSpPr>
        <p:spPr>
          <a:xfrm>
            <a:off x="6168000" y="4929943"/>
            <a:ext cx="5208454" cy="370800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1200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l-GR" dirty="0"/>
              <a:t>Ονοματεπώνυμο Επιβλέποντος/Επιβλέπουσας Καθηγητή/Καθηγήτριας</a:t>
            </a:r>
          </a:p>
        </p:txBody>
      </p:sp>
      <p:sp>
        <p:nvSpPr>
          <p:cNvPr id="28" name="Text Placeholder 26"/>
          <p:cNvSpPr>
            <a:spLocks noGrp="1"/>
          </p:cNvSpPr>
          <p:nvPr>
            <p:ph type="body" sz="quarter" idx="12" hasCustomPrompt="1"/>
          </p:nvPr>
        </p:nvSpPr>
        <p:spPr>
          <a:xfrm>
            <a:off x="6168000" y="5360036"/>
            <a:ext cx="5208454" cy="370800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200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el-GR" dirty="0"/>
              <a:t>Ονοματεπώνυμο Συν-επιβλέποντος Καθηγητή/Συν-επιβλέπουσας Καθηγήτριας</a:t>
            </a:r>
          </a:p>
        </p:txBody>
      </p:sp>
      <p:sp>
        <p:nvSpPr>
          <p:cNvPr id="29" name="TextBox 28"/>
          <p:cNvSpPr txBox="1"/>
          <p:nvPr userDrawn="1"/>
        </p:nvSpPr>
        <p:spPr>
          <a:xfrm>
            <a:off x="774357" y="4916411"/>
            <a:ext cx="53936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l-GR" dirty="0"/>
              <a:t>Επιβλέπων/Επιβλέπουσα</a:t>
            </a:r>
            <a:r>
              <a:rPr lang="el-GR" baseline="0" dirty="0"/>
              <a:t> καθηγητής/καθηγήτρια:</a:t>
            </a:r>
            <a:endParaRPr lang="el-GR" dirty="0"/>
          </a:p>
        </p:txBody>
      </p:sp>
      <p:sp>
        <p:nvSpPr>
          <p:cNvPr id="30" name="TextBox 29"/>
          <p:cNvSpPr txBox="1"/>
          <p:nvPr userDrawn="1"/>
        </p:nvSpPr>
        <p:spPr>
          <a:xfrm>
            <a:off x="774357" y="5345036"/>
            <a:ext cx="53936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l-GR" dirty="0"/>
              <a:t>Συν-επιβλέπων/Συν-επιβλέπουσα καθηγητής/καθηγήτρια: </a:t>
            </a:r>
          </a:p>
        </p:txBody>
      </p:sp>
    </p:spTree>
    <p:extLst>
      <p:ext uri="{BB962C8B-B14F-4D97-AF65-F5344CB8AC3E}">
        <p14:creationId xmlns:p14="http://schemas.microsoft.com/office/powerpoint/2010/main" val="28516952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55C2B-0C9C-4BD2-B6C7-804AF6A85710}" type="datetime1">
              <a:rPr lang="el-GR" smtClean="0"/>
              <a:t>23/9/2026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885738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l-G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80712-B4F2-449A-A132-25D3AF7A8C5B}" type="datetime1">
              <a:rPr lang="el-GR" smtClean="0"/>
              <a:t>23/9/2026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99631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E9EAD-DFEB-4565-B7A5-3E520C091F5D}" type="datetime1">
              <a:rPr lang="el-GR" smtClean="0"/>
              <a:t>23/9/2026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23807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34000" y="363600"/>
            <a:ext cx="75240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CE1E8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CE1E8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FD5EC-99FC-4D6E-9F2C-3BC0936AA1DB}" type="datetime1">
              <a:rPr lang="el-GR" smtClean="0"/>
              <a:t>23/9/2026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350466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23903-EEDC-444C-9207-385EB443286F}" type="datetime1">
              <a:rPr lang="el-GR" smtClean="0"/>
              <a:t>23/9/2026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140385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45883-9285-4D58-B805-7A0A6A52D9F8}" type="datetime1">
              <a:rPr lang="el-GR" smtClean="0"/>
              <a:t>23/9/2026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11750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424763"/>
            <a:ext cx="3932237" cy="103135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583712"/>
            <a:ext cx="3932237" cy="327733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CC323-CC5F-4863-81F1-93D54F88C512}" type="datetime1">
              <a:rPr lang="el-GR" smtClean="0"/>
              <a:t>23/9/2026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760394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l-GR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CE75A-F852-4657-8ADB-83360D3D6C52}" type="datetime1">
              <a:rPr lang="el-GR" smtClean="0"/>
              <a:t>23/9/2026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t>‹#›</a:t>
            </a:fld>
            <a:endParaRPr lang="el-GR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39788" y="1424763"/>
            <a:ext cx="3932237" cy="103135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583712"/>
            <a:ext cx="3932237" cy="327733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614382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ti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tif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33939" y="365125"/>
            <a:ext cx="7524000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l-G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l-G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5F75D4-3E8F-4EF7-80BC-9667B1E2DFC7}" type="datetime1">
              <a:rPr lang="el-GR" smtClean="0"/>
              <a:t>23/9/2026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C4B9FD-BBCD-4D20-BE68-D5FD8F544B57}" type="slidenum">
              <a:rPr lang="el-GR" smtClean="0"/>
              <a:t>‹#›</a:t>
            </a:fld>
            <a:endParaRPr lang="el-GR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9619" y="1"/>
            <a:ext cx="752381" cy="6858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24" y="0"/>
            <a:ext cx="761905" cy="68580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887" y="285089"/>
            <a:ext cx="2881233" cy="1110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841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CE1E82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CE1E82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CE1E8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CE1E8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CE1E8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/>
              <a:t>Η ΣΥΜΒΟΛΗ ΤΟΥ ΑΣΤΙΚΟΥ ΠΡΑΣΙΝΟΥ ΣΤΗΝ ΠΟΙΟΤΗΤΑ ΤΩΝ ΠΟΛΙΤΩΝ ΤΗΣ ΠΟΛΗΣ ΤΩΝ ΓΡΕΒΕΝΩΝ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l-GR" dirty="0"/>
              <a:t>ΕΥΑΓΓΕΛΟΠΟΥΛΟΣ ΧΡΗΣΤΟΣ ΓΕΩΡΓΙΟΣ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l-GR" dirty="0"/>
              <a:t>ΠΡΟΓΡΑΜΜΑ ΜΕΤΑΠΤΥΧΙΑΚΩΝ ΣΠΟΥΔΩΝ</a:t>
            </a:r>
          </a:p>
          <a:p>
            <a:r>
              <a:rPr lang="el-GR" dirty="0"/>
              <a:t>«ΠΕΡΙΒΑΛΛΟΝΤΙΚΟΣ ΣΧΕΔΙΑΣΜΟΣ ΠΟΛΕΩΝ &amp; ΚΤΙΡΙΩΝ»</a:t>
            </a:r>
          </a:p>
          <a:p>
            <a:endParaRPr lang="el-GR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el-GR" sz="5600" dirty="0"/>
              <a:t>κος ΑΡΑΜΠΑΤΖΗΣ ΓΑΡΥΦΑΛΛΟΣ</a:t>
            </a:r>
          </a:p>
          <a:p>
            <a:endParaRPr lang="el-GR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l-GR" sz="2400" dirty="0"/>
              <a:t>Κα. Χατζηδημητρίου Αγγελική</a:t>
            </a:r>
          </a:p>
        </p:txBody>
      </p:sp>
    </p:spTree>
    <p:extLst>
      <p:ext uri="{BB962C8B-B14F-4D97-AF65-F5344CB8AC3E}">
        <p14:creationId xmlns:p14="http://schemas.microsoft.com/office/powerpoint/2010/main" val="26942585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Εισαγωγή &amp; Σκοπός της Έρευνας</a:t>
            </a:r>
            <a:br>
              <a:rPr lang="el-GR" dirty="0"/>
            </a:b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Aft>
                <a:spcPts val="1400"/>
              </a:spcAft>
            </a:pPr>
            <a:r>
              <a:rPr lang="el-GR" b="1" dirty="0">
                <a:solidFill>
                  <a:srgbClr val="224C38"/>
                </a:solidFill>
                <a:latin typeface="Arial"/>
              </a:rPr>
              <a:t>• Το Αστικό Πράσινο ως Υποδομή Υγείας:</a:t>
            </a:r>
            <a:r>
              <a:rPr lang="el-GR" dirty="0">
                <a:solidFill>
                  <a:srgbClr val="323232"/>
                </a:solidFill>
                <a:latin typeface="Arial"/>
              </a:rPr>
              <a:t> Δεν αποτελεί απλώς αισθητικό στοιχείο, αλλά θεμελιώδη παράγοντα για τη δημόσια υγεία, την ψυχική ευεξία και τη βιωματική ποιότητα ζωής στις σύγχρονες πόλεις.</a:t>
            </a:r>
          </a:p>
          <a:p>
            <a:pPr>
              <a:spcAft>
                <a:spcPts val="1400"/>
              </a:spcAft>
            </a:pPr>
            <a:r>
              <a:rPr lang="el-GR" b="1" dirty="0">
                <a:solidFill>
                  <a:srgbClr val="224C38"/>
                </a:solidFill>
                <a:latin typeface="Arial"/>
              </a:rPr>
              <a:t>• Το Κενό στη Βιβλιογραφία:</a:t>
            </a:r>
            <a:r>
              <a:rPr lang="el-GR" dirty="0">
                <a:solidFill>
                  <a:srgbClr val="323232"/>
                </a:solidFill>
                <a:latin typeface="Arial"/>
              </a:rPr>
              <a:t> Οι περισσότερες έρευνες εστιάζουν σε μεγάλα αστικά κέντρα (Αθήνα, Θεσσαλονίκη). Υπάρχει σημαντικό έλλειμμα δεδομένων για μικρές επαρχιακές πόλεις.</a:t>
            </a:r>
          </a:p>
          <a:p>
            <a:pPr>
              <a:spcAft>
                <a:spcPts val="1400"/>
              </a:spcAft>
            </a:pPr>
            <a:r>
              <a:rPr lang="el-GR" b="1" dirty="0">
                <a:solidFill>
                  <a:srgbClr val="224C38"/>
                </a:solidFill>
                <a:latin typeface="Arial"/>
              </a:rPr>
              <a:t>• Η Περίπτωση των Γρεβενών:</a:t>
            </a:r>
            <a:r>
              <a:rPr lang="el-GR" dirty="0">
                <a:solidFill>
                  <a:srgbClr val="323232"/>
                </a:solidFill>
                <a:latin typeface="Arial"/>
              </a:rPr>
              <a:t> Μια πόλη με ιδιαίτερα γεωγραφικά και κοινωνικά χαρακτηριστικά. Εξετάζεται η πραγματική σχέση των κατοίκων με το πράσινο του δικού τους αστικού ιστού.</a:t>
            </a:r>
          </a:p>
          <a:p>
            <a:pPr>
              <a:spcAft>
                <a:spcPts val="1400"/>
              </a:spcAft>
            </a:pPr>
            <a:r>
              <a:rPr lang="el-GR" b="1" dirty="0">
                <a:solidFill>
                  <a:srgbClr val="224C38"/>
                </a:solidFill>
                <a:latin typeface="Arial"/>
              </a:rPr>
              <a:t>• Σκοπός της Διπλωματικής:</a:t>
            </a:r>
            <a:r>
              <a:rPr lang="el-GR" dirty="0">
                <a:solidFill>
                  <a:srgbClr val="323232"/>
                </a:solidFill>
                <a:latin typeface="Arial"/>
              </a:rPr>
              <a:t> Η συστηματική καταγραφή της χρήσης, η ποιοτική αξιολόγηση των υποδομών και η ανάδειξη της άμεσης επίδρασης του πρασίνου στην καθημερινότητα των πολιτών.</a:t>
            </a:r>
          </a:p>
          <a:p>
            <a:endParaRPr lang="el-G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55C2B-0C9C-4BD2-B6C7-804AF6A85710}" type="datetime1">
              <a:rPr lang="el-GR" smtClean="0"/>
              <a:t>23/9/2026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896654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Μεθοδολογία της Έρευνας (Πεδίο &amp; Εργαλεία)</a:t>
            </a:r>
            <a:br>
              <a:rPr lang="el-GR" dirty="0"/>
            </a:b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Aft>
                <a:spcPts val="1400"/>
              </a:spcAft>
            </a:pPr>
            <a:r>
              <a:rPr lang="el-GR" b="1" dirty="0">
                <a:solidFill>
                  <a:srgbClr val="224C38"/>
                </a:solidFill>
                <a:latin typeface="Arial"/>
              </a:rPr>
              <a:t>• Ποσοτική Έρευνα:</a:t>
            </a:r>
            <a:r>
              <a:rPr lang="el-GR" dirty="0">
                <a:solidFill>
                  <a:srgbClr val="323232"/>
                </a:solidFill>
                <a:latin typeface="Arial"/>
              </a:rPr>
              <a:t> Διεξαγωγή μέσω δομημένου ερωτηματολογίου κλειστού τύπου (κλίμακες Likert 1-5 και 1-10 για συνολική ικανοποίηση).</a:t>
            </a:r>
          </a:p>
          <a:p>
            <a:pPr>
              <a:spcAft>
                <a:spcPts val="1400"/>
              </a:spcAft>
            </a:pPr>
            <a:r>
              <a:rPr lang="el-GR" b="1" dirty="0">
                <a:solidFill>
                  <a:srgbClr val="224C38"/>
                </a:solidFill>
                <a:latin typeface="Arial"/>
              </a:rPr>
              <a:t>• Χρονικό Διάστημα:</a:t>
            </a:r>
            <a:r>
              <a:rPr lang="el-GR" dirty="0">
                <a:solidFill>
                  <a:srgbClr val="323232"/>
                </a:solidFill>
                <a:latin typeface="Arial"/>
              </a:rPr>
              <a:t> Φεβρουάριος έως Απρίλιος 2026 (Ηλεκτρονική διανομή με στόχο τη μέγιστη δυνατή διάχυση σε όλες τις κοινωνικές ομάδες).</a:t>
            </a:r>
          </a:p>
          <a:p>
            <a:endParaRPr lang="el-GR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>
              <a:spcAft>
                <a:spcPts val="1400"/>
              </a:spcAft>
            </a:pPr>
            <a:r>
              <a:rPr lang="el-GR" b="1" dirty="0">
                <a:solidFill>
                  <a:srgbClr val="224C38"/>
                </a:solidFill>
                <a:latin typeface="Arial"/>
              </a:rPr>
              <a:t>• Δείγμα Έρευνας:</a:t>
            </a:r>
            <a:r>
              <a:rPr lang="el-GR" dirty="0">
                <a:solidFill>
                  <a:srgbClr val="323232"/>
                </a:solidFill>
                <a:latin typeface="Arial"/>
              </a:rPr>
              <a:t> 228 ενήλικες μόνιμοι κάτοικοι της πόλης των Γρεβενών (Μη πιθανοκρατική δειγματοληψία ευκολίας).</a:t>
            </a:r>
          </a:p>
          <a:p>
            <a:pPr>
              <a:spcAft>
                <a:spcPts val="1400"/>
              </a:spcAft>
            </a:pPr>
            <a:r>
              <a:rPr lang="el-GR" b="1" dirty="0">
                <a:solidFill>
                  <a:srgbClr val="224C38"/>
                </a:solidFill>
                <a:latin typeface="Arial"/>
              </a:rPr>
              <a:t>• Στατιστική Ανάλυση:</a:t>
            </a:r>
            <a:r>
              <a:rPr lang="el-GR" dirty="0">
                <a:solidFill>
                  <a:srgbClr val="323232"/>
                </a:solidFill>
                <a:latin typeface="Arial"/>
              </a:rPr>
              <a:t> Κωδικοποίηση και επεξεργασία δεδομένων με τη χρήση των λογισμικών IBM SPSS Statistics &amp; Microsoft Excel (Περιγραφική στατιστική).</a:t>
            </a:r>
          </a:p>
          <a:p>
            <a:endParaRPr lang="el-GR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E9EAD-DFEB-4565-B7A5-3E520C091F5D}" type="datetime1">
              <a:rPr lang="el-GR" smtClean="0"/>
              <a:t>23/9/2026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t>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8940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1η Ομάδα Ευρημάτων: Δημογραφικό Προφίλ &amp; Μετακινήσεις</a:t>
            </a:r>
            <a:br>
              <a:rPr lang="el-GR" dirty="0"/>
            </a:br>
            <a:endParaRPr lang="el-G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6612" y="2486736"/>
            <a:ext cx="5157787" cy="649225"/>
          </a:xfrm>
        </p:spPr>
        <p:txBody>
          <a:bodyPr>
            <a:normAutofit fontScale="25000" lnSpcReduction="20000"/>
          </a:bodyPr>
          <a:lstStyle/>
          <a:p>
            <a:pPr>
              <a:spcAft>
                <a:spcPts val="1000"/>
              </a:spcAft>
            </a:pPr>
            <a:r>
              <a:rPr lang="el-GR" sz="5600" dirty="0">
                <a:solidFill>
                  <a:srgbClr val="224C38"/>
                </a:solidFill>
                <a:latin typeface="Arial"/>
              </a:rPr>
              <a:t>Ισορροπημένο Φύλο (Γραφ. 4.1):</a:t>
            </a:r>
            <a:r>
              <a:rPr lang="el-GR" sz="5600" dirty="0">
                <a:solidFill>
                  <a:srgbClr val="323232"/>
                </a:solidFill>
                <a:latin typeface="Arial"/>
              </a:rPr>
              <a:t> 46,7% Άνδρες, 45,4% Γυναίκες, 7,9% Άλλο/Δεν απάντησαν. Εξασφαλίζει αντικειμενικότητα χωρίς έμφαση σε κάποιο φύλο.</a:t>
            </a:r>
          </a:p>
          <a:p>
            <a:pPr>
              <a:spcAft>
                <a:spcPts val="1000"/>
              </a:spcAft>
            </a:pPr>
            <a:r>
              <a:rPr lang="el-GR" sz="5600" dirty="0">
                <a:solidFill>
                  <a:srgbClr val="224C38"/>
                </a:solidFill>
                <a:latin typeface="Arial"/>
              </a:rPr>
              <a:t>Ηλικιακή Ώριμση (Γραφ. 4.2):</a:t>
            </a:r>
            <a:r>
              <a:rPr lang="el-GR" sz="5600" dirty="0">
                <a:solidFill>
                  <a:srgbClr val="323232"/>
                </a:solidFill>
                <a:latin typeface="Arial"/>
              </a:rPr>
              <a:t> Κυριαρχούν οι παραγωγικές ηλικίες 45-54 (30%) και 55-64 (24,2%). Εκπροσωπούνται όμως επαρκώς και οι νέοι 18-34 (26,4%).</a:t>
            </a:r>
          </a:p>
          <a:p>
            <a:r>
              <a:rPr lang="el-GR" dirty="0"/>
              <a:t>ω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4399" y="2605088"/>
            <a:ext cx="5183188" cy="823912"/>
          </a:xfrm>
        </p:spPr>
        <p:txBody>
          <a:bodyPr>
            <a:normAutofit fontScale="25000" lnSpcReduction="20000"/>
          </a:bodyPr>
          <a:lstStyle/>
          <a:p>
            <a:pPr>
              <a:spcAft>
                <a:spcPts val="1000"/>
              </a:spcAft>
            </a:pPr>
            <a:r>
              <a:rPr lang="el-GR" sz="4800" dirty="0">
                <a:solidFill>
                  <a:srgbClr val="224C38"/>
                </a:solidFill>
                <a:latin typeface="Arial"/>
              </a:rPr>
              <a:t>Υψηλό Μορφωτικό Επίπεδο (Γραφ. 4.3):</a:t>
            </a:r>
            <a:r>
              <a:rPr lang="el-GR" sz="4800" dirty="0">
                <a:solidFill>
                  <a:srgbClr val="323232"/>
                </a:solidFill>
                <a:latin typeface="Arial"/>
              </a:rPr>
              <a:t> Το 38,3% είναι απόφοιτοι Πανεπιστημίου και το 27,3% απόφοιτοι ΤΕΙ/ΙΕΚ, στοιχείο που συνδέεται με αυξημένη περιβαλλοντική συνείδηση.</a:t>
            </a:r>
          </a:p>
          <a:p>
            <a:pPr>
              <a:spcAft>
                <a:spcPts val="1000"/>
              </a:spcAft>
            </a:pPr>
            <a:r>
              <a:rPr lang="el-GR" sz="4800" dirty="0">
                <a:solidFill>
                  <a:srgbClr val="224C38"/>
                </a:solidFill>
                <a:latin typeface="Arial"/>
              </a:rPr>
              <a:t>Χωρική Διασπορά &amp; Εντοπιότητα (Γραφ. 4.4 &amp; 4.5):</a:t>
            </a:r>
            <a:r>
              <a:rPr lang="el-GR" sz="4800" dirty="0">
                <a:solidFill>
                  <a:srgbClr val="323232"/>
                </a:solidFill>
                <a:latin typeface="Arial"/>
              </a:rPr>
              <a:t> Σχεδόν ισομερής κατανομή (Κέντρο 32,6%, Περιφέρεια 33%, Εκτός πόλης 34,4%). Το 40,5% ζει στα Γρεβενά πάνω από 20 χρόνια (βαθιά γνώση της πόλης).</a:t>
            </a:r>
          </a:p>
          <a:p>
            <a:pPr>
              <a:spcAft>
                <a:spcPts val="1000"/>
              </a:spcAft>
            </a:pPr>
            <a:r>
              <a:rPr lang="el-GR" sz="4800" dirty="0">
                <a:solidFill>
                  <a:srgbClr val="224C38"/>
                </a:solidFill>
                <a:latin typeface="Arial"/>
              </a:rPr>
              <a:t>Κυριαρχία Ήπιων Μετακινήσεων (Γραφ. 4.6):</a:t>
            </a:r>
            <a:r>
              <a:rPr lang="el-GR" sz="4800" dirty="0">
                <a:solidFill>
                  <a:srgbClr val="323232"/>
                </a:solidFill>
                <a:latin typeface="Arial"/>
              </a:rPr>
              <a:t> Το περπάτημα (41%) και το ποδήλατο (16,7%) αποτελούν τις βασικές μορφές κίνησης προς το κέντρο. Οι κάτοικοι βιώνουν άμεσα τον δημόσιο χώρο.</a:t>
            </a:r>
          </a:p>
          <a:p>
            <a:endParaRPr lang="el-GR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4823927"/>
            <a:ext cx="5183188" cy="1365736"/>
          </a:xfrm>
        </p:spPr>
        <p:txBody>
          <a:bodyPr/>
          <a:lstStyle/>
          <a:p>
            <a:endParaRPr lang="el-GR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FD5EC-99FC-4D6E-9F2C-3BC0936AA1DB}" type="datetime1">
              <a:rPr lang="el-GR" smtClean="0"/>
              <a:t>23/9/2026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t>4</a:t>
            </a:fld>
            <a:endParaRPr lang="el-GR"/>
          </a:p>
        </p:txBody>
      </p:sp>
      <p:pic>
        <p:nvPicPr>
          <p:cNvPr id="10" name="Content Placeholder 9" descr="Γράφημα απάντησης φορμών. Τίτλος ερωτήματος: ΦΥΛΟ. Αριθμός απαντήσεων: 227 απαντήσεις.">
            <a:extLst>
              <a:ext uri="{FF2B5EF4-FFF2-40B4-BE49-F238E27FC236}">
                <a16:creationId xmlns:a16="http://schemas.microsoft.com/office/drawing/2014/main" id="{3AC34D10-490C-8334-703E-935DB7A2837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05784"/>
            <a:ext cx="5762721" cy="24339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 descr="Γράφημα απάντησης φορμών. Τίτλος ερωτήματος: Ηλικιακή κατηγορία. Αριθμός απαντήσεων: 227 απαντήσεις.">
            <a:extLst>
              <a:ext uri="{FF2B5EF4-FFF2-40B4-BE49-F238E27FC236}">
                <a16:creationId xmlns:a16="http://schemas.microsoft.com/office/drawing/2014/main" id="{F9C59AF1-C7C0-20B0-56FF-E82EAE1D27D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23927"/>
            <a:ext cx="5568560" cy="23444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 descr="Γράφημα απάντησης φορμών. Τίτλος ερωτήματος: Επίπεδο εκπαίδευσης. Αριθμός απαντήσεων: 227 απαντήσεις.">
            <a:extLst>
              <a:ext uri="{FF2B5EF4-FFF2-40B4-BE49-F238E27FC236}">
                <a16:creationId xmlns:a16="http://schemas.microsoft.com/office/drawing/2014/main" id="{E922159A-E301-AA12-377E-324208B4C61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2297" y="3135961"/>
            <a:ext cx="5145290" cy="21663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 descr="Γράφημα απάντησης φορμών. Τίτλος ερωτήματος: Περιοχή κατοικίας στα Γρεβενά. Αριθμός απαντήσεων: 227 απαντήσεις.">
            <a:extLst>
              <a:ext uri="{FF2B5EF4-FFF2-40B4-BE49-F238E27FC236}">
                <a16:creationId xmlns:a16="http://schemas.microsoft.com/office/drawing/2014/main" id="{F028E75B-7FFE-4B3A-16A3-EE0DD1ED417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629" y="4972691"/>
            <a:ext cx="5781171" cy="24339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782884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80712-B4F2-449A-A132-25D3AF7A8C5B}" type="datetime1">
              <a:rPr lang="el-GR" smtClean="0"/>
              <a:t>23/9/2026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t>5</a:t>
            </a:fld>
            <a:endParaRPr lang="el-GR"/>
          </a:p>
        </p:txBody>
      </p:sp>
      <p:pic>
        <p:nvPicPr>
          <p:cNvPr id="7" name="Picture 6" descr="Γράφημα απάντησης φορμών. Τίτλος ερωτήματος: Χρόνια κατοίκησης στα Γρεβενά. Αριθμός απαντήσεων: 227 απαντήσεις.">
            <a:extLst>
              <a:ext uri="{FF2B5EF4-FFF2-40B4-BE49-F238E27FC236}">
                <a16:creationId xmlns:a16="http://schemas.microsoft.com/office/drawing/2014/main" id="{083FA61E-4921-360C-537E-DD85F5BE398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618" y="1548765"/>
            <a:ext cx="6669963" cy="288036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Γράφημα απάντησης φορμών. Τίτλος ερωτήματος: Μέσος τρόπος μετακίνησης στο κέντρο. Αριθμός απαντήσεων: 227 απαντήσεις.">
            <a:extLst>
              <a:ext uri="{FF2B5EF4-FFF2-40B4-BE49-F238E27FC236}">
                <a16:creationId xmlns:a16="http://schemas.microsoft.com/office/drawing/2014/main" id="{6031B1F1-9082-6A87-F142-7332E3AA3BE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7" y="3428999"/>
            <a:ext cx="7332663" cy="308713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499087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2η Ομάδα Ευρημάτων: Μοτίβα Χρήσης των Χώρων Πρασίνου</a:t>
            </a:r>
            <a:br>
              <a:rPr lang="el-GR" dirty="0"/>
            </a:br>
            <a:endParaRPr lang="el-GR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23903-EEDC-444C-9207-385EB443286F}" type="datetime1">
              <a:rPr lang="el-GR" smtClean="0"/>
              <a:t>23/9/2026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t>6</a:t>
            </a:fld>
            <a:endParaRPr lang="el-GR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DE1CCDB-6FBA-5A91-7BBE-37C5B978C6C7}"/>
              </a:ext>
            </a:extLst>
          </p:cNvPr>
          <p:cNvSpPr txBox="1"/>
          <p:nvPr/>
        </p:nvSpPr>
        <p:spPr>
          <a:xfrm>
            <a:off x="987490" y="1690688"/>
            <a:ext cx="610222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l-GR" sz="1500" b="1" dirty="0">
                <a:solidFill>
                  <a:srgbClr val="224C38"/>
                </a:solidFill>
                <a:latin typeface="Arial"/>
              </a:rPr>
              <a:t>Εξαιρετικά Υψηλή Συχνότητα (Γραφ. 4.7):</a:t>
            </a:r>
            <a:r>
              <a:rPr lang="el-GR" sz="1500" dirty="0">
                <a:solidFill>
                  <a:srgbClr val="323232"/>
                </a:solidFill>
                <a:latin typeface="Arial"/>
              </a:rPr>
              <a:t> Το 38,3% επισκέπτεται χώρους πρασίνου καθημερινά και το 41,4% 2-3 φορές την εβδομάδα. Το πράσινο είναι πλήρως ενταγμένο στο εβδομαδιαίο τους πρόγραμμα.</a:t>
            </a:r>
          </a:p>
        </p:txBody>
      </p:sp>
      <p:pic>
        <p:nvPicPr>
          <p:cNvPr id="9" name="Picture 8" descr="Γράφημα απάντησης φορμών. Τίτλος ερωτήματος: Πόσο συχνά επισκέπτεστε χώρους πρασίνου στα Γρεβενά. Αριθμός απαντήσεων: 227 απαντήσεις.">
            <a:extLst>
              <a:ext uri="{FF2B5EF4-FFF2-40B4-BE49-F238E27FC236}">
                <a16:creationId xmlns:a16="http://schemas.microsoft.com/office/drawing/2014/main" id="{91F3A97F-6DEF-5981-76EC-52990C8F5B4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90501"/>
            <a:ext cx="6515735" cy="27432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92DB0B4-CCC6-CA86-1A23-27E9484C2676}"/>
              </a:ext>
            </a:extLst>
          </p:cNvPr>
          <p:cNvSpPr txBox="1"/>
          <p:nvPr/>
        </p:nvSpPr>
        <p:spPr>
          <a:xfrm>
            <a:off x="5374432" y="2413337"/>
            <a:ext cx="610222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l-GR" sz="1500" b="1" dirty="0">
                <a:solidFill>
                  <a:srgbClr val="224C38"/>
                </a:solidFill>
                <a:latin typeface="Arial"/>
              </a:rPr>
              <a:t>Κύριοι Πόλοι Έλξης (Γραφ. 4.8):</a:t>
            </a:r>
            <a:r>
              <a:rPr lang="el-GR" sz="1500" dirty="0">
                <a:solidFill>
                  <a:srgbClr val="323232"/>
                </a:solidFill>
                <a:latin typeface="Arial"/>
              </a:rPr>
              <a:t> Το Πάρκο Μανιταριών (38,8%) και η Κεντρική Πλατεία (35,2%) αποτελούν τους βασικούς πυρήνες της καθημερινής ζωής. Ακολουθούν τα άλση και οι φυσικές διαδρομές (24,2%).</a:t>
            </a:r>
          </a:p>
        </p:txBody>
      </p:sp>
      <p:pic>
        <p:nvPicPr>
          <p:cNvPr id="12" name="Picture 11" descr="Γράφημα απάντησης φορμών. Τίτλος ερωτήματος: Ποιον χώρο πρασίνου επισκέπτεστε περισσότερο. Αριθμός απαντήσεων: 227 απαντήσεις.">
            <a:extLst>
              <a:ext uri="{FF2B5EF4-FFF2-40B4-BE49-F238E27FC236}">
                <a16:creationId xmlns:a16="http://schemas.microsoft.com/office/drawing/2014/main" id="{4DB92049-1C0E-2908-C000-DB6AC2030DB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9658" y="3494087"/>
            <a:ext cx="6644640" cy="27971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694366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5369" y="1552354"/>
            <a:ext cx="3932237" cy="1031358"/>
          </a:xfrm>
        </p:spPr>
        <p:txBody>
          <a:bodyPr>
            <a:normAutofit fontScale="90000"/>
          </a:bodyPr>
          <a:lstStyle/>
          <a:p>
            <a:r>
              <a:rPr lang="el-GR" dirty="0"/>
              <a:t>2η Ομάδα Ευρημάτων: Μοτίβα Χρήσης των Χώρων Πρασίνου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pPr>
              <a:spcAft>
                <a:spcPts val="1200"/>
              </a:spcAft>
            </a:pPr>
            <a:r>
              <a:rPr lang="el-GR" b="1" dirty="0">
                <a:solidFill>
                  <a:srgbClr val="224C38"/>
                </a:solidFill>
                <a:latin typeface="Arial"/>
              </a:rPr>
              <a:t>Λόγοι Επίσκεψης (Γραφ. 4.9):</a:t>
            </a:r>
            <a:r>
              <a:rPr lang="el-GR" dirty="0">
                <a:solidFill>
                  <a:srgbClr val="323232"/>
                </a:solidFill>
                <a:latin typeface="Arial"/>
              </a:rPr>
              <a:t> Κυριαρχεί ο περίπατος (58,7%) και η ξεκούραση/χαλάρωση (54,3%). Οι χώροι λειτουργούν ως καταφύγια αποσυμπίεσης. Λιγότερο χρησιμοποιούνται για οργανωμένη άθληση (26,4%) ή κοινωνικές δράσεις (19,2%).</a:t>
            </a:r>
          </a:p>
          <a:p>
            <a:pPr>
              <a:spcAft>
                <a:spcPts val="1200"/>
              </a:spcAft>
            </a:pPr>
            <a:r>
              <a:rPr lang="el-GR" b="1" dirty="0">
                <a:solidFill>
                  <a:srgbClr val="224C38"/>
                </a:solidFill>
                <a:latin typeface="Arial"/>
              </a:rPr>
              <a:t>Ουσιαστικός Χρόνος Παραμονής (Γραφ. 4.10):</a:t>
            </a:r>
            <a:r>
              <a:rPr lang="el-GR" dirty="0">
                <a:solidFill>
                  <a:srgbClr val="323232"/>
                </a:solidFill>
                <a:latin typeface="Arial"/>
              </a:rPr>
              <a:t> Το 33% παραμένει 30-60 λεπτά, ενώ το 30,8% πάνω από 1 ώρα. Οι χώροι δεν είναι απλά σημεία σύντομης διέλευσης, αλλά προορισμοί παραμονής.</a:t>
            </a:r>
          </a:p>
          <a:p>
            <a:endParaRPr lang="el-GR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CC323-CC5F-4863-81F1-93D54F88C512}" type="datetime1">
              <a:rPr lang="el-GR" smtClean="0"/>
              <a:t>23/9/2026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t>7</a:t>
            </a:fld>
            <a:endParaRPr lang="el-GR"/>
          </a:p>
        </p:txBody>
      </p:sp>
      <p:pic>
        <p:nvPicPr>
          <p:cNvPr id="8" name="Picture 7" descr="Γράφημα απάντησης φορμών. Τίτλος ερωτήματος: Κύριοι λόγοι επίσκεψης (έως 2 επιλογές). Αριθμός απαντήσεων: 208 απαντήσεις.">
            <a:extLst>
              <a:ext uri="{FF2B5EF4-FFF2-40B4-BE49-F238E27FC236}">
                <a16:creationId xmlns:a16="http://schemas.microsoft.com/office/drawing/2014/main" id="{9F284A1F-A4B4-7919-B499-59E98567811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2025" y="500338"/>
            <a:ext cx="6678863" cy="3176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Γράφημα απάντησης φορμών. Τίτλος ερωτήματος: Μέση διάρκεια παραμονής. Αριθμός απαντήσεων: 227 απαντήσεις.">
            <a:extLst>
              <a:ext uri="{FF2B5EF4-FFF2-40B4-BE49-F238E27FC236}">
                <a16:creationId xmlns:a16="http://schemas.microsoft.com/office/drawing/2014/main" id="{26D664DC-C91C-0303-A9FD-89EF2AF983D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8788" y="3610897"/>
            <a:ext cx="6642100" cy="27965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71434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CE75A-F852-4657-8ADB-83360D3D6C52}" type="datetime1">
              <a:rPr lang="el-GR" smtClean="0"/>
              <a:t>23/9/2026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t>8</a:t>
            </a:fld>
            <a:endParaRPr lang="el-GR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727821" y="2061350"/>
            <a:ext cx="4711926" cy="1031358"/>
          </a:xfrm>
        </p:spPr>
        <p:txBody>
          <a:bodyPr>
            <a:normAutofit fontScale="90000"/>
          </a:bodyPr>
          <a:lstStyle/>
          <a:p>
            <a:r>
              <a:rPr lang="el-GR" dirty="0"/>
              <a:t>3η Ομάδα Ευρημάτων: Ποιότητα, Προσβασιμότητα &amp; Υποδομές</a:t>
            </a:r>
            <a:br>
              <a:rPr lang="el-GR" dirty="0"/>
            </a:br>
            <a:endParaRPr lang="el-GR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>
          <a:xfrm>
            <a:off x="839788" y="2733870"/>
            <a:ext cx="4208073" cy="3127180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l-GR" b="1" dirty="0">
                <a:solidFill>
                  <a:srgbClr val="224C38"/>
                </a:solidFill>
                <a:latin typeface="Arial"/>
              </a:rPr>
              <a:t>Εύκολη Πρόσβαση (Γραφ. 4.11):</a:t>
            </a:r>
            <a:r>
              <a:rPr lang="el-GR" dirty="0">
                <a:solidFill>
                  <a:srgbClr val="323232"/>
                </a:solidFill>
                <a:latin typeface="Arial"/>
              </a:rPr>
              <a:t> Το 74,5% βαθμολογεί θετικά (4-5) την ευκολία πρόσβασης. Η γεωγραφική δομή της πόλης επιτρέπει στους πολίτες να φτάνουν γρήγορα στους πράσινους χώρους.</a:t>
            </a:r>
          </a:p>
          <a:p>
            <a:pPr>
              <a:spcAft>
                <a:spcPts val="1200"/>
              </a:spcAft>
            </a:pPr>
            <a:r>
              <a:rPr lang="el-GR" b="1" dirty="0">
                <a:solidFill>
                  <a:srgbClr val="224C38"/>
                </a:solidFill>
                <a:latin typeface="Arial"/>
              </a:rPr>
              <a:t>Υψηλό Αίσθημα Ασφάλειας (Γραφ. 4.13):</a:t>
            </a:r>
            <a:r>
              <a:rPr lang="el-GR" dirty="0">
                <a:solidFill>
                  <a:srgbClr val="323232"/>
                </a:solidFill>
                <a:latin typeface="Arial"/>
              </a:rPr>
              <a:t> Το 78,4% νιώθει ασφαλές (βαθμοί 4-5). Οι χώροι είναι οικείοι, γεγονός εξαιρετικά θετικό για την επισκεψιμότητα γυναικών, παιδιών και ηλικιωμένων.</a:t>
            </a:r>
          </a:p>
          <a:p>
            <a:endParaRPr lang="el-GR" dirty="0"/>
          </a:p>
        </p:txBody>
      </p:sp>
      <p:pic>
        <p:nvPicPr>
          <p:cNvPr id="8" name="Picture 7" descr="Γράφημα απάντησης φορμών. Τίτλος ερωτήματος: Πόσο εύκολη θεωρείτε την πρόσβαση στους χώρους πρασίνου;. Αριθμός απαντήσεων: 227 απαντήσεις.">
            <a:extLst>
              <a:ext uri="{FF2B5EF4-FFF2-40B4-BE49-F238E27FC236}">
                <a16:creationId xmlns:a16="http://schemas.microsoft.com/office/drawing/2014/main" id="{D9BBAB05-FE14-74E2-D3B0-F2B71E4548E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0597" y="1166327"/>
            <a:ext cx="6253941" cy="2974743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Γράφημα απάντησης φορμών. Τίτλος ερωτήματος: Πώς αξιολογείτε τη συντήρηση και την καθαριότητα;. Αριθμός απαντήσεων: 227 απαντήσεις.">
            <a:extLst>
              <a:ext uri="{FF2B5EF4-FFF2-40B4-BE49-F238E27FC236}">
                <a16:creationId xmlns:a16="http://schemas.microsoft.com/office/drawing/2014/main" id="{4440F578-E188-B7BD-E95B-98F67659413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0597" y="3703755"/>
            <a:ext cx="5455285" cy="25946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170395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45883-9285-4D58-B805-7A0A6A52D9F8}" type="datetime1">
              <a:rPr lang="el-GR" smtClean="0"/>
              <a:t>23/9/2026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t>9</a:t>
            </a:fld>
            <a:endParaRPr lang="el-GR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3F08B21-4937-B288-8804-A10C603E4A0D}"/>
              </a:ext>
            </a:extLst>
          </p:cNvPr>
          <p:cNvSpPr txBox="1"/>
          <p:nvPr/>
        </p:nvSpPr>
        <p:spPr>
          <a:xfrm>
            <a:off x="754225" y="2246048"/>
            <a:ext cx="5814527" cy="27392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l-GR" b="1" dirty="0">
                <a:solidFill>
                  <a:srgbClr val="224C38"/>
                </a:solidFill>
                <a:latin typeface="Arial"/>
              </a:rPr>
              <a:t>Μέτρια Καθαριότητα &amp; Αισθητική (Γραφ. 4.12 &amp; 4.15):</a:t>
            </a:r>
            <a:r>
              <a:rPr lang="el-GR" dirty="0">
                <a:solidFill>
                  <a:srgbClr val="323232"/>
                </a:solidFill>
                <a:latin typeface="Arial"/>
              </a:rPr>
              <a:t> Η συντήρηση/καθαριότητα κρίνεται κυρίως μέτρια (57,7% με βαθμό 3), όπως και η αισθητική εικόνα (46,3% με βαθμό 3).</a:t>
            </a:r>
          </a:p>
          <a:p>
            <a:pPr>
              <a:spcAft>
                <a:spcPts val="1200"/>
              </a:spcAft>
            </a:pPr>
            <a:r>
              <a:rPr lang="el-GR" b="1" dirty="0">
                <a:solidFill>
                  <a:srgbClr val="224C38"/>
                </a:solidFill>
                <a:latin typeface="Arial"/>
              </a:rPr>
              <a:t>Το Μεγάλο Έλλειμμα: Αστικός Εξοπλισμός (Γραφ. 4.14):</a:t>
            </a:r>
            <a:r>
              <a:rPr lang="el-GR" dirty="0">
                <a:solidFill>
                  <a:srgbClr val="323232"/>
                </a:solidFill>
                <a:latin typeface="Arial"/>
              </a:rPr>
              <a:t> Έντονη δυσαρέσκεια για τον εξοπλισμό (παγκάκια, φωτισμός, μονοπάτια). Το 51,5% βαθμολογεί αρνητικά (1-2). Οι υποδομές δεν υποστηρίζουν την άνεση των χρηστών.</a:t>
            </a:r>
          </a:p>
        </p:txBody>
      </p:sp>
      <p:pic>
        <p:nvPicPr>
          <p:cNvPr id="7" name="Picture 6" descr="Γράφημα απάντησης φορμών. Τίτλος ερωτήματος: Πώς αξιολογείτε τη συντήρηση και την καθαριότητα;. Αριθμός απαντήσεων: 227 απαντήσεις.">
            <a:extLst>
              <a:ext uri="{FF2B5EF4-FFF2-40B4-BE49-F238E27FC236}">
                <a16:creationId xmlns:a16="http://schemas.microsoft.com/office/drawing/2014/main" id="{74906889-336D-81A0-E4F8-24D419A12BB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8833" y="0"/>
            <a:ext cx="5548604" cy="2638994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Γράφημα απάντησης φορμών. Τίτλος ερωτήματος: Πόσο αισθητικά ευχάριστο θεωρείτε το αστικό πράσινο της πόλης;. Αριθμός απαντήσεων: 227 απαντήσεις.">
            <a:extLst>
              <a:ext uri="{FF2B5EF4-FFF2-40B4-BE49-F238E27FC236}">
                <a16:creationId xmlns:a16="http://schemas.microsoft.com/office/drawing/2014/main" id="{7DBBDAAF-1D41-99B1-AC79-B5399640F80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7148" y="2246048"/>
            <a:ext cx="5674852" cy="25499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Γράφημα απάντησης φορμών. Τίτλος ερωτήματος: Πόσο ικανοποιημένοι είστε από τον εξοπλισμό (καθίσματα, φωτισμός, μονοπάτια κλπ.);. Αριθμός απαντήσεων: 227 απαντήσεις.">
            <a:extLst>
              <a:ext uri="{FF2B5EF4-FFF2-40B4-BE49-F238E27FC236}">
                <a16:creationId xmlns:a16="http://schemas.microsoft.com/office/drawing/2014/main" id="{75ECE8C0-375B-FFD8-87DF-95712E18BD4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2073" y="4511152"/>
            <a:ext cx="5369927" cy="21300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272749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B6E71FF-C195-D367-FCE6-87E77BD9A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45883-9285-4D58-B805-7A0A6A52D9F8}" type="datetime1">
              <a:rPr lang="el-GR" smtClean="0"/>
              <a:t>23/9/2026</a:t>
            </a:fld>
            <a:endParaRPr lang="el-G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181B49D-B5CF-A0E6-7EF8-E5D97DBF93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5AD818-9B55-42B5-C4D7-35AD44364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t>10</a:t>
            </a:fld>
            <a:endParaRPr lang="el-GR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756456-8190-C95A-54F3-75CEC0C14BB0}"/>
              </a:ext>
            </a:extLst>
          </p:cNvPr>
          <p:cNvSpPr txBox="1"/>
          <p:nvPr/>
        </p:nvSpPr>
        <p:spPr>
          <a:xfrm>
            <a:off x="914399" y="1595535"/>
            <a:ext cx="3834883" cy="42524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l-GR" sz="2800" dirty="0"/>
          </a:p>
          <a:p>
            <a:pPr>
              <a:spcAft>
                <a:spcPts val="1000"/>
              </a:spcAft>
            </a:pPr>
            <a:r>
              <a:rPr lang="el-GR" b="1" dirty="0">
                <a:solidFill>
                  <a:srgbClr val="224C38"/>
                </a:solidFill>
                <a:latin typeface="Arial"/>
              </a:rPr>
              <a:t>Ισχυρή Ψυχολογική Επίδραση (Γραφ. 4.16 &amp; 4.18):</a:t>
            </a:r>
            <a:r>
              <a:rPr lang="el-GR" dirty="0">
                <a:solidFill>
                  <a:srgbClr val="323232"/>
                </a:solidFill>
                <a:latin typeface="Arial"/>
              </a:rPr>
              <a:t> Η συντριπτική πλειονότητα συμφωνεί απόλυτα (βαθμός 4-5) ότι το πράσινο μειώνει το άγχος (91,2%) και συμβάλλει άμεσα στην ψυχική τους ευεξία (95,1%).</a:t>
            </a:r>
          </a:p>
          <a:p>
            <a:pPr>
              <a:spcAft>
                <a:spcPts val="1000"/>
              </a:spcAft>
            </a:pPr>
            <a:r>
              <a:rPr lang="el-GR" b="1" dirty="0">
                <a:solidFill>
                  <a:srgbClr val="224C38"/>
                </a:solidFill>
                <a:latin typeface="Arial"/>
              </a:rPr>
              <a:t>Καθοριστικό για την Ποιότητα Ζωής (Γραφ. 4.19):</a:t>
            </a:r>
            <a:r>
              <a:rPr lang="el-GR" dirty="0">
                <a:solidFill>
                  <a:srgbClr val="323232"/>
                </a:solidFill>
                <a:latin typeface="Arial"/>
              </a:rPr>
              <a:t> Το 95,6% (70,9% συμφωνώ απόλυτα, 24,7% συμφωνώ) δηλώνει ότι το αστικό πράσινο αναβαθμίζει τη συνολική ποιότητα ζωής στα Γρεβενά.</a:t>
            </a:r>
          </a:p>
        </p:txBody>
      </p:sp>
      <p:pic>
        <p:nvPicPr>
          <p:cNvPr id="7" name="Picture 6" descr="Γράφημα απάντησης φορμών. Τίτλος ερωτήματος: Οι χώροι πρασίνου βοηθούν στη μείωση του άγχους μου.. Αριθμός απαντήσεων: 227 απαντήσεις.">
            <a:extLst>
              <a:ext uri="{FF2B5EF4-FFF2-40B4-BE49-F238E27FC236}">
                <a16:creationId xmlns:a16="http://schemas.microsoft.com/office/drawing/2014/main" id="{55D8FA01-F725-1538-3190-E074877F125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3216" y="0"/>
            <a:ext cx="6788785" cy="2625791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Γράφημα απάντησης φορμών. Τίτλος ερωτήματος: Νιώθω ότι οι χώροι πρασίνου συμβάλλουν στην ψυχική μου ευεξία.. Αριθμός απαντήσεων: 227 απαντήσεις.">
            <a:extLst>
              <a:ext uri="{FF2B5EF4-FFF2-40B4-BE49-F238E27FC236}">
                <a16:creationId xmlns:a16="http://schemas.microsoft.com/office/drawing/2014/main" id="{A9301725-6310-5187-B38E-C87898BD319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3257" y="2443246"/>
            <a:ext cx="6928744" cy="268859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Γράφημα απάντησης φορμών. Τίτλος ερωτήματος: Το αστικό πράσινο βελτιώνει την ποιότητα ζωής στην πόλη.. Αριθμός απαντήσεων: 227 απαντήσεις.">
            <a:extLst>
              <a:ext uri="{FF2B5EF4-FFF2-40B4-BE49-F238E27FC236}">
                <a16:creationId xmlns:a16="http://schemas.microsoft.com/office/drawing/2014/main" id="{69466154-AF1D-C840-D090-69948A4DF8E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7193" y="4852679"/>
            <a:ext cx="6788784" cy="22754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98376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88FA838-A341-66BC-3F6E-53ADA89D09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45883-9285-4D58-B805-7A0A6A52D9F8}" type="datetime1">
              <a:rPr lang="el-GR" smtClean="0"/>
              <a:t>23/9/2026</a:t>
            </a:fld>
            <a:endParaRPr lang="el-G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06E2C74-3075-47CB-EF44-958668001D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223F01-4997-DDA4-B404-7EC3EF90E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t>11</a:t>
            </a:fld>
            <a:endParaRPr lang="el-GR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E83173-1971-518C-9232-67A8F819FE1A}"/>
              </a:ext>
            </a:extLst>
          </p:cNvPr>
          <p:cNvSpPr txBox="1"/>
          <p:nvPr/>
        </p:nvSpPr>
        <p:spPr>
          <a:xfrm>
            <a:off x="1119673" y="1788894"/>
            <a:ext cx="3648270" cy="46525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lang="el-GR" b="1" dirty="0">
                <a:solidFill>
                  <a:srgbClr val="224C38"/>
                </a:solidFill>
                <a:latin typeface="Arial"/>
              </a:rPr>
              <a:t>Συγκρατημένη Κοινωνική &amp; Σωματική Λειτουργία (Γραφ. 4.17 &amp; 4.20):</a:t>
            </a:r>
            <a:r>
              <a:rPr lang="el-GR" dirty="0">
                <a:solidFill>
                  <a:srgbClr val="323232"/>
                </a:solidFill>
                <a:latin typeface="Arial"/>
              </a:rPr>
              <a:t> Οι απόψεις για τη σωματική άσκηση (41% ουδέτερο) και την κοινωνική αλληλεπίδραση (47,1% ουδέτερο) είναι συγκρατημένες, λόγω έλλειψης υποστηρικτικών υποδομών.</a:t>
            </a:r>
          </a:p>
          <a:p>
            <a:pPr>
              <a:spcAft>
                <a:spcPts val="1000"/>
              </a:spcAft>
            </a:pPr>
            <a:r>
              <a:rPr lang="el-GR" b="1" dirty="0">
                <a:solidFill>
                  <a:srgbClr val="224C38"/>
                </a:solidFill>
                <a:latin typeface="Arial"/>
              </a:rPr>
              <a:t>Τα Σημαντικότερα Προβλήματα (Γραφ. 4.21):</a:t>
            </a:r>
            <a:r>
              <a:rPr lang="el-GR" dirty="0">
                <a:solidFill>
                  <a:srgbClr val="323232"/>
                </a:solidFill>
                <a:latin typeface="Arial"/>
              </a:rPr>
              <a:t> Ο περιορισμένος εξοπλισμός (60,4%) και η έλλειψη φωτισμού (52,9%) αναδεικνύονται ως τα κύρια εμπόδια, ακολουθούμενα από την ελλιπή συντήρηση (47,6%).</a:t>
            </a:r>
          </a:p>
        </p:txBody>
      </p:sp>
      <p:pic>
        <p:nvPicPr>
          <p:cNvPr id="7" name="Picture 6" descr="Γράφημα απάντησης φορμών. Τίτλος ερωτήματος: Οι χώροι πρασίνου βελτιώνουν τη σωματική μου δραστηριότητα.. Αριθμός απαντήσεων: 227 απαντήσεις.">
            <a:extLst>
              <a:ext uri="{FF2B5EF4-FFF2-40B4-BE49-F238E27FC236}">
                <a16:creationId xmlns:a16="http://schemas.microsoft.com/office/drawing/2014/main" id="{FA0F4CC9-83D1-6090-924F-05403049B81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8417" y="0"/>
            <a:ext cx="6848352" cy="275399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Γράφημα απάντησης φορμών. Τίτλος ερωτήματος: Θεωρώ ότι οι χώροι πρασίνου ενισχύουν τις κοινωνικές αλληλεπιδράσεις.. Αριθμός απαντήσεων: 227 απαντήσεις.">
            <a:extLst>
              <a:ext uri="{FF2B5EF4-FFF2-40B4-BE49-F238E27FC236}">
                <a16:creationId xmlns:a16="http://schemas.microsoft.com/office/drawing/2014/main" id="{E3B8061E-38FA-6364-FFCD-368DE043D2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8417" y="2366553"/>
            <a:ext cx="6848352" cy="2420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Γράφημα απάντησης φορμών. Τίτλος ερωτήματος: Ποια είναι τα σημαντικότερα προβλήματα στους χώρους πρασίνου;. Αριθμός απαντήσεων: 227 απαντήσεις.">
            <a:extLst>
              <a:ext uri="{FF2B5EF4-FFF2-40B4-BE49-F238E27FC236}">
                <a16:creationId xmlns:a16="http://schemas.microsoft.com/office/drawing/2014/main" id="{CD22DCBE-1536-54A4-C057-6C76E2E1516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3886" y="4464181"/>
            <a:ext cx="6721578" cy="22572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335362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69D6054-065C-6B52-76F5-6DF72AC1439B}"/>
              </a:ext>
            </a:extLst>
          </p:cNvPr>
          <p:cNvSpPr txBox="1"/>
          <p:nvPr/>
        </p:nvSpPr>
        <p:spPr>
          <a:xfrm>
            <a:off x="3833939" y="365125"/>
            <a:ext cx="7524000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 dirty="0" err="1">
                <a:latin typeface="+mj-lt"/>
                <a:ea typeface="+mj-ea"/>
                <a:cs typeface="+mj-cs"/>
              </a:rPr>
              <a:t>Γενικά</a:t>
            </a:r>
            <a:r>
              <a:rPr lang="en-US" sz="3600" b="1" dirty="0">
                <a:latin typeface="+mj-lt"/>
                <a:ea typeface="+mj-ea"/>
                <a:cs typeface="+mj-cs"/>
              </a:rPr>
              <a:t> </a:t>
            </a:r>
            <a:r>
              <a:rPr lang="en-US" sz="3600" b="1" dirty="0" err="1">
                <a:latin typeface="+mj-lt"/>
                <a:ea typeface="+mj-ea"/>
                <a:cs typeface="+mj-cs"/>
              </a:rPr>
              <a:t>Συμ</a:t>
            </a:r>
            <a:r>
              <a:rPr lang="en-US" sz="3600" b="1" dirty="0">
                <a:latin typeface="+mj-lt"/>
                <a:ea typeface="+mj-ea"/>
                <a:cs typeface="+mj-cs"/>
              </a:rPr>
              <a:t>περάσματα της Έρευνας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600" dirty="0">
              <a:latin typeface="+mj-lt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2877EDB-E5EB-B6B5-1733-1493557D13B3}"/>
              </a:ext>
            </a:extLst>
          </p:cNvPr>
          <p:cNvSpPr txBox="1"/>
          <p:nvPr/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indent="-228600">
              <a:lnSpc>
                <a:spcPct val="90000"/>
              </a:lnSpc>
              <a:spcBef>
                <a:spcPts val="1000"/>
              </a:spcBef>
              <a:spcAft>
                <a:spcPts val="1400"/>
              </a:spcAft>
              <a:buClr>
                <a:srgbClr val="CE1E82"/>
              </a:buClr>
              <a:buFont typeface="Arial" panose="020B0604020202020204" pitchFamily="34" charset="0"/>
              <a:buChar char="•"/>
            </a:pPr>
            <a:r>
              <a:rPr lang="en-US" sz="1500" b="1" dirty="0"/>
              <a:t>1. </a:t>
            </a:r>
            <a:r>
              <a:rPr lang="en-US" sz="1500" b="1" dirty="0" err="1"/>
              <a:t>Το</a:t>
            </a:r>
            <a:r>
              <a:rPr lang="en-US" sz="1500" b="1" dirty="0"/>
              <a:t> </a:t>
            </a:r>
            <a:r>
              <a:rPr lang="en-US" sz="1500" b="1" dirty="0" err="1"/>
              <a:t>Πράσινο</a:t>
            </a:r>
            <a:r>
              <a:rPr lang="en-US" sz="1500" b="1" dirty="0"/>
              <a:t> </a:t>
            </a:r>
            <a:r>
              <a:rPr lang="en-US" sz="1500" b="1" dirty="0" err="1"/>
              <a:t>ως</a:t>
            </a:r>
            <a:r>
              <a:rPr lang="en-US" sz="1500" b="1" dirty="0"/>
              <a:t> Κα</a:t>
            </a:r>
            <a:r>
              <a:rPr lang="en-US" sz="1500" b="1" dirty="0" err="1"/>
              <a:t>θημερινό</a:t>
            </a:r>
            <a:r>
              <a:rPr lang="en-US" sz="1500" b="1" dirty="0"/>
              <a:t> Κατα</a:t>
            </a:r>
            <a:r>
              <a:rPr lang="en-US" sz="1500" b="1" dirty="0" err="1"/>
              <a:t>φύγιο</a:t>
            </a:r>
            <a:r>
              <a:rPr lang="en-US" sz="1500" b="1" dirty="0"/>
              <a:t>:</a:t>
            </a:r>
            <a:r>
              <a:rPr lang="en-US" sz="1500" dirty="0"/>
              <a:t> </a:t>
            </a:r>
            <a:r>
              <a:rPr lang="en-US" sz="1500" dirty="0" err="1"/>
              <a:t>Οι</a:t>
            </a:r>
            <a:r>
              <a:rPr lang="en-US" sz="1500" dirty="0"/>
              <a:t> </a:t>
            </a:r>
            <a:r>
              <a:rPr lang="en-US" sz="1500" dirty="0" err="1"/>
              <a:t>κάτοικοι</a:t>
            </a:r>
            <a:r>
              <a:rPr lang="en-US" sz="1500" dirty="0"/>
              <a:t> </a:t>
            </a:r>
            <a:r>
              <a:rPr lang="en-US" sz="1500" dirty="0" err="1"/>
              <a:t>των</a:t>
            </a:r>
            <a:r>
              <a:rPr lang="en-US" sz="1500" dirty="0"/>
              <a:t> </a:t>
            </a:r>
            <a:r>
              <a:rPr lang="en-US" sz="1500" dirty="0" err="1"/>
              <a:t>Γρε</a:t>
            </a:r>
            <a:r>
              <a:rPr lang="en-US" sz="1500" dirty="0"/>
              <a:t>βενών χρησιμοποιούν συχνά και σταθερά τους χώρους πρασίνου. </a:t>
            </a:r>
            <a:r>
              <a:rPr lang="en-US" sz="1500" dirty="0" err="1"/>
              <a:t>Το</a:t>
            </a:r>
            <a:r>
              <a:rPr lang="en-US" sz="1500" dirty="0"/>
              <a:t> π</a:t>
            </a:r>
            <a:r>
              <a:rPr lang="en-US" sz="1500" dirty="0" err="1"/>
              <a:t>ράσινο</a:t>
            </a:r>
            <a:r>
              <a:rPr lang="en-US" sz="1500" dirty="0"/>
              <a:t> </a:t>
            </a:r>
            <a:r>
              <a:rPr lang="en-US" sz="1500" dirty="0" err="1"/>
              <a:t>λειτουργεί</a:t>
            </a:r>
            <a:r>
              <a:rPr lang="en-US" sz="1500" dirty="0"/>
              <a:t> </a:t>
            </a:r>
            <a:r>
              <a:rPr lang="en-US" sz="1500" dirty="0" err="1"/>
              <a:t>ως</a:t>
            </a:r>
            <a:r>
              <a:rPr lang="en-US" sz="1500" dirty="0"/>
              <a:t> π</a:t>
            </a:r>
            <a:r>
              <a:rPr lang="en-US" sz="1500" dirty="0" err="1"/>
              <a:t>ρωτ</a:t>
            </a:r>
            <a:r>
              <a:rPr lang="en-US" sz="1500" dirty="0"/>
              <a:t>αρχικός μηχανισμός ψυχικής αποφόρτισης, μείωσης του άγχους και βελτίωσης της υποκειμενικής ευημερίας.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spcAft>
                <a:spcPts val="1400"/>
              </a:spcAft>
              <a:buClr>
                <a:srgbClr val="CE1E82"/>
              </a:buClr>
              <a:buFont typeface="Arial" panose="020B0604020202020204" pitchFamily="34" charset="0"/>
              <a:buChar char="•"/>
            </a:pPr>
            <a:r>
              <a:rPr lang="en-US" sz="1500" b="1" dirty="0"/>
              <a:t>2. </a:t>
            </a:r>
            <a:r>
              <a:rPr lang="en-US" sz="1500" b="1" dirty="0" err="1"/>
              <a:t>Ποιότητ</a:t>
            </a:r>
            <a:r>
              <a:rPr lang="en-US" sz="1500" b="1" dirty="0"/>
              <a:t>α &gt; Ποσότητα:</a:t>
            </a:r>
            <a:r>
              <a:rPr lang="en-US" sz="1500" dirty="0"/>
              <a:t> Το βασικό εύρημα είναι ότι το πρόβλημα στα Γρεβενά δεν είναι η έλλειψη χώρων ή η κακή πρόσβαση, αλλά η λειτουργική τους κατάσταση. Η </a:t>
            </a:r>
            <a:r>
              <a:rPr lang="en-US" sz="1500" dirty="0" err="1"/>
              <a:t>έλλειψη</a:t>
            </a:r>
            <a:r>
              <a:rPr lang="en-US" sz="1500" dirty="0"/>
              <a:t> α</a:t>
            </a:r>
            <a:r>
              <a:rPr lang="en-US" sz="1500" dirty="0" err="1"/>
              <a:t>στικού</a:t>
            </a:r>
            <a:r>
              <a:rPr lang="en-US" sz="1500" dirty="0"/>
              <a:t> </a:t>
            </a:r>
            <a:r>
              <a:rPr lang="en-US" sz="1500" dirty="0" err="1"/>
              <a:t>εξο</a:t>
            </a:r>
            <a:r>
              <a:rPr lang="en-US" sz="1500" dirty="0"/>
              <a:t>πλισμού και φωτισμού περιορίζει σημαντικά τη σωματική και κοινωνική χρήση των πάρκων.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spcAft>
                <a:spcPts val="1400"/>
              </a:spcAft>
              <a:buClr>
                <a:srgbClr val="CE1E82"/>
              </a:buClr>
              <a:buFont typeface="Arial" panose="020B0604020202020204" pitchFamily="34" charset="0"/>
              <a:buChar char="•"/>
            </a:pPr>
            <a:r>
              <a:rPr lang="en-US" sz="1500" b="1" dirty="0"/>
              <a:t>3. </a:t>
            </a:r>
            <a:r>
              <a:rPr lang="en-US" sz="1500" b="1" dirty="0" err="1"/>
              <a:t>Συνολική</a:t>
            </a:r>
            <a:r>
              <a:rPr lang="en-US" sz="1500" b="1" dirty="0"/>
              <a:t> Απ</a:t>
            </a:r>
            <a:r>
              <a:rPr lang="en-US" sz="1500" b="1" dirty="0" err="1"/>
              <a:t>οτίμηση</a:t>
            </a:r>
            <a:r>
              <a:rPr lang="en-US" sz="1500" b="1" dirty="0"/>
              <a:t> (</a:t>
            </a:r>
            <a:r>
              <a:rPr lang="en-US" sz="1500" b="1" dirty="0" err="1"/>
              <a:t>Γρ</a:t>
            </a:r>
            <a:r>
              <a:rPr lang="en-US" sz="1500" b="1" dirty="0"/>
              <a:t>αφ. 4.23):</a:t>
            </a:r>
            <a:r>
              <a:rPr lang="en-US" sz="1500" dirty="0"/>
              <a:t> Η </a:t>
            </a:r>
            <a:r>
              <a:rPr lang="en-US" sz="1500" dirty="0" err="1"/>
              <a:t>γενική</a:t>
            </a:r>
            <a:r>
              <a:rPr lang="en-US" sz="1500" dirty="0"/>
              <a:t> </a:t>
            </a:r>
            <a:r>
              <a:rPr lang="en-US" sz="1500" dirty="0" err="1"/>
              <a:t>ικ</a:t>
            </a:r>
            <a:r>
              <a:rPr lang="en-US" sz="1500" dirty="0"/>
              <a:t>ανοποίηση κινείται σε μέτρια-θετικά επίπεδα (κυρίως βαθμοί 6 και 7 στα 10). Υπ</a:t>
            </a:r>
            <a:r>
              <a:rPr lang="en-US" sz="1500" dirty="0" err="1"/>
              <a:t>άρχει</a:t>
            </a:r>
            <a:r>
              <a:rPr lang="en-US" sz="1500" dirty="0"/>
              <a:t> </a:t>
            </a:r>
            <a:r>
              <a:rPr lang="en-US" sz="1500" dirty="0" err="1"/>
              <a:t>έντονη</a:t>
            </a:r>
            <a:r>
              <a:rPr lang="en-US" sz="1500" dirty="0"/>
              <a:t> ανα</a:t>
            </a:r>
            <a:r>
              <a:rPr lang="en-US" sz="1500" dirty="0" err="1"/>
              <a:t>γνώριση</a:t>
            </a:r>
            <a:r>
              <a:rPr lang="en-US" sz="1500" dirty="0"/>
              <a:t> </a:t>
            </a:r>
            <a:r>
              <a:rPr lang="en-US" sz="1500" dirty="0" err="1"/>
              <a:t>της</a:t>
            </a:r>
            <a:r>
              <a:rPr lang="en-US" sz="1500" dirty="0"/>
              <a:t> α</a:t>
            </a:r>
            <a:r>
              <a:rPr lang="en-US" sz="1500" dirty="0" err="1"/>
              <a:t>ξί</a:t>
            </a:r>
            <a:r>
              <a:rPr lang="en-US" sz="1500" dirty="0"/>
              <a:t>ας του πρασίνου, αλλά ταυτόχρονα και σαφής απαίτηση από τους πολίτες για ουσιαστικές παρεμβάσεις.</a:t>
            </a:r>
          </a:p>
        </p:txBody>
      </p:sp>
      <p:pic>
        <p:nvPicPr>
          <p:cNvPr id="8" name="Picture 7" descr="Γράφημα απάντησης φορμών. Τίτλος ερωτήματος: Τι βελτιώσεις θα θέλατε να δείτε στα Γρεβενά;. Αριθμός απαντήσεων: 227 απαντήσεις.">
            <a:extLst>
              <a:ext uri="{FF2B5EF4-FFF2-40B4-BE49-F238E27FC236}">
                <a16:creationId xmlns:a16="http://schemas.microsoft.com/office/drawing/2014/main" id="{D9655A45-F493-4935-2485-9F409C25207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72199" y="1381760"/>
            <a:ext cx="6009443" cy="459232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BA27E07-63FB-9859-4D27-81588D556E3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D8645883-9285-4D58-B805-7A0A6A52D9F8}" type="datetime1">
              <a:rPr lang="el-GR" smtClean="0"/>
              <a:pPr>
                <a:spcAft>
                  <a:spcPts val="600"/>
                </a:spcAft>
              </a:pPr>
              <a:t>23/9/2026</a:t>
            </a:fld>
            <a:endParaRPr lang="el-GR"/>
          </a:p>
        </p:txBody>
      </p:sp>
      <p:sp>
        <p:nvSpPr>
          <p:cNvPr id="15" name="Footer Placeholder 5">
            <a:extLst>
              <a:ext uri="{FF2B5EF4-FFF2-40B4-BE49-F238E27FC236}">
                <a16:creationId xmlns:a16="http://schemas.microsoft.com/office/drawing/2014/main" id="{15D62670-FB86-F9FD-2B54-AAAB71F436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el-G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CA77D5-5EDC-579E-F624-E7316C7EA3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8C4B9FD-BBCD-4D20-BE68-D5FD8F544B57}" type="slidenum">
              <a:rPr lang="el-GR" smtClean="0"/>
              <a:pPr>
                <a:spcAft>
                  <a:spcPts val="600"/>
                </a:spcAft>
              </a:pPr>
              <a:t>12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478033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D1756CF-E408-729E-E574-8792817147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45883-9285-4D58-B805-7A0A6A52D9F8}" type="datetime1">
              <a:rPr lang="el-GR" smtClean="0"/>
              <a:t>23/9/2026</a:t>
            </a:fld>
            <a:endParaRPr lang="el-G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12177D6-2F68-97DC-369D-CCDC62800C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2B790E-596A-6B7E-6405-FF2F1CD839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t>13</a:t>
            </a:fld>
            <a:endParaRPr lang="el-GR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E58E07F-084A-D400-445C-B91DB2763255}"/>
              </a:ext>
            </a:extLst>
          </p:cNvPr>
          <p:cNvSpPr txBox="1"/>
          <p:nvPr/>
        </p:nvSpPr>
        <p:spPr>
          <a:xfrm>
            <a:off x="4449302" y="392962"/>
            <a:ext cx="6738102" cy="5909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 dirty="0" err="1">
                <a:latin typeface="+mj-lt"/>
                <a:ea typeface="+mj-ea"/>
                <a:cs typeface="+mj-cs"/>
              </a:rPr>
              <a:t>Γενικά</a:t>
            </a:r>
            <a:r>
              <a:rPr lang="en-US" sz="3600" b="1" dirty="0">
                <a:latin typeface="+mj-lt"/>
                <a:ea typeface="+mj-ea"/>
                <a:cs typeface="+mj-cs"/>
              </a:rPr>
              <a:t> </a:t>
            </a:r>
            <a:r>
              <a:rPr lang="en-US" sz="3600" b="1" dirty="0" err="1">
                <a:latin typeface="+mj-lt"/>
                <a:ea typeface="+mj-ea"/>
                <a:cs typeface="+mj-cs"/>
              </a:rPr>
              <a:t>Συμ</a:t>
            </a:r>
            <a:r>
              <a:rPr lang="en-US" sz="3600" b="1" dirty="0">
                <a:latin typeface="+mj-lt"/>
                <a:ea typeface="+mj-ea"/>
                <a:cs typeface="+mj-cs"/>
              </a:rPr>
              <a:t>περάσματα της Έρευνας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5F38E2F-FEF4-5616-E20C-AACB337BD242}"/>
              </a:ext>
            </a:extLst>
          </p:cNvPr>
          <p:cNvSpPr txBox="1"/>
          <p:nvPr/>
        </p:nvSpPr>
        <p:spPr>
          <a:xfrm>
            <a:off x="989044" y="1679510"/>
            <a:ext cx="998375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b="1" dirty="0"/>
              <a:t>1. Ψυχολογικός Άξονας (Το Πράσινο ως «Αστική Θεραπεία»)</a:t>
            </a:r>
          </a:p>
          <a:p>
            <a:pPr lvl="0"/>
            <a:r>
              <a:rPr lang="el-GR" sz="2800" b="1" dirty="0"/>
              <a:t>Καταλυτική επίδραση στην ψυχική υγεία:</a:t>
            </a:r>
            <a:r>
              <a:rPr lang="el-GR" sz="2800" dirty="0"/>
              <a:t> Η έρευνα απέδειξε με συντριπτικά ποσοστά (</a:t>
            </a:r>
            <a:r>
              <a:rPr lang="el-GR" sz="2800" b="1" dirty="0"/>
              <a:t>95,5% στην ψυχική ευεξία</a:t>
            </a:r>
            <a:r>
              <a:rPr lang="el-GR" sz="2800" dirty="0"/>
              <a:t> και </a:t>
            </a:r>
            <a:r>
              <a:rPr lang="el-GR" sz="2800" b="1" dirty="0"/>
              <a:t>91,2% στη μείωση του άγχους</a:t>
            </a:r>
            <a:r>
              <a:rPr lang="el-GR" sz="2800" dirty="0"/>
              <a:t>) ότι οι χώροι πρασίνου λειτουργούν ως το κύριο «αντίδοτο» των κατοίκων απέναντι στην πίεση της καθημερινότητας.</a:t>
            </a:r>
          </a:p>
          <a:p>
            <a:pPr lvl="0"/>
            <a:r>
              <a:rPr lang="el-GR" sz="2800" b="1" dirty="0"/>
              <a:t>Υψηλός δείκτης βιωματικής αξίας:</a:t>
            </a:r>
            <a:r>
              <a:rPr lang="el-GR" sz="2800" dirty="0"/>
              <a:t> Το γεγονός ότι το </a:t>
            </a:r>
            <a:r>
              <a:rPr lang="el-GR" sz="2800" b="1" dirty="0"/>
              <a:t>70,9% των ερωτώμενων συμφωνεί απόλυτα</a:t>
            </a:r>
            <a:r>
              <a:rPr lang="el-GR" sz="2800" dirty="0"/>
              <a:t> ότι το πράσινο βελτιώνει τη συνολική ποιότητα ζωής δείχνει ότι οι κάτοικοι συνδέουν άμεσα το φυσικό περιβάλλον με την προσωπική τους ευημερία.</a:t>
            </a:r>
          </a:p>
        </p:txBody>
      </p:sp>
    </p:spTree>
    <p:extLst>
      <p:ext uri="{BB962C8B-B14F-4D97-AF65-F5344CB8AC3E}">
        <p14:creationId xmlns:p14="http://schemas.microsoft.com/office/powerpoint/2010/main" val="1351156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732743D-E70C-3988-5D8C-EF78F9D42A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45883-9285-4D58-B805-7A0A6A52D9F8}" type="datetime1">
              <a:rPr lang="el-GR" smtClean="0"/>
              <a:t>23/9/2026</a:t>
            </a:fld>
            <a:endParaRPr lang="el-G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F32978D-D25B-579D-590A-B6EA74A6A1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B4F962-8533-B64B-B847-1C639DF3D1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t>14</a:t>
            </a:fld>
            <a:endParaRPr lang="el-GR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4C83C55-7BCF-6E5D-4079-B67F1C31A8B1}"/>
              </a:ext>
            </a:extLst>
          </p:cNvPr>
          <p:cNvSpPr txBox="1"/>
          <p:nvPr/>
        </p:nvSpPr>
        <p:spPr>
          <a:xfrm>
            <a:off x="1043473" y="1623527"/>
            <a:ext cx="10105053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1800"/>
              </a:spcBef>
              <a:spcAft>
                <a:spcPts val="900"/>
              </a:spcAft>
              <a:buNone/>
            </a:pPr>
            <a:r>
              <a:rPr lang="el-GR" sz="2400" b="1" u="none" strike="noStrike" dirty="0">
                <a:effectLst/>
                <a:latin typeface="+mn-lt"/>
              </a:rPr>
              <a:t>2. Χωρικός &amp; Λειτουργικός Άξονας (Το Παράδοξο: Ποσότητα vs Ποιότητα)</a:t>
            </a:r>
          </a:p>
          <a:p>
            <a:pPr marL="342900" marR="0" lvl="0" indent="-342900"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l-GR" sz="2400" b="1" u="none" strike="noStrike" dirty="0">
                <a:effectLst/>
                <a:latin typeface="+mn-lt"/>
              </a:rPr>
              <a:t>Εξαιρετική γεωγραφική προσβασιμότητα:</a:t>
            </a:r>
            <a:r>
              <a:rPr lang="el-GR" sz="2400" b="0" u="none" strike="noStrike" dirty="0">
                <a:effectLst/>
                <a:latin typeface="+mn-lt"/>
              </a:rPr>
              <a:t> Το </a:t>
            </a:r>
            <a:r>
              <a:rPr lang="el-GR" sz="2400" b="1" u="none" strike="noStrike" dirty="0">
                <a:effectLst/>
                <a:latin typeface="+mn-lt"/>
              </a:rPr>
              <a:t>74,5% των συμμετεχόντων</a:t>
            </a:r>
            <a:r>
              <a:rPr lang="el-GR" sz="2400" b="0" u="none" strike="noStrike" dirty="0">
                <a:effectLst/>
                <a:latin typeface="+mn-lt"/>
              </a:rPr>
              <a:t> βαθμολογεί θετικά την ευκολία πρόσβασης. Λόγω της κλίμακας των Γρεβενών, οι χώροι είναι προσιτοί σε όλους, γεγονός που αποδεικνύεται και από την κυριαρχία των ήπιων μετακινήσεων (</a:t>
            </a:r>
            <a:r>
              <a:rPr lang="el-GR" sz="2400" b="1" u="none" strike="noStrike" dirty="0">
                <a:effectLst/>
                <a:latin typeface="+mn-lt"/>
              </a:rPr>
              <a:t>41% περπάτημα, 16,7% ποδήλατο</a:t>
            </a:r>
            <a:r>
              <a:rPr lang="el-GR" sz="2400" b="0" u="none" strike="noStrike" dirty="0">
                <a:effectLst/>
                <a:latin typeface="+mn-lt"/>
              </a:rPr>
              <a:t>).</a:t>
            </a:r>
          </a:p>
          <a:p>
            <a:pPr marL="342900" marR="0" lvl="0" indent="-342900"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l-GR" sz="2400" b="1" u="none" strike="noStrike" dirty="0">
                <a:effectLst/>
                <a:latin typeface="+mn-lt"/>
              </a:rPr>
              <a:t>Η υστέρηση των υποδομών:</a:t>
            </a:r>
            <a:r>
              <a:rPr lang="el-GR" sz="2400" b="0" u="none" strike="noStrike" dirty="0">
                <a:effectLst/>
                <a:latin typeface="+mn-lt"/>
              </a:rPr>
              <a:t> Εδώ εντοπίζεται το μεγάλο εύρημα. Ενώ υπάρχει «ποσότητα» και εγγύτητα πρασίνου, υφίσταται </a:t>
            </a:r>
            <a:r>
              <a:rPr lang="el-GR" sz="2400" b="1" u="none" strike="noStrike" dirty="0">
                <a:effectLst/>
                <a:latin typeface="+mn-lt"/>
              </a:rPr>
              <a:t>σοβαρό έλλειμμα «ποιότητας»</a:t>
            </a:r>
            <a:r>
              <a:rPr lang="el-GR" sz="2400" b="0" u="none" strike="noStrike" dirty="0">
                <a:effectLst/>
                <a:latin typeface="+mn-lt"/>
              </a:rPr>
              <a:t>. Ο περιορισμένος εξοπλισμός (</a:t>
            </a:r>
            <a:r>
              <a:rPr lang="el-GR" sz="2400" b="1" u="none" strike="noStrike" dirty="0">
                <a:effectLst/>
                <a:latin typeface="+mn-lt"/>
              </a:rPr>
              <a:t>60,4%</a:t>
            </a:r>
            <a:r>
              <a:rPr lang="el-GR" sz="2400" b="0" u="none" strike="noStrike" dirty="0">
                <a:effectLst/>
                <a:latin typeface="+mn-lt"/>
              </a:rPr>
              <a:t>) και ο κακός φωτισμός (</a:t>
            </a:r>
            <a:r>
              <a:rPr lang="el-GR" sz="2400" b="1" u="none" strike="noStrike" dirty="0">
                <a:effectLst/>
                <a:latin typeface="+mn-lt"/>
              </a:rPr>
              <a:t>52,9%</a:t>
            </a:r>
            <a:r>
              <a:rPr lang="el-GR" sz="2400" b="0" u="none" strike="noStrike" dirty="0">
                <a:effectLst/>
                <a:latin typeface="+mn-lt"/>
              </a:rPr>
              <a:t>) υποβαθμίζουν δραματικά τη χρηστικότητα των χώρων.</a:t>
            </a:r>
            <a:endParaRPr lang="el-GR" sz="1600" b="0" u="none" strike="noStrike" dirty="0">
              <a:effectLst/>
              <a:latin typeface="Google San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987FE76-8AE7-7BCF-C062-F1BEFF7180ED}"/>
              </a:ext>
            </a:extLst>
          </p:cNvPr>
          <p:cNvSpPr txBox="1"/>
          <p:nvPr/>
        </p:nvSpPr>
        <p:spPr>
          <a:xfrm>
            <a:off x="4599992" y="513184"/>
            <a:ext cx="5896947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dirty="0" err="1"/>
              <a:t>Γενικά</a:t>
            </a:r>
            <a:r>
              <a:rPr lang="en-US" sz="2800" b="1" dirty="0"/>
              <a:t> </a:t>
            </a:r>
            <a:r>
              <a:rPr lang="en-US" sz="2800" b="1" dirty="0" err="1"/>
              <a:t>Συμ</a:t>
            </a:r>
            <a:r>
              <a:rPr lang="en-US" sz="2800" b="1" dirty="0"/>
              <a:t>περάσματα της Έρευνας</a:t>
            </a:r>
          </a:p>
        </p:txBody>
      </p:sp>
    </p:spTree>
    <p:extLst>
      <p:ext uri="{BB962C8B-B14F-4D97-AF65-F5344CB8AC3E}">
        <p14:creationId xmlns:p14="http://schemas.microsoft.com/office/powerpoint/2010/main" val="41941446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271A392-8035-E3FA-FFAF-35D425BB84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45883-9285-4D58-B805-7A0A6A52D9F8}" type="datetime1">
              <a:rPr lang="el-GR" smtClean="0"/>
              <a:t>23/9/2026</a:t>
            </a:fld>
            <a:endParaRPr lang="el-G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38D171-2F44-5147-A689-C9ECA9A310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D8F463-A9E2-5382-7011-432231961E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t>15</a:t>
            </a:fld>
            <a:endParaRPr lang="el-GR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FDCF36F-2A20-1488-46BD-12A154EAE7B0}"/>
              </a:ext>
            </a:extLst>
          </p:cNvPr>
          <p:cNvSpPr txBox="1"/>
          <p:nvPr/>
        </p:nvSpPr>
        <p:spPr>
          <a:xfrm>
            <a:off x="1174102" y="1640956"/>
            <a:ext cx="9843795" cy="49859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1800"/>
              </a:spcBef>
              <a:spcAft>
                <a:spcPts val="900"/>
              </a:spcAft>
              <a:buNone/>
            </a:pPr>
            <a:r>
              <a:rPr lang="el-GR" sz="2400" b="1" u="none" strike="noStrike" dirty="0">
                <a:effectLst/>
                <a:latin typeface="+mn-lt"/>
              </a:rPr>
              <a:t>3. Κοινωνικός &amp; Σωματικός Άξονας (Η Ανεκμετάλλευτη Δυναμική)</a:t>
            </a:r>
          </a:p>
          <a:p>
            <a:pPr marL="342900" marR="0" lvl="0" indent="-342900"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l-GR" sz="2400" b="1" u="none" strike="noStrike" dirty="0">
                <a:effectLst/>
                <a:latin typeface="+mn-lt"/>
              </a:rPr>
              <a:t>Συγκρατημένη κοινωνική λειτουργία:</a:t>
            </a:r>
            <a:r>
              <a:rPr lang="el-GR" sz="2400" b="0" u="none" strike="noStrike" dirty="0">
                <a:effectLst/>
                <a:latin typeface="+mn-lt"/>
              </a:rPr>
              <a:t> Σε αντίθεση με τα ψυχολογικά οφέλη, η κοινωνική αλληλεπίδραση έμεινε σε ουδέτερα επίπεδα (</a:t>
            </a:r>
            <a:r>
              <a:rPr lang="el-GR" sz="2400" b="1" u="none" strike="noStrike" dirty="0">
                <a:effectLst/>
                <a:latin typeface="+mn-lt"/>
              </a:rPr>
              <a:t>47,1% βαθμολογία 3</a:t>
            </a:r>
            <a:r>
              <a:rPr lang="el-GR" sz="2400" b="0" u="none" strike="noStrike" dirty="0">
                <a:effectLst/>
                <a:latin typeface="+mn-lt"/>
              </a:rPr>
              <a:t>). Αυτό σημαίνει ότι τα πάρκα στα Γρεβενά χρησιμοποιούνται σήμερα κυρίως για ατομική αποφόρτιση ή στενές οικογενειακές βόλτες και όχι ως ζωντανοί χώροι συλλογικής κοινωνικής ζωής.</a:t>
            </a:r>
          </a:p>
          <a:p>
            <a:pPr marL="342900" marR="0" lvl="0" indent="-342900"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l-GR" sz="2400" b="1" u="none" strike="noStrike" dirty="0">
                <a:effectLst/>
                <a:latin typeface="+mn-lt"/>
              </a:rPr>
              <a:t>Ήπια vs Οργανωμένη Άσκηση:</a:t>
            </a:r>
            <a:r>
              <a:rPr lang="el-GR" sz="2400" b="0" u="none" strike="noStrike" dirty="0">
                <a:effectLst/>
                <a:latin typeface="+mn-lt"/>
              </a:rPr>
              <a:t> Οι χώροι αξιοποιούνται κυρίως για περπάτημα και χαλάρωση (</a:t>
            </a:r>
            <a:r>
              <a:rPr lang="el-GR" sz="2400" b="1" u="none" strike="noStrike" dirty="0">
                <a:effectLst/>
                <a:latin typeface="+mn-lt"/>
              </a:rPr>
              <a:t>παραμονή 30-60 λεπτά</a:t>
            </a:r>
            <a:r>
              <a:rPr lang="el-GR" sz="2400" b="0" u="none" strike="noStrike" dirty="0">
                <a:effectLst/>
                <a:latin typeface="+mn-lt"/>
              </a:rPr>
              <a:t>). Η σωματική δραστηριότητα (άθληση) παραμένει σε μέτρια επίπεδα, ακριβώς επειδή λείπουν οι κατάλληλες υποδομές (π.χ. υπαίθρια όργανα γυμναστικής, οργανωμένες διαδρομές).</a:t>
            </a:r>
            <a:endParaRPr lang="el-GR" sz="1600" b="0" u="none" strike="noStrike" dirty="0">
              <a:effectLst/>
              <a:latin typeface="Google San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43C985F-70AA-44DB-DC11-A05C0663511D}"/>
              </a:ext>
            </a:extLst>
          </p:cNvPr>
          <p:cNvSpPr txBox="1"/>
          <p:nvPr/>
        </p:nvSpPr>
        <p:spPr>
          <a:xfrm>
            <a:off x="4413380" y="522514"/>
            <a:ext cx="660451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b="1" dirty="0" err="1"/>
              <a:t>Γενικά</a:t>
            </a:r>
            <a:r>
              <a:rPr lang="en-US" sz="3200" b="1" dirty="0"/>
              <a:t> </a:t>
            </a:r>
            <a:r>
              <a:rPr lang="en-US" sz="3200" b="1" dirty="0" err="1"/>
              <a:t>Συμ</a:t>
            </a:r>
            <a:r>
              <a:rPr lang="en-US" sz="3200" b="1" dirty="0"/>
              <a:t>περάσματα της Έρευνας</a:t>
            </a:r>
          </a:p>
        </p:txBody>
      </p:sp>
    </p:spTree>
    <p:extLst>
      <p:ext uri="{BB962C8B-B14F-4D97-AF65-F5344CB8AC3E}">
        <p14:creationId xmlns:p14="http://schemas.microsoft.com/office/powerpoint/2010/main" val="31755723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A1C95E-E9B5-2CC8-6654-360F58ABC9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45883-9285-4D58-B805-7A0A6A52D9F8}" type="datetime1">
              <a:rPr lang="el-GR" smtClean="0"/>
              <a:t>23/9/2026</a:t>
            </a:fld>
            <a:endParaRPr lang="el-G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8540FE-428D-3809-B601-55BEC427CF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2C909C-8AC8-1375-EEB8-99E453B90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t>16</a:t>
            </a:fld>
            <a:endParaRPr lang="el-GR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97C3CA-3FE0-7A3A-6273-13F87288CA55}"/>
              </a:ext>
            </a:extLst>
          </p:cNvPr>
          <p:cNvSpPr txBox="1"/>
          <p:nvPr/>
        </p:nvSpPr>
        <p:spPr>
          <a:xfrm>
            <a:off x="4982548" y="341800"/>
            <a:ext cx="574765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sz="2800" b="1">
                <a:solidFill>
                  <a:srgbClr val="224C38"/>
                </a:solidFill>
                <a:latin typeface="Arial"/>
              </a:defRPr>
            </a:pPr>
            <a:r>
              <a:rPr lang="el-GR" dirty="0"/>
              <a:t>Προτάσεις για τη Βελτίωση του Αστικού Πρασίνου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CBF54F-FD82-B127-E0CB-DC02EBF35A50}"/>
              </a:ext>
            </a:extLst>
          </p:cNvPr>
          <p:cNvSpPr txBox="1"/>
          <p:nvPr/>
        </p:nvSpPr>
        <p:spPr>
          <a:xfrm>
            <a:off x="1076130" y="1732317"/>
            <a:ext cx="59249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/>
              <a:t>Λειτουργική &amp; Μικροκλιματική Αναβάθμιση Υποδομών</a:t>
            </a:r>
            <a:endParaRPr lang="el-GR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16824CB-358E-F507-A4E5-16B7A18551F7}"/>
              </a:ext>
            </a:extLst>
          </p:cNvPr>
          <p:cNvSpPr txBox="1"/>
          <p:nvPr/>
        </p:nvSpPr>
        <p:spPr>
          <a:xfrm>
            <a:off x="2304661" y="2463282"/>
            <a:ext cx="888274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el-GR" b="1" dirty="0"/>
              <a:t>Αποκατάσταση &amp; Έξυπνος Εξοπλισμός (Smart Furniture): Άμεση αντικατάσταση του φθαρμένου εξοπλισμού με ανθεκτικά, βιοκλιματικά υλικά. Τοποθέτηση "έξυπνων" καθιστικών (smart benches) με ηλιακούς συλλέκτες, βρυσών πόσιμου νερού και στεγάστρων φυσικής σκίασης.</a:t>
            </a:r>
          </a:p>
          <a:p>
            <a:pPr marL="342900" lvl="0" indent="-342900">
              <a:buFont typeface="+mj-lt"/>
              <a:buAutoNum type="arabicPeriod"/>
            </a:pPr>
            <a:r>
              <a:rPr lang="el-GR" b="1" dirty="0"/>
              <a:t>Ενεργειακή Αυτονομία &amp; Φωτισμός LED: Εγκατάσταση αυτόνομων ηλιακών φωτιστικών σωμάτων LED χαμηλής ενεργειακής κατανάλωσης, με έμφαση στις τυφλές ζώνες των πάρκων, για την οριστική εξάλειψη του αισθήματος ανασφάλειας κατά τις νυχτερινές ώρες.</a:t>
            </a:r>
          </a:p>
          <a:p>
            <a:pPr marL="342900" lvl="0" indent="-342900">
              <a:buFont typeface="+mj-lt"/>
              <a:buAutoNum type="arabicPeriod"/>
            </a:pPr>
            <a:r>
              <a:rPr lang="el-GR" b="1" dirty="0"/>
              <a:t>nature-based solutions (NBS): Αντικατάσταση των σκληρών/αδιαπέρατων υλικών επίστρωσης με ψυχρά και υδατοδιαπερατά υλικά για τη βελτίωση του μικροκλίματος και τη διαχείριση των ομβρίων υδάτων.</a:t>
            </a:r>
          </a:p>
        </p:txBody>
      </p:sp>
    </p:spTree>
    <p:extLst>
      <p:ext uri="{BB962C8B-B14F-4D97-AF65-F5344CB8AC3E}">
        <p14:creationId xmlns:p14="http://schemas.microsoft.com/office/powerpoint/2010/main" val="33010166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507AF90-5A08-5435-091B-32B5E66A32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45883-9285-4D58-B805-7A0A6A52D9F8}" type="datetime1">
              <a:rPr lang="el-GR" smtClean="0"/>
              <a:t>23/9/2026</a:t>
            </a:fld>
            <a:endParaRPr lang="el-G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27F28C3-E4A7-47E0-617B-E1DB758C4B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F63073-3414-CD29-12D3-FCB2B9C1B8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t>17</a:t>
            </a:fld>
            <a:endParaRPr lang="el-GR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FEA901-3F21-D0FB-0A38-0AC63D37E89F}"/>
              </a:ext>
            </a:extLst>
          </p:cNvPr>
          <p:cNvSpPr txBox="1"/>
          <p:nvPr/>
        </p:nvSpPr>
        <p:spPr>
          <a:xfrm>
            <a:off x="4701073" y="457201"/>
            <a:ext cx="675691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sz="2800" b="1">
                <a:solidFill>
                  <a:srgbClr val="224C38"/>
                </a:solidFill>
                <a:latin typeface="Arial"/>
              </a:defRPr>
            </a:pPr>
            <a:r>
              <a:rPr lang="el-GR" dirty="0"/>
              <a:t>Προτάσεις για τη Βελτίωση του Αστικού Πρασίνου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31394F3-A828-94B4-2708-12FDF7F90603}"/>
              </a:ext>
            </a:extLst>
          </p:cNvPr>
          <p:cNvSpPr txBox="1"/>
          <p:nvPr/>
        </p:nvSpPr>
        <p:spPr>
          <a:xfrm>
            <a:off x="1194318" y="1959429"/>
            <a:ext cx="51971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/>
              <a:t>Διασύνδεση &amp; Ήπια Κινητικότητα (ΣΒΑΚ Γρεβενών)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2C764B1-4612-AB9B-6CB7-78EC0EB0D770}"/>
              </a:ext>
            </a:extLst>
          </p:cNvPr>
          <p:cNvSpPr txBox="1"/>
          <p:nvPr/>
        </p:nvSpPr>
        <p:spPr>
          <a:xfrm>
            <a:off x="1565987" y="2449729"/>
            <a:ext cx="906002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buFont typeface="+mj-lt"/>
              <a:buAutoNum type="arabicPeriod"/>
            </a:pPr>
            <a:r>
              <a:rPr lang="el-GR" sz="2400" b="1" dirty="0"/>
              <a:t>Δημιουργία «Πράσινων Διαδρομών»:</a:t>
            </a:r>
            <a:r>
              <a:rPr lang="el-GR" sz="2400" dirty="0"/>
              <a:t> Σύνδεση των κύριων πόλων (Πάρκο Μανιταριών, Κεντρική Πλατεία, περιαστικό Άλσος) μέσω ενός ενοποιημένου δικτύου πεζοδρόμων και ποδηλατοδρόμων με γραμμική φύτευση.</a:t>
            </a:r>
          </a:p>
          <a:p>
            <a:pPr marL="457200" lvl="0" indent="-457200">
              <a:buFont typeface="+mj-lt"/>
              <a:buAutoNum type="arabicPeriod"/>
            </a:pPr>
            <a:r>
              <a:rPr lang="el-GR" sz="2400" b="1" dirty="0"/>
              <a:t>Υποδομές Υπαίθριας Άσκησης:</a:t>
            </a:r>
            <a:r>
              <a:rPr lang="el-GR" sz="2400" dirty="0"/>
              <a:t> Εγκατάσταση υπαίθριων οργάνων γυμναστικής (outdoor gyms) και οριοθέτηση ειδικών διαδρομών τρεξίματος/βάδην για την ενεργοποίηση της σωματικής δραστηριότητας, η οποία στην έρευνα εμφανίστηκε σε ουδέτερα επίπεδα.</a:t>
            </a:r>
          </a:p>
        </p:txBody>
      </p:sp>
    </p:spTree>
    <p:extLst>
      <p:ext uri="{BB962C8B-B14F-4D97-AF65-F5344CB8AC3E}">
        <p14:creationId xmlns:p14="http://schemas.microsoft.com/office/powerpoint/2010/main" val="7524481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C0DD7B8-A707-85B7-7283-9417F06E3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45883-9285-4D58-B805-7A0A6A52D9F8}" type="datetime1">
              <a:rPr lang="el-GR" smtClean="0"/>
              <a:t>23/9/2026</a:t>
            </a:fld>
            <a:endParaRPr lang="el-G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6C37A44-8F4E-6EFE-BB3A-135391AFF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1598E0-7ED4-8FF9-2AB3-2990CF61B6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t>18</a:t>
            </a:fld>
            <a:endParaRPr lang="el-GR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9A8A3ED-BA41-6139-53A7-B743F4F34A03}"/>
              </a:ext>
            </a:extLst>
          </p:cNvPr>
          <p:cNvSpPr txBox="1"/>
          <p:nvPr/>
        </p:nvSpPr>
        <p:spPr>
          <a:xfrm>
            <a:off x="1147665" y="1958198"/>
            <a:ext cx="52904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/>
              <a:t>Κοινωνική Ενεργοποίηση &amp; Συμπεριληπτικότητα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F3D42E2-2A46-073E-41CE-F8FCEBBF73F9}"/>
              </a:ext>
            </a:extLst>
          </p:cNvPr>
          <p:cNvSpPr txBox="1"/>
          <p:nvPr/>
        </p:nvSpPr>
        <p:spPr>
          <a:xfrm>
            <a:off x="4469363" y="419878"/>
            <a:ext cx="576631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sz="2800" b="1">
                <a:solidFill>
                  <a:srgbClr val="224C38"/>
                </a:solidFill>
                <a:latin typeface="Arial"/>
              </a:defRPr>
            </a:pPr>
            <a:r>
              <a:rPr lang="el-GR"/>
              <a:t>Προτάσεις για τη Βελτίωση του Αστικού Πρασίνου</a:t>
            </a:r>
            <a:endParaRPr lang="el-GR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3E9D23-EA2A-AE2B-8FEA-E9ACEB7A3172}"/>
              </a:ext>
            </a:extLst>
          </p:cNvPr>
          <p:cNvSpPr txBox="1"/>
          <p:nvPr/>
        </p:nvSpPr>
        <p:spPr>
          <a:xfrm>
            <a:off x="2209800" y="2283138"/>
            <a:ext cx="808031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l-GR" sz="2400" b="1" dirty="0"/>
              <a:t>Δημιουργία «Πυρήνων Γειτονιάς»:</a:t>
            </a:r>
            <a:r>
              <a:rPr lang="el-GR" sz="2400" dirty="0"/>
              <a:t> Διαμόρφωση μικρών, προστατευμένων υπαίθριων χώρων κοινωνικής συνεύρεσης (social hubs) εντός των πάρκων για ηλικιωμένους και ευάλωτες ομάδες, ενισχύοντας την ανεκμετάλλευτη κοινωνική λειτουργία του πρασίνου.</a:t>
            </a:r>
          </a:p>
          <a:p>
            <a:pPr lvl="0"/>
            <a:r>
              <a:rPr lang="el-GR" sz="2400" b="1" dirty="0"/>
              <a:t>Στρατηγική Ψηφιακή Διαχείριση (GreenSpaces Platforms):</a:t>
            </a:r>
            <a:r>
              <a:rPr lang="el-GR" sz="2400" dirty="0"/>
              <a:t> Πρόταση προς την τοπική αυτοδιοίκηση για την υιοθέτηση ψηφιακών εργαλείων καταγραφής και διαχείρισης του αστικού πρασίνου (GIS/Green Management platforms) για τον προγραμματισμό της συντήρησης με βάση πραγματικά δεδομένα (data-driven maintenance).</a:t>
            </a:r>
          </a:p>
        </p:txBody>
      </p:sp>
    </p:spTree>
    <p:extLst>
      <p:ext uri="{BB962C8B-B14F-4D97-AF65-F5344CB8AC3E}">
        <p14:creationId xmlns:p14="http://schemas.microsoft.com/office/powerpoint/2010/main" val="22782482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0D6A52-9B1F-A10A-EC2E-459D905568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45883-9285-4D58-B805-7A0A6A52D9F8}" type="datetime1">
              <a:rPr lang="el-GR" smtClean="0"/>
              <a:t>23/9/2026</a:t>
            </a:fld>
            <a:endParaRPr lang="el-G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CFC8E6-A22E-A1AC-120B-F8614B9BB7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4A62BB-ADF9-B4E7-FBC3-CC8D05BF9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t>19</a:t>
            </a:fld>
            <a:endParaRPr lang="el-GR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AD35DA7-85AD-069C-73DC-54A54F434078}"/>
              </a:ext>
            </a:extLst>
          </p:cNvPr>
          <p:cNvSpPr txBox="1"/>
          <p:nvPr/>
        </p:nvSpPr>
        <p:spPr>
          <a:xfrm>
            <a:off x="838200" y="1558213"/>
            <a:ext cx="10517155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600" b="1" dirty="0"/>
              <a:t>Διεθνής Βιβλιογραφία (Key Studies)</a:t>
            </a:r>
          </a:p>
          <a:p>
            <a:pPr lvl="0"/>
            <a:r>
              <a:rPr lang="el-GR" sz="1600" b="1" dirty="0"/>
              <a:t>Bratman, G. N., Anderson, C. B., Berman, M. G., Cochran, B., de Vries, S., Flanders, J., … Daily, G. C.</a:t>
            </a:r>
            <a:r>
              <a:rPr lang="el-GR" sz="1600" dirty="0"/>
              <a:t> (2019). </a:t>
            </a:r>
            <a:r>
              <a:rPr lang="el-GR" sz="1600" i="1" dirty="0"/>
              <a:t>Nature and mental health: An ecosystem service perspective.</a:t>
            </a:r>
            <a:endParaRPr lang="el-GR" sz="1600" dirty="0"/>
          </a:p>
          <a:p>
            <a:pPr lvl="0"/>
            <a:r>
              <a:rPr lang="el-GR" sz="1600" dirty="0"/>
              <a:t>Science Advances, 5(7), eaax0903.</a:t>
            </a:r>
          </a:p>
          <a:p>
            <a:pPr lvl="0"/>
            <a:r>
              <a:rPr lang="el-GR" sz="1600" b="1" dirty="0"/>
              <a:t>Chiesura, A.</a:t>
            </a:r>
            <a:r>
              <a:rPr lang="el-GR" sz="1600" dirty="0"/>
              <a:t> (2004). </a:t>
            </a:r>
            <a:r>
              <a:rPr lang="el-GR" sz="1600" i="1" dirty="0"/>
              <a:t>The role of urban parks for the sustainable city.</a:t>
            </a:r>
            <a:r>
              <a:rPr lang="el-GR" sz="1600" dirty="0"/>
              <a:t> Landscape and Urban Planning, 68(1), 129–138.</a:t>
            </a:r>
          </a:p>
          <a:p>
            <a:pPr lvl="0"/>
            <a:r>
              <a:rPr lang="el-GR" sz="1600" b="1" dirty="0"/>
              <a:t>Jennings, V., &amp; Bamkole, O.</a:t>
            </a:r>
            <a:r>
              <a:rPr lang="el-GR" sz="1600" dirty="0"/>
              <a:t> (2019). </a:t>
            </a:r>
            <a:r>
              <a:rPr lang="el-GR" sz="1600" i="1" dirty="0"/>
              <a:t>The relationship between social cohesion and urban green space: An avenue for health promotion.</a:t>
            </a:r>
            <a:r>
              <a:rPr lang="el-GR" sz="1600" dirty="0"/>
              <a:t> International Journal of Environmental Research and Public Health, 16(3), 452.</a:t>
            </a:r>
          </a:p>
          <a:p>
            <a:pPr lvl="0"/>
            <a:r>
              <a:rPr lang="el-GR" sz="1600" b="1" dirty="0"/>
              <a:t>Kaplan, R., &amp; Kaplan, S.</a:t>
            </a:r>
            <a:r>
              <a:rPr lang="el-GR" sz="1600" dirty="0"/>
              <a:t> (1989). </a:t>
            </a:r>
            <a:r>
              <a:rPr lang="el-GR" sz="1600" i="1" dirty="0"/>
              <a:t>The experience of nature: A psychological perspective.</a:t>
            </a:r>
            <a:r>
              <a:rPr lang="el-GR" sz="1600" dirty="0"/>
              <a:t> Cambridge: Cambridge University Press.</a:t>
            </a:r>
          </a:p>
          <a:p>
            <a:pPr lvl="0"/>
            <a:r>
              <a:rPr lang="el-GR" sz="1600" b="1" dirty="0"/>
              <a:t>Lee, A. C. K., &amp; Maheswaran, R.</a:t>
            </a:r>
            <a:r>
              <a:rPr lang="el-GR" sz="1600" dirty="0"/>
              <a:t> (2011). </a:t>
            </a:r>
            <a:r>
              <a:rPr lang="el-GR" sz="1600" i="1" dirty="0"/>
              <a:t>The health benefits of urban green spaces: A review of the evidence.</a:t>
            </a:r>
            <a:r>
              <a:rPr lang="el-GR" sz="1600" dirty="0"/>
              <a:t> Journal of Public Health, 33(2), 212–222.</a:t>
            </a:r>
          </a:p>
          <a:p>
            <a:pPr lvl="0"/>
            <a:r>
              <a:rPr lang="el-GR" sz="1600" b="1" dirty="0"/>
              <a:t>Maas, J., Verheij, R. A., Groenewegen, P. P., de Vries, S., &amp; Spreeuwenberg, P.</a:t>
            </a:r>
            <a:r>
              <a:rPr lang="el-GR" sz="1600" dirty="0"/>
              <a:t> (2006). </a:t>
            </a:r>
            <a:r>
              <a:rPr lang="el-GR" sz="1600" i="1" dirty="0"/>
              <a:t>Green space, urbanity, and health: How strong is the relation?</a:t>
            </a:r>
            <a:r>
              <a:rPr lang="el-GR" sz="1600" dirty="0"/>
              <a:t> Journal of Epidemiology &amp; Community Health, 60(7), 587–592.</a:t>
            </a:r>
          </a:p>
          <a:p>
            <a:pPr lvl="0"/>
            <a:r>
              <a:rPr lang="el-GR" sz="1600" b="1" dirty="0"/>
              <a:t>Peters, K., Elands, B., &amp; Buijs, A.</a:t>
            </a:r>
            <a:r>
              <a:rPr lang="el-GR" sz="1600" dirty="0"/>
              <a:t> (2010). </a:t>
            </a:r>
            <a:r>
              <a:rPr lang="el-GR" sz="1600" i="1" dirty="0"/>
              <a:t>Social interactions in urban parks: Stimulating social cohesion?</a:t>
            </a:r>
            <a:r>
              <a:rPr lang="el-GR" sz="1600" dirty="0"/>
              <a:t> Urban Forestry &amp; Urban Greening, 9(2), 93–100.</a:t>
            </a:r>
          </a:p>
          <a:p>
            <a:pPr lvl="0"/>
            <a:r>
              <a:rPr lang="el-GR" sz="1600" b="1" dirty="0"/>
              <a:t>Tzoulas, K., Korpela, K., Venn, S., Yli-Pelkonen, V., Kaźmierczak, A., Niemela, J., &amp; James, P.</a:t>
            </a:r>
            <a:r>
              <a:rPr lang="el-GR" sz="1600" dirty="0"/>
              <a:t> (2007). </a:t>
            </a:r>
            <a:r>
              <a:rPr lang="el-GR" sz="1600" i="1" dirty="0"/>
              <a:t>Promoting ecosystem and human health in urban areas using green infrastructure: A literature review.</a:t>
            </a:r>
            <a:r>
              <a:rPr lang="el-GR" sz="1600" dirty="0"/>
              <a:t> Landscape and Urban Planning, 81(3), 167–178.</a:t>
            </a:r>
          </a:p>
          <a:p>
            <a:pPr lvl="0"/>
            <a:r>
              <a:rPr lang="el-GR" sz="1600" b="1" dirty="0"/>
              <a:t>Ulrich, R. S.</a:t>
            </a:r>
            <a:r>
              <a:rPr lang="el-GR" sz="1600" dirty="0"/>
              <a:t> (1984). </a:t>
            </a:r>
            <a:r>
              <a:rPr lang="el-GR" sz="1600" i="1" dirty="0"/>
              <a:t>View through a window may influence recovery from surgery.</a:t>
            </a:r>
            <a:r>
              <a:rPr lang="el-GR" sz="1600" dirty="0"/>
              <a:t> Science, 224(4647), 420–421.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9340726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352A8E-44BC-47D2-4918-F34F3889A9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45883-9285-4D58-B805-7A0A6A52D9F8}" type="datetime1">
              <a:rPr lang="el-GR" smtClean="0"/>
              <a:t>23/9/2026</a:t>
            </a:fld>
            <a:endParaRPr lang="el-G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F03E361-DAEA-54A1-D95C-144C6838E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0DC26C-435A-DAA6-C85C-0ED66B140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4B9FD-BBCD-4D20-BE68-D5FD8F544B57}" type="slidenum">
              <a:rPr lang="el-GR" smtClean="0"/>
              <a:t>20</a:t>
            </a:fld>
            <a:endParaRPr lang="el-GR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5F5D60D-E618-0D4B-0EAB-DCEC3BEB2030}"/>
              </a:ext>
            </a:extLst>
          </p:cNvPr>
          <p:cNvSpPr txBox="1"/>
          <p:nvPr/>
        </p:nvSpPr>
        <p:spPr>
          <a:xfrm>
            <a:off x="838200" y="1922106"/>
            <a:ext cx="1051560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/>
              <a:t>Διεθνείς Οργανισμοί</a:t>
            </a:r>
          </a:p>
          <a:p>
            <a:pPr lvl="0"/>
            <a:r>
              <a:rPr lang="el-GR" b="1" dirty="0"/>
              <a:t>World Health Organization.</a:t>
            </a:r>
            <a:r>
              <a:rPr lang="el-GR" dirty="0"/>
              <a:t> (2016). </a:t>
            </a:r>
            <a:r>
              <a:rPr lang="el-GR" i="1" dirty="0"/>
              <a:t>Urban green spaces and health: A review of evidence.</a:t>
            </a:r>
            <a:r>
              <a:rPr lang="el-GR" dirty="0"/>
              <a:t> Copenhagen: WHO Regional Office for Europe.</a:t>
            </a:r>
          </a:p>
          <a:p>
            <a:pPr lvl="0"/>
            <a:endParaRPr lang="el-GR" dirty="0"/>
          </a:p>
          <a:p>
            <a:r>
              <a:rPr lang="el-GR" b="1" dirty="0"/>
              <a:t>Μεθοδολογική Βιβλιογραφία</a:t>
            </a:r>
          </a:p>
          <a:p>
            <a:pPr lvl="0"/>
            <a:r>
              <a:rPr lang="el-GR" b="1" dirty="0"/>
              <a:t>Creswell, J. W.</a:t>
            </a:r>
            <a:r>
              <a:rPr lang="el-GR" dirty="0"/>
              <a:t> (2014). </a:t>
            </a:r>
            <a:r>
              <a:rPr lang="el-GR" i="1" dirty="0"/>
              <a:t>Research design: Qualitative, quantitative, and mixed methods approaches</a:t>
            </a:r>
            <a:r>
              <a:rPr lang="el-GR" dirty="0"/>
              <a:t> (4th ed.). Thousand Oaks, CA: Sage.</a:t>
            </a:r>
          </a:p>
          <a:p>
            <a:pPr lvl="0"/>
            <a:r>
              <a:rPr lang="el-GR" b="1" dirty="0"/>
              <a:t>Likert, R.</a:t>
            </a:r>
            <a:r>
              <a:rPr lang="el-GR" dirty="0"/>
              <a:t> (1932). </a:t>
            </a:r>
            <a:r>
              <a:rPr lang="el-GR" i="1" dirty="0"/>
              <a:t>A technique for the measurement of attitudes.</a:t>
            </a:r>
            <a:r>
              <a:rPr lang="el-GR" dirty="0"/>
              <a:t> Archives of Psychology, 140, 1–55.</a:t>
            </a:r>
          </a:p>
          <a:p>
            <a:br>
              <a:rPr lang="el-GR" dirty="0"/>
            </a:b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0852370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Γρεβενά: Ξεκίνησε η διαδικασία δημοπράτησης για την ανάπλαση και αναβάθμιση  οικιστικών συνόλων σε πόλη και χωριά - ΚΕΔΕ">
            <a:extLst>
              <a:ext uri="{FF2B5EF4-FFF2-40B4-BE49-F238E27FC236}">
                <a16:creationId xmlns:a16="http://schemas.microsoft.com/office/drawing/2014/main" id="{22BC31C9-AA6E-0B97-ACB0-6B9FF816A4F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775" r="3808" b="3"/>
          <a:stretch>
            <a:fillRect/>
          </a:stretch>
        </p:blipFill>
        <p:spPr>
          <a:xfrm>
            <a:off x="4884831" y="751841"/>
            <a:ext cx="6470557" cy="5109210"/>
          </a:xfrm>
          <a:prstGeom prst="rect">
            <a:avLst/>
          </a:prstGeom>
          <a:noFill/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D0153DD-3093-CDD7-A26E-1389307576D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D8645883-9285-4D58-B805-7A0A6A52D9F8}" type="datetime1">
              <a:rPr lang="el-GR" smtClean="0"/>
              <a:pPr>
                <a:spcAft>
                  <a:spcPts val="600"/>
                </a:spcAft>
              </a:pPr>
              <a:t>23/9/2026</a:t>
            </a:fld>
            <a:endParaRPr lang="el-GR"/>
          </a:p>
        </p:txBody>
      </p:sp>
      <p:sp>
        <p:nvSpPr>
          <p:cNvPr id="28" name="Footer Placeholder 3">
            <a:extLst>
              <a:ext uri="{FF2B5EF4-FFF2-40B4-BE49-F238E27FC236}">
                <a16:creationId xmlns:a16="http://schemas.microsoft.com/office/drawing/2014/main" id="{74BD7566-FBBC-BAB3-2B61-B80C64EFC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el-G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D28717-8BEE-2ACA-8F5D-DD8754BEBD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8C4B9FD-BBCD-4D20-BE68-D5FD8F544B57}" type="slidenum">
              <a:rPr lang="el-GR" smtClean="0"/>
              <a:pPr>
                <a:spcAft>
                  <a:spcPts val="600"/>
                </a:spcAft>
              </a:pPr>
              <a:t>21</a:t>
            </a:fld>
            <a:endParaRPr lang="el-GR"/>
          </a:p>
        </p:txBody>
      </p:sp>
      <p:sp>
        <p:nvSpPr>
          <p:cNvPr id="30" name="Title 5">
            <a:extLst>
              <a:ext uri="{FF2B5EF4-FFF2-40B4-BE49-F238E27FC236}">
                <a16:creationId xmlns:a16="http://schemas.microsoft.com/office/drawing/2014/main" id="{1FFFE7FE-6EAC-C29F-EE47-DB4A4FF2F4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424763"/>
            <a:ext cx="3932237" cy="1031358"/>
          </a:xfrm>
        </p:spPr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116AD32-2A7B-2266-20FF-A8FEADD3A762}"/>
              </a:ext>
            </a:extLst>
          </p:cNvPr>
          <p:cNvSpPr txBox="1"/>
          <p:nvPr/>
        </p:nvSpPr>
        <p:spPr>
          <a:xfrm>
            <a:off x="839788" y="2583712"/>
            <a:ext cx="4114800" cy="3277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buClr>
                <a:srgbClr val="CE1E82"/>
              </a:buClr>
              <a:defRPr sz="3600" b="1">
                <a:solidFill>
                  <a:srgbClr val="224C38"/>
                </a:solidFill>
                <a:latin typeface="Arial"/>
              </a:defRPr>
            </a:pPr>
            <a:r>
              <a:rPr lang="en-US" kern="1200" dirty="0">
                <a:latin typeface="+mn-lt"/>
                <a:ea typeface="+mn-ea"/>
                <a:cs typeface="+mn-cs"/>
              </a:rPr>
              <a:t>Σας </a:t>
            </a:r>
            <a:r>
              <a:rPr lang="en-US" kern="1200" dirty="0" err="1">
                <a:latin typeface="+mn-lt"/>
                <a:ea typeface="+mn-ea"/>
                <a:cs typeface="+mn-cs"/>
              </a:rPr>
              <a:t>ευχ</a:t>
            </a:r>
            <a:r>
              <a:rPr lang="en-US" kern="1200" dirty="0">
                <a:latin typeface="+mn-lt"/>
                <a:ea typeface="+mn-ea"/>
                <a:cs typeface="+mn-cs"/>
              </a:rPr>
              <a:t>αριστώ πολύ για την προσοχή σας!</a:t>
            </a:r>
          </a:p>
          <a:p>
            <a:pPr>
              <a:lnSpc>
                <a:spcPct val="90000"/>
              </a:lnSpc>
              <a:spcBef>
                <a:spcPts val="1000"/>
              </a:spcBef>
              <a:buClr>
                <a:srgbClr val="CE1E82"/>
              </a:buClr>
              <a:defRPr sz="1800">
                <a:solidFill>
                  <a:srgbClr val="323232"/>
                </a:solidFill>
                <a:latin typeface="Arial"/>
              </a:defRPr>
            </a:pPr>
            <a:r>
              <a:rPr lang="en-US" kern="1200" dirty="0">
                <a:latin typeface="+mn-lt"/>
                <a:ea typeface="+mn-ea"/>
                <a:cs typeface="+mn-cs"/>
              </a:rPr>
              <a:t>Η </a:t>
            </a:r>
            <a:r>
              <a:rPr lang="en-US" kern="1200" dirty="0" err="1">
                <a:latin typeface="+mn-lt"/>
                <a:ea typeface="+mn-ea"/>
                <a:cs typeface="+mn-cs"/>
              </a:rPr>
              <a:t>συμ</a:t>
            </a:r>
            <a:r>
              <a:rPr lang="en-US" kern="1200" dirty="0">
                <a:latin typeface="+mn-lt"/>
                <a:ea typeface="+mn-ea"/>
                <a:cs typeface="+mn-cs"/>
              </a:rPr>
              <a:t>βολή του αστικού πρασίνου στην ποιότητα ζωής των κατοίκων της πόλης Γρεβενών</a:t>
            </a:r>
          </a:p>
          <a:p>
            <a:pPr>
              <a:lnSpc>
                <a:spcPct val="90000"/>
              </a:lnSpc>
              <a:spcBef>
                <a:spcPts val="1000"/>
              </a:spcBef>
              <a:buClr>
                <a:srgbClr val="CE1E82"/>
              </a:buClr>
              <a:defRPr sz="2000" b="1">
                <a:solidFill>
                  <a:srgbClr val="76A878"/>
                </a:solidFill>
                <a:latin typeface="Arial"/>
              </a:defRPr>
            </a:pPr>
            <a:r>
              <a:rPr lang="en-US" kern="1200" dirty="0" err="1">
                <a:latin typeface="+mn-lt"/>
                <a:ea typeface="+mn-ea"/>
                <a:cs typeface="+mn-cs"/>
              </a:rPr>
              <a:t>Ερωτήσεις</a:t>
            </a:r>
            <a:r>
              <a:rPr lang="en-US" kern="1200" dirty="0">
                <a:latin typeface="+mn-lt"/>
                <a:ea typeface="+mn-ea"/>
                <a:cs typeface="+mn-cs"/>
              </a:rPr>
              <a:t> / </a:t>
            </a:r>
            <a:r>
              <a:rPr lang="en-US" kern="1200" dirty="0" err="1">
                <a:latin typeface="+mn-lt"/>
                <a:ea typeface="+mn-ea"/>
                <a:cs typeface="+mn-cs"/>
              </a:rPr>
              <a:t>Συζήτηση</a:t>
            </a:r>
            <a:endParaRPr lang="en-US" kern="1200" dirty="0">
              <a:latin typeface="+mn-lt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1E1ADDD-1B37-21DC-A132-D8B711AA95F6}"/>
              </a:ext>
            </a:extLst>
          </p:cNvPr>
          <p:cNvSpPr txBox="1"/>
          <p:nvPr/>
        </p:nvSpPr>
        <p:spPr>
          <a:xfrm>
            <a:off x="5157236" y="5861050"/>
            <a:ext cx="69067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Φώτο απο: </a:t>
            </a:r>
            <a:r>
              <a:rPr lang="en-GB" dirty="0"/>
              <a:t>https://kede.gr/grevena-xekinise-i-diadikasia-dimopratisis-gia-tin-anaplasi-kai-anavathmisi-oikistikon-synolon-se-poli-kai-choria/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2874497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2C1799F7-B698-4182-9425-05B70A6FFCD6}" vid="{1CE26449-DB6F-4F43-97D8-53CDEB08106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Πρότυπο Παρουσίασης ΔΕ</Template>
  <TotalTime>0</TotalTime>
  <Words>2176</Words>
  <Application>Microsoft Office PowerPoint</Application>
  <PresentationFormat>Widescreen</PresentationFormat>
  <Paragraphs>130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Calibri</vt:lpstr>
      <vt:lpstr>Calibri Light</vt:lpstr>
      <vt:lpstr>Google Sans</vt:lpstr>
      <vt:lpstr>Office Theme</vt:lpstr>
      <vt:lpstr>Η ΣΥΜΒΟΛΗ ΤΟΥ ΑΣΤΙΚΟΥ ΠΡΑΣΙΝΟΥ ΣΤΗΝ ΠΟΙΟΤΗΤΑ ΤΩΝ ΠΟΛΙΤΩΝ ΤΗΣ ΠΟΛΗΣ ΤΩΝ ΓΡΕΒΕΝΩΝ</vt:lpstr>
      <vt:lpstr>Εισαγωγή &amp; Σκοπός της Έρευνας </vt:lpstr>
      <vt:lpstr>Μεθοδολογία της Έρευνας (Πεδίο &amp; Εργαλεία) </vt:lpstr>
      <vt:lpstr>1η Ομάδα Ευρημάτων: Δημογραφικό Προφίλ &amp; Μετακινήσεις </vt:lpstr>
      <vt:lpstr>PowerPoint Presentation</vt:lpstr>
      <vt:lpstr>2η Ομάδα Ευρημάτων: Μοτίβα Χρήσης των Χώρων Πρασίνου </vt:lpstr>
      <vt:lpstr>2η Ομάδα Ευρημάτων: Μοτίβα Χρήσης των Χώρων Πρασίνου</vt:lpstr>
      <vt:lpstr>3η Ομάδα Ευρημάτων: Ποιότητα, Προσβασιμότητα &amp; Υποδομές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ΕΕΥΕΜ/ΕΑΠ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Elias C. Stavropoulos</dc:creator>
  <cp:lastModifiedBy>ΕΥΑΓΓΕΛΟΠΟΥΛΟΣ ΧΡΗΣΤΟΣ-ΓΕΩΡΓΙΟΣ</cp:lastModifiedBy>
  <cp:revision>18</cp:revision>
  <dcterms:created xsi:type="dcterms:W3CDTF">2016-10-18T07:42:06Z</dcterms:created>
  <dcterms:modified xsi:type="dcterms:W3CDTF">2026-09-23T15:46:23Z</dcterms:modified>
</cp:coreProperties>
</file>