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50406300" cy="26282650"/>
  <p:notesSz cx="6858000" cy="9144000"/>
  <p:defaultTextStyle>
    <a:defPPr>
      <a:defRPr lang="el-GR"/>
    </a:defPPr>
    <a:lvl1pPr marL="0" algn="l" defTabSz="4382171" rtl="0" eaLnBrk="1" latinLnBrk="0" hangingPunct="1">
      <a:defRPr sz="8600" kern="1200">
        <a:solidFill>
          <a:schemeClr val="tx1"/>
        </a:solidFill>
        <a:latin typeface="+mn-lt"/>
        <a:ea typeface="+mn-ea"/>
        <a:cs typeface="+mn-cs"/>
      </a:defRPr>
    </a:lvl1pPr>
    <a:lvl2pPr marL="2191085" algn="l" defTabSz="4382171" rtl="0" eaLnBrk="1" latinLnBrk="0" hangingPunct="1">
      <a:defRPr sz="8600" kern="1200">
        <a:solidFill>
          <a:schemeClr val="tx1"/>
        </a:solidFill>
        <a:latin typeface="+mn-lt"/>
        <a:ea typeface="+mn-ea"/>
        <a:cs typeface="+mn-cs"/>
      </a:defRPr>
    </a:lvl2pPr>
    <a:lvl3pPr marL="4382171" algn="l" defTabSz="4382171" rtl="0" eaLnBrk="1" latinLnBrk="0" hangingPunct="1">
      <a:defRPr sz="8600" kern="1200">
        <a:solidFill>
          <a:schemeClr val="tx1"/>
        </a:solidFill>
        <a:latin typeface="+mn-lt"/>
        <a:ea typeface="+mn-ea"/>
        <a:cs typeface="+mn-cs"/>
      </a:defRPr>
    </a:lvl3pPr>
    <a:lvl4pPr marL="6573256" algn="l" defTabSz="4382171" rtl="0" eaLnBrk="1" latinLnBrk="0" hangingPunct="1">
      <a:defRPr sz="8600" kern="1200">
        <a:solidFill>
          <a:schemeClr val="tx1"/>
        </a:solidFill>
        <a:latin typeface="+mn-lt"/>
        <a:ea typeface="+mn-ea"/>
        <a:cs typeface="+mn-cs"/>
      </a:defRPr>
    </a:lvl4pPr>
    <a:lvl5pPr marL="8764341" algn="l" defTabSz="4382171" rtl="0" eaLnBrk="1" latinLnBrk="0" hangingPunct="1">
      <a:defRPr sz="8600" kern="1200">
        <a:solidFill>
          <a:schemeClr val="tx1"/>
        </a:solidFill>
        <a:latin typeface="+mn-lt"/>
        <a:ea typeface="+mn-ea"/>
        <a:cs typeface="+mn-cs"/>
      </a:defRPr>
    </a:lvl5pPr>
    <a:lvl6pPr marL="10955426" algn="l" defTabSz="4382171" rtl="0" eaLnBrk="1" latinLnBrk="0" hangingPunct="1">
      <a:defRPr sz="8600" kern="1200">
        <a:solidFill>
          <a:schemeClr val="tx1"/>
        </a:solidFill>
        <a:latin typeface="+mn-lt"/>
        <a:ea typeface="+mn-ea"/>
        <a:cs typeface="+mn-cs"/>
      </a:defRPr>
    </a:lvl6pPr>
    <a:lvl7pPr marL="13146512" algn="l" defTabSz="4382171" rtl="0" eaLnBrk="1" latinLnBrk="0" hangingPunct="1">
      <a:defRPr sz="8600" kern="1200">
        <a:solidFill>
          <a:schemeClr val="tx1"/>
        </a:solidFill>
        <a:latin typeface="+mn-lt"/>
        <a:ea typeface="+mn-ea"/>
        <a:cs typeface="+mn-cs"/>
      </a:defRPr>
    </a:lvl7pPr>
    <a:lvl8pPr marL="15337597" algn="l" defTabSz="4382171" rtl="0" eaLnBrk="1" latinLnBrk="0" hangingPunct="1">
      <a:defRPr sz="8600" kern="1200">
        <a:solidFill>
          <a:schemeClr val="tx1"/>
        </a:solidFill>
        <a:latin typeface="+mn-lt"/>
        <a:ea typeface="+mn-ea"/>
        <a:cs typeface="+mn-cs"/>
      </a:defRPr>
    </a:lvl8pPr>
    <a:lvl9pPr marL="17528682" algn="l" defTabSz="4382171"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278">
          <p15:clr>
            <a:srgbClr val="A4A3A4"/>
          </p15:clr>
        </p15:guide>
        <p15:guide id="2" pos="1587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p:cViewPr varScale="1">
        <p:scale>
          <a:sx n="10" d="100"/>
          <a:sy n="10" d="100"/>
        </p:scale>
        <p:origin x="2196" y="6"/>
      </p:cViewPr>
      <p:guideLst>
        <p:guide orient="horz" pos="8278"/>
        <p:guide pos="15876"/>
      </p:guideLst>
    </p:cSldViewPr>
  </p:slideViewPr>
  <p:notesTextViewPr>
    <p:cViewPr>
      <p:scale>
        <a:sx n="100" d="100"/>
        <a:sy n="100" d="100"/>
      </p:scale>
      <p:origin x="0" y="0"/>
    </p:cViewPr>
  </p:notesTextViewPr>
  <p:notesViewPr>
    <p:cSldViewPr>
      <p:cViewPr varScale="1">
        <p:scale>
          <a:sx n="69" d="100"/>
          <a:sy n="69" d="100"/>
        </p:scale>
        <p:origin x="2784" y="78"/>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21214A-0008-47DB-B324-641093936045}" type="datetimeFigureOut">
              <a:rPr lang="el-GR" smtClean="0"/>
              <a:t>15/9/2019</a:t>
            </a:fld>
            <a:endParaRPr lang="el-GR"/>
          </a:p>
        </p:txBody>
      </p:sp>
      <p:sp>
        <p:nvSpPr>
          <p:cNvPr id="4" name="Slide Image Placeholder 3"/>
          <p:cNvSpPr>
            <a:spLocks noGrp="1" noRot="1" noChangeAspect="1"/>
          </p:cNvSpPr>
          <p:nvPr>
            <p:ph type="sldImg" idx="2"/>
          </p:nvPr>
        </p:nvSpPr>
        <p:spPr>
          <a:xfrm>
            <a:off x="469900" y="1143000"/>
            <a:ext cx="59182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46CBF5-56CC-4C5B-9992-A4106BB52A51}" type="slidenum">
              <a:rPr lang="el-GR" smtClean="0"/>
              <a:t>‹#›</a:t>
            </a:fld>
            <a:endParaRPr lang="el-GR"/>
          </a:p>
        </p:txBody>
      </p:sp>
    </p:spTree>
    <p:extLst>
      <p:ext uri="{BB962C8B-B14F-4D97-AF65-F5344CB8AC3E}">
        <p14:creationId xmlns:p14="http://schemas.microsoft.com/office/powerpoint/2010/main" val="1715567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7C46CBF5-56CC-4C5B-9992-A4106BB52A51}" type="slidenum">
              <a:rPr lang="el-GR" smtClean="0"/>
              <a:t>1</a:t>
            </a:fld>
            <a:endParaRPr lang="el-GR"/>
          </a:p>
        </p:txBody>
      </p:sp>
    </p:spTree>
    <p:extLst>
      <p:ext uri="{BB962C8B-B14F-4D97-AF65-F5344CB8AC3E}">
        <p14:creationId xmlns:p14="http://schemas.microsoft.com/office/powerpoint/2010/main" val="2949786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3780473" y="8164658"/>
            <a:ext cx="42845355" cy="563373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7560945" y="14893502"/>
            <a:ext cx="35284410" cy="6716677"/>
          </a:xfrm>
        </p:spPr>
        <p:txBody>
          <a:bodyPr/>
          <a:lstStyle>
            <a:lvl1pPr marL="0" indent="0" algn="ctr">
              <a:buNone/>
              <a:defRPr>
                <a:solidFill>
                  <a:schemeClr val="tx1">
                    <a:tint val="75000"/>
                  </a:schemeClr>
                </a:solidFill>
              </a:defRPr>
            </a:lvl1pPr>
            <a:lvl2pPr marL="2191085" indent="0" algn="ctr">
              <a:buNone/>
              <a:defRPr>
                <a:solidFill>
                  <a:schemeClr val="tx1">
                    <a:tint val="75000"/>
                  </a:schemeClr>
                </a:solidFill>
              </a:defRPr>
            </a:lvl2pPr>
            <a:lvl3pPr marL="4382171" indent="0" algn="ctr">
              <a:buNone/>
              <a:defRPr>
                <a:solidFill>
                  <a:schemeClr val="tx1">
                    <a:tint val="75000"/>
                  </a:schemeClr>
                </a:solidFill>
              </a:defRPr>
            </a:lvl3pPr>
            <a:lvl4pPr marL="6573256" indent="0" algn="ctr">
              <a:buNone/>
              <a:defRPr>
                <a:solidFill>
                  <a:schemeClr val="tx1">
                    <a:tint val="75000"/>
                  </a:schemeClr>
                </a:solidFill>
              </a:defRPr>
            </a:lvl4pPr>
            <a:lvl5pPr marL="8764341" indent="0" algn="ctr">
              <a:buNone/>
              <a:defRPr>
                <a:solidFill>
                  <a:schemeClr val="tx1">
                    <a:tint val="75000"/>
                  </a:schemeClr>
                </a:solidFill>
              </a:defRPr>
            </a:lvl5pPr>
            <a:lvl6pPr marL="10955426" indent="0" algn="ctr">
              <a:buNone/>
              <a:defRPr>
                <a:solidFill>
                  <a:schemeClr val="tx1">
                    <a:tint val="75000"/>
                  </a:schemeClr>
                </a:solidFill>
              </a:defRPr>
            </a:lvl6pPr>
            <a:lvl7pPr marL="13146512" indent="0" algn="ctr">
              <a:buNone/>
              <a:defRPr>
                <a:solidFill>
                  <a:schemeClr val="tx1">
                    <a:tint val="75000"/>
                  </a:schemeClr>
                </a:solidFill>
              </a:defRPr>
            </a:lvl7pPr>
            <a:lvl8pPr marL="15337597" indent="0" algn="ctr">
              <a:buNone/>
              <a:defRPr>
                <a:solidFill>
                  <a:schemeClr val="tx1">
                    <a:tint val="75000"/>
                  </a:schemeClr>
                </a:solidFill>
              </a:defRPr>
            </a:lvl8pPr>
            <a:lvl9pPr marL="17528682"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3981750" y="16889038"/>
            <a:ext cx="42845355" cy="5220026"/>
          </a:xfrm>
        </p:spPr>
        <p:txBody>
          <a:bodyPr anchor="t"/>
          <a:lstStyle>
            <a:lvl1pPr algn="l">
              <a:defRPr sz="192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3981750" y="11139710"/>
            <a:ext cx="42845355" cy="5749328"/>
          </a:xfrm>
        </p:spPr>
        <p:txBody>
          <a:bodyPr anchor="b"/>
          <a:lstStyle>
            <a:lvl1pPr marL="0" indent="0">
              <a:buNone/>
              <a:defRPr sz="9600">
                <a:solidFill>
                  <a:schemeClr val="tx1">
                    <a:tint val="75000"/>
                  </a:schemeClr>
                </a:solidFill>
              </a:defRPr>
            </a:lvl1pPr>
            <a:lvl2pPr marL="2191085" indent="0">
              <a:buNone/>
              <a:defRPr sz="8600">
                <a:solidFill>
                  <a:schemeClr val="tx1">
                    <a:tint val="75000"/>
                  </a:schemeClr>
                </a:solidFill>
              </a:defRPr>
            </a:lvl2pPr>
            <a:lvl3pPr marL="4382171" indent="0">
              <a:buNone/>
              <a:defRPr sz="7700">
                <a:solidFill>
                  <a:schemeClr val="tx1">
                    <a:tint val="75000"/>
                  </a:schemeClr>
                </a:solidFill>
              </a:defRPr>
            </a:lvl3pPr>
            <a:lvl4pPr marL="6573256" indent="0">
              <a:buNone/>
              <a:defRPr sz="6700">
                <a:solidFill>
                  <a:schemeClr val="tx1">
                    <a:tint val="75000"/>
                  </a:schemeClr>
                </a:solidFill>
              </a:defRPr>
            </a:lvl4pPr>
            <a:lvl5pPr marL="8764341" indent="0">
              <a:buNone/>
              <a:defRPr sz="6700">
                <a:solidFill>
                  <a:schemeClr val="tx1">
                    <a:tint val="75000"/>
                  </a:schemeClr>
                </a:solidFill>
              </a:defRPr>
            </a:lvl5pPr>
            <a:lvl6pPr marL="10955426" indent="0">
              <a:buNone/>
              <a:defRPr sz="6700">
                <a:solidFill>
                  <a:schemeClr val="tx1">
                    <a:tint val="75000"/>
                  </a:schemeClr>
                </a:solidFill>
              </a:defRPr>
            </a:lvl6pPr>
            <a:lvl7pPr marL="13146512" indent="0">
              <a:buNone/>
              <a:defRPr sz="6700">
                <a:solidFill>
                  <a:schemeClr val="tx1">
                    <a:tint val="75000"/>
                  </a:schemeClr>
                </a:solidFill>
              </a:defRPr>
            </a:lvl7pPr>
            <a:lvl8pPr marL="15337597" indent="0">
              <a:buNone/>
              <a:defRPr sz="6700">
                <a:solidFill>
                  <a:schemeClr val="tx1">
                    <a:tint val="75000"/>
                  </a:schemeClr>
                </a:solidFill>
              </a:defRPr>
            </a:lvl8pPr>
            <a:lvl9pPr marL="17528682" indent="0">
              <a:buNone/>
              <a:defRPr sz="67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2520315" y="6132620"/>
            <a:ext cx="22262783" cy="17345334"/>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25623202" y="6132620"/>
            <a:ext cx="22262783" cy="17345334"/>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2520315" y="5883178"/>
            <a:ext cx="22271536" cy="2451829"/>
          </a:xfrm>
        </p:spPr>
        <p:txBody>
          <a:bodyPr anchor="b"/>
          <a:lstStyle>
            <a:lvl1pPr marL="0" indent="0">
              <a:buNone/>
              <a:defRPr sz="11500" b="1"/>
            </a:lvl1pPr>
            <a:lvl2pPr marL="2191085" indent="0">
              <a:buNone/>
              <a:defRPr sz="9600" b="1"/>
            </a:lvl2pPr>
            <a:lvl3pPr marL="4382171" indent="0">
              <a:buNone/>
              <a:defRPr sz="8600" b="1"/>
            </a:lvl3pPr>
            <a:lvl4pPr marL="6573256" indent="0">
              <a:buNone/>
              <a:defRPr sz="7700" b="1"/>
            </a:lvl4pPr>
            <a:lvl5pPr marL="8764341" indent="0">
              <a:buNone/>
              <a:defRPr sz="7700" b="1"/>
            </a:lvl5pPr>
            <a:lvl6pPr marL="10955426" indent="0">
              <a:buNone/>
              <a:defRPr sz="7700" b="1"/>
            </a:lvl6pPr>
            <a:lvl7pPr marL="13146512" indent="0">
              <a:buNone/>
              <a:defRPr sz="7700" b="1"/>
            </a:lvl7pPr>
            <a:lvl8pPr marL="15337597" indent="0">
              <a:buNone/>
              <a:defRPr sz="7700" b="1"/>
            </a:lvl8pPr>
            <a:lvl9pPr marL="17528682" indent="0">
              <a:buNone/>
              <a:defRPr sz="77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2520315" y="8335007"/>
            <a:ext cx="22271536" cy="15142945"/>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25605703" y="5883178"/>
            <a:ext cx="22280285" cy="2451829"/>
          </a:xfrm>
        </p:spPr>
        <p:txBody>
          <a:bodyPr anchor="b"/>
          <a:lstStyle>
            <a:lvl1pPr marL="0" indent="0">
              <a:buNone/>
              <a:defRPr sz="11500" b="1"/>
            </a:lvl1pPr>
            <a:lvl2pPr marL="2191085" indent="0">
              <a:buNone/>
              <a:defRPr sz="9600" b="1"/>
            </a:lvl2pPr>
            <a:lvl3pPr marL="4382171" indent="0">
              <a:buNone/>
              <a:defRPr sz="8600" b="1"/>
            </a:lvl3pPr>
            <a:lvl4pPr marL="6573256" indent="0">
              <a:buNone/>
              <a:defRPr sz="7700" b="1"/>
            </a:lvl4pPr>
            <a:lvl5pPr marL="8764341" indent="0">
              <a:buNone/>
              <a:defRPr sz="7700" b="1"/>
            </a:lvl5pPr>
            <a:lvl6pPr marL="10955426" indent="0">
              <a:buNone/>
              <a:defRPr sz="7700" b="1"/>
            </a:lvl6pPr>
            <a:lvl7pPr marL="13146512" indent="0">
              <a:buNone/>
              <a:defRPr sz="7700" b="1"/>
            </a:lvl7pPr>
            <a:lvl8pPr marL="15337597" indent="0">
              <a:buNone/>
              <a:defRPr sz="7700" b="1"/>
            </a:lvl8pPr>
            <a:lvl9pPr marL="17528682" indent="0">
              <a:buNone/>
              <a:defRPr sz="77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25605703" y="8335007"/>
            <a:ext cx="22280285" cy="15142945"/>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520318" y="1046439"/>
            <a:ext cx="16583325" cy="4453449"/>
          </a:xfrm>
        </p:spPr>
        <p:txBody>
          <a:bodyPr anchor="b"/>
          <a:lstStyle>
            <a:lvl1pPr algn="l">
              <a:defRPr sz="96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19707463" y="1046441"/>
            <a:ext cx="28178522" cy="22431514"/>
          </a:xfrm>
        </p:spPr>
        <p:txBody>
          <a:bodyPr/>
          <a:lstStyle>
            <a:lvl1pPr>
              <a:defRPr sz="153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2520318" y="5499890"/>
            <a:ext cx="16583325" cy="17978065"/>
          </a:xfrm>
        </p:spPr>
        <p:txBody>
          <a:bodyPr/>
          <a:lstStyle>
            <a:lvl1pPr marL="0" indent="0">
              <a:buNone/>
              <a:defRPr sz="6700"/>
            </a:lvl1pPr>
            <a:lvl2pPr marL="2191085" indent="0">
              <a:buNone/>
              <a:defRPr sz="5800"/>
            </a:lvl2pPr>
            <a:lvl3pPr marL="4382171" indent="0">
              <a:buNone/>
              <a:defRPr sz="4800"/>
            </a:lvl3pPr>
            <a:lvl4pPr marL="6573256" indent="0">
              <a:buNone/>
              <a:defRPr sz="4300"/>
            </a:lvl4pPr>
            <a:lvl5pPr marL="8764341" indent="0">
              <a:buNone/>
              <a:defRPr sz="4300"/>
            </a:lvl5pPr>
            <a:lvl6pPr marL="10955426" indent="0">
              <a:buNone/>
              <a:defRPr sz="4300"/>
            </a:lvl6pPr>
            <a:lvl7pPr marL="13146512" indent="0">
              <a:buNone/>
              <a:defRPr sz="4300"/>
            </a:lvl7pPr>
            <a:lvl8pPr marL="15337597" indent="0">
              <a:buNone/>
              <a:defRPr sz="4300"/>
            </a:lvl8pPr>
            <a:lvl9pPr marL="17528682" indent="0">
              <a:buNone/>
              <a:defRPr sz="43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9879988" y="18397855"/>
            <a:ext cx="30243780" cy="2171971"/>
          </a:xfrm>
        </p:spPr>
        <p:txBody>
          <a:bodyPr anchor="b"/>
          <a:lstStyle>
            <a:lvl1pPr algn="l">
              <a:defRPr sz="96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9879988" y="2348403"/>
            <a:ext cx="30243780" cy="15769590"/>
          </a:xfrm>
        </p:spPr>
        <p:txBody>
          <a:bodyPr/>
          <a:lstStyle>
            <a:lvl1pPr marL="0" indent="0">
              <a:buNone/>
              <a:defRPr sz="15300"/>
            </a:lvl1pPr>
            <a:lvl2pPr marL="2191085" indent="0">
              <a:buNone/>
              <a:defRPr sz="13400"/>
            </a:lvl2pPr>
            <a:lvl3pPr marL="4382171" indent="0">
              <a:buNone/>
              <a:defRPr sz="11500"/>
            </a:lvl3pPr>
            <a:lvl4pPr marL="6573256" indent="0">
              <a:buNone/>
              <a:defRPr sz="9600"/>
            </a:lvl4pPr>
            <a:lvl5pPr marL="8764341" indent="0">
              <a:buNone/>
              <a:defRPr sz="9600"/>
            </a:lvl5pPr>
            <a:lvl6pPr marL="10955426" indent="0">
              <a:buNone/>
              <a:defRPr sz="9600"/>
            </a:lvl6pPr>
            <a:lvl7pPr marL="13146512" indent="0">
              <a:buNone/>
              <a:defRPr sz="9600"/>
            </a:lvl7pPr>
            <a:lvl8pPr marL="15337597" indent="0">
              <a:buNone/>
              <a:defRPr sz="9600"/>
            </a:lvl8pPr>
            <a:lvl9pPr marL="17528682" indent="0">
              <a:buNone/>
              <a:defRPr sz="9600"/>
            </a:lvl9pPr>
          </a:lstStyle>
          <a:p>
            <a:endParaRPr lang="el-GR"/>
          </a:p>
        </p:txBody>
      </p:sp>
      <p:sp>
        <p:nvSpPr>
          <p:cNvPr id="4" name="3 - Θέση κειμένου"/>
          <p:cNvSpPr>
            <a:spLocks noGrp="1"/>
          </p:cNvSpPr>
          <p:nvPr>
            <p:ph type="body" sz="half" idx="2"/>
          </p:nvPr>
        </p:nvSpPr>
        <p:spPr>
          <a:xfrm>
            <a:off x="9879988" y="20569826"/>
            <a:ext cx="30243780" cy="3084559"/>
          </a:xfrm>
        </p:spPr>
        <p:txBody>
          <a:bodyPr/>
          <a:lstStyle>
            <a:lvl1pPr marL="0" indent="0">
              <a:buNone/>
              <a:defRPr sz="6700"/>
            </a:lvl1pPr>
            <a:lvl2pPr marL="2191085" indent="0">
              <a:buNone/>
              <a:defRPr sz="5800"/>
            </a:lvl2pPr>
            <a:lvl3pPr marL="4382171" indent="0">
              <a:buNone/>
              <a:defRPr sz="4800"/>
            </a:lvl3pPr>
            <a:lvl4pPr marL="6573256" indent="0">
              <a:buNone/>
              <a:defRPr sz="4300"/>
            </a:lvl4pPr>
            <a:lvl5pPr marL="8764341" indent="0">
              <a:buNone/>
              <a:defRPr sz="4300"/>
            </a:lvl5pPr>
            <a:lvl6pPr marL="10955426" indent="0">
              <a:buNone/>
              <a:defRPr sz="4300"/>
            </a:lvl6pPr>
            <a:lvl7pPr marL="13146512" indent="0">
              <a:buNone/>
              <a:defRPr sz="4300"/>
            </a:lvl7pPr>
            <a:lvl8pPr marL="15337597" indent="0">
              <a:buNone/>
              <a:defRPr sz="4300"/>
            </a:lvl8pPr>
            <a:lvl9pPr marL="17528682" indent="0">
              <a:buNone/>
              <a:defRPr sz="43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36544567" y="1052526"/>
            <a:ext cx="11341418" cy="22425428"/>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2520315" y="1052526"/>
            <a:ext cx="33184148" cy="22425428"/>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6879D42-5C15-414F-9A8A-91C159E570DA}" type="datetimeFigureOut">
              <a:rPr lang="el-GR" smtClean="0"/>
              <a:pPr/>
              <a:t>15/9/2019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4917368-20C2-4EDA-A957-49EDC4F00A4E}"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2520315" y="1052525"/>
            <a:ext cx="45365670" cy="4380442"/>
          </a:xfrm>
          <a:prstGeom prst="rect">
            <a:avLst/>
          </a:prstGeom>
        </p:spPr>
        <p:txBody>
          <a:bodyPr vert="horz" lIns="438217" tIns="219109" rIns="438217" bIns="219109"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2520315" y="6132620"/>
            <a:ext cx="45365670" cy="17345334"/>
          </a:xfrm>
          <a:prstGeom prst="rect">
            <a:avLst/>
          </a:prstGeom>
        </p:spPr>
        <p:txBody>
          <a:bodyPr vert="horz" lIns="438217" tIns="219109" rIns="438217" bIns="219109"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2520315" y="24360125"/>
            <a:ext cx="11761470" cy="1399308"/>
          </a:xfrm>
          <a:prstGeom prst="rect">
            <a:avLst/>
          </a:prstGeom>
        </p:spPr>
        <p:txBody>
          <a:bodyPr vert="horz" lIns="438217" tIns="219109" rIns="438217" bIns="219109" rtlCol="0" anchor="ctr"/>
          <a:lstStyle>
            <a:lvl1pPr algn="l">
              <a:defRPr sz="5800">
                <a:solidFill>
                  <a:schemeClr val="tx1">
                    <a:tint val="75000"/>
                  </a:schemeClr>
                </a:solidFill>
              </a:defRPr>
            </a:lvl1pPr>
          </a:lstStyle>
          <a:p>
            <a:fld id="{E6879D42-5C15-414F-9A8A-91C159E570DA}" type="datetimeFigureOut">
              <a:rPr lang="el-GR" smtClean="0"/>
              <a:pPr/>
              <a:t>15/9/2019</a:t>
            </a:fld>
            <a:endParaRPr lang="el-GR"/>
          </a:p>
        </p:txBody>
      </p:sp>
      <p:sp>
        <p:nvSpPr>
          <p:cNvPr id="5" name="4 - Θέση υποσέλιδου"/>
          <p:cNvSpPr>
            <a:spLocks noGrp="1"/>
          </p:cNvSpPr>
          <p:nvPr>
            <p:ph type="ftr" sz="quarter" idx="3"/>
          </p:nvPr>
        </p:nvSpPr>
        <p:spPr>
          <a:xfrm>
            <a:off x="17222153" y="24360125"/>
            <a:ext cx="15961995" cy="1399308"/>
          </a:xfrm>
          <a:prstGeom prst="rect">
            <a:avLst/>
          </a:prstGeom>
        </p:spPr>
        <p:txBody>
          <a:bodyPr vert="horz" lIns="438217" tIns="219109" rIns="438217" bIns="219109" rtlCol="0" anchor="ctr"/>
          <a:lstStyle>
            <a:lvl1pPr algn="ctr">
              <a:defRPr sz="58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36124515" y="24360125"/>
            <a:ext cx="11761470" cy="1399308"/>
          </a:xfrm>
          <a:prstGeom prst="rect">
            <a:avLst/>
          </a:prstGeom>
        </p:spPr>
        <p:txBody>
          <a:bodyPr vert="horz" lIns="438217" tIns="219109" rIns="438217" bIns="219109" rtlCol="0" anchor="ctr"/>
          <a:lstStyle>
            <a:lvl1pPr algn="r">
              <a:defRPr sz="5800">
                <a:solidFill>
                  <a:schemeClr val="tx1">
                    <a:tint val="75000"/>
                  </a:schemeClr>
                </a:solidFill>
              </a:defRPr>
            </a:lvl1pPr>
          </a:lstStyle>
          <a:p>
            <a:fld id="{64917368-20C2-4EDA-A957-49EDC4F00A4E}"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2171" rtl="0" eaLnBrk="1" latinLnBrk="0" hangingPunct="1">
        <a:spcBef>
          <a:spcPct val="0"/>
        </a:spcBef>
        <a:buNone/>
        <a:defRPr sz="21100" kern="1200">
          <a:solidFill>
            <a:schemeClr val="tx1"/>
          </a:solidFill>
          <a:latin typeface="+mj-lt"/>
          <a:ea typeface="+mj-ea"/>
          <a:cs typeface="+mj-cs"/>
        </a:defRPr>
      </a:lvl1pPr>
    </p:titleStyle>
    <p:bodyStyle>
      <a:lvl1pPr marL="1643314" indent="-1643314" algn="l" defTabSz="4382171" rtl="0" eaLnBrk="1" latinLnBrk="0" hangingPunct="1">
        <a:spcBef>
          <a:spcPct val="20000"/>
        </a:spcBef>
        <a:buFont typeface="Arial" pitchFamily="34" charset="0"/>
        <a:buChar char="•"/>
        <a:defRPr sz="15300" kern="1200">
          <a:solidFill>
            <a:schemeClr val="tx1"/>
          </a:solidFill>
          <a:latin typeface="+mn-lt"/>
          <a:ea typeface="+mn-ea"/>
          <a:cs typeface="+mn-cs"/>
        </a:defRPr>
      </a:lvl1pPr>
      <a:lvl2pPr marL="3560514" indent="-1369428" algn="l" defTabSz="4382171"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77713" indent="-1095543" algn="l" defTabSz="4382171"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68798" indent="-1095543" algn="l" defTabSz="4382171"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59884" indent="-1095543" algn="l" defTabSz="4382171"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50969" indent="-1095543" algn="l" defTabSz="4382171"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42054" indent="-1095543" algn="l" defTabSz="4382171"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33140" indent="-1095543" algn="l" defTabSz="4382171"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24225" indent="-1095543" algn="l" defTabSz="4382171"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l-GR"/>
      </a:defPPr>
      <a:lvl1pPr marL="0" algn="l" defTabSz="4382171" rtl="0" eaLnBrk="1" latinLnBrk="0" hangingPunct="1">
        <a:defRPr sz="8600" kern="1200">
          <a:solidFill>
            <a:schemeClr val="tx1"/>
          </a:solidFill>
          <a:latin typeface="+mn-lt"/>
          <a:ea typeface="+mn-ea"/>
          <a:cs typeface="+mn-cs"/>
        </a:defRPr>
      </a:lvl1pPr>
      <a:lvl2pPr marL="2191085" algn="l" defTabSz="4382171" rtl="0" eaLnBrk="1" latinLnBrk="0" hangingPunct="1">
        <a:defRPr sz="8600" kern="1200">
          <a:solidFill>
            <a:schemeClr val="tx1"/>
          </a:solidFill>
          <a:latin typeface="+mn-lt"/>
          <a:ea typeface="+mn-ea"/>
          <a:cs typeface="+mn-cs"/>
        </a:defRPr>
      </a:lvl2pPr>
      <a:lvl3pPr marL="4382171" algn="l" defTabSz="4382171" rtl="0" eaLnBrk="1" latinLnBrk="0" hangingPunct="1">
        <a:defRPr sz="8600" kern="1200">
          <a:solidFill>
            <a:schemeClr val="tx1"/>
          </a:solidFill>
          <a:latin typeface="+mn-lt"/>
          <a:ea typeface="+mn-ea"/>
          <a:cs typeface="+mn-cs"/>
        </a:defRPr>
      </a:lvl3pPr>
      <a:lvl4pPr marL="6573256" algn="l" defTabSz="4382171" rtl="0" eaLnBrk="1" latinLnBrk="0" hangingPunct="1">
        <a:defRPr sz="8600" kern="1200">
          <a:solidFill>
            <a:schemeClr val="tx1"/>
          </a:solidFill>
          <a:latin typeface="+mn-lt"/>
          <a:ea typeface="+mn-ea"/>
          <a:cs typeface="+mn-cs"/>
        </a:defRPr>
      </a:lvl4pPr>
      <a:lvl5pPr marL="8764341" algn="l" defTabSz="4382171" rtl="0" eaLnBrk="1" latinLnBrk="0" hangingPunct="1">
        <a:defRPr sz="8600" kern="1200">
          <a:solidFill>
            <a:schemeClr val="tx1"/>
          </a:solidFill>
          <a:latin typeface="+mn-lt"/>
          <a:ea typeface="+mn-ea"/>
          <a:cs typeface="+mn-cs"/>
        </a:defRPr>
      </a:lvl5pPr>
      <a:lvl6pPr marL="10955426" algn="l" defTabSz="4382171" rtl="0" eaLnBrk="1" latinLnBrk="0" hangingPunct="1">
        <a:defRPr sz="8600" kern="1200">
          <a:solidFill>
            <a:schemeClr val="tx1"/>
          </a:solidFill>
          <a:latin typeface="+mn-lt"/>
          <a:ea typeface="+mn-ea"/>
          <a:cs typeface="+mn-cs"/>
        </a:defRPr>
      </a:lvl6pPr>
      <a:lvl7pPr marL="13146512" algn="l" defTabSz="4382171" rtl="0" eaLnBrk="1" latinLnBrk="0" hangingPunct="1">
        <a:defRPr sz="8600" kern="1200">
          <a:solidFill>
            <a:schemeClr val="tx1"/>
          </a:solidFill>
          <a:latin typeface="+mn-lt"/>
          <a:ea typeface="+mn-ea"/>
          <a:cs typeface="+mn-cs"/>
        </a:defRPr>
      </a:lvl7pPr>
      <a:lvl8pPr marL="15337597" algn="l" defTabSz="4382171" rtl="0" eaLnBrk="1" latinLnBrk="0" hangingPunct="1">
        <a:defRPr sz="8600" kern="1200">
          <a:solidFill>
            <a:schemeClr val="tx1"/>
          </a:solidFill>
          <a:latin typeface="+mn-lt"/>
          <a:ea typeface="+mn-ea"/>
          <a:cs typeface="+mn-cs"/>
        </a:defRPr>
      </a:lvl8pPr>
      <a:lvl9pPr marL="17528682" algn="l" defTabSz="4382171"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8000">
              <a:schemeClr val="accent4">
                <a:lumMod val="60000"/>
                <a:lumOff val="40000"/>
              </a:schemeClr>
            </a:gs>
            <a:gs pos="24000">
              <a:srgbClr val="FFFF00"/>
            </a:gs>
            <a:gs pos="34000">
              <a:schemeClr val="accent1">
                <a:lumMod val="45000"/>
                <a:lumOff val="55000"/>
              </a:schemeClr>
            </a:gs>
            <a:gs pos="39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2520315" y="1052525"/>
            <a:ext cx="45365670" cy="3591856"/>
          </a:xfrm>
          <a:gradFill>
            <a:gsLst>
              <a:gs pos="0">
                <a:schemeClr val="accent4">
                  <a:lumMod val="40000"/>
                  <a:lumOff val="60000"/>
                </a:schemeClr>
              </a:gs>
              <a:gs pos="53000">
                <a:schemeClr val="accent1">
                  <a:lumMod val="45000"/>
                  <a:lumOff val="55000"/>
                </a:schemeClr>
              </a:gs>
              <a:gs pos="50000">
                <a:schemeClr val="accent1">
                  <a:lumMod val="45000"/>
                  <a:lumOff val="55000"/>
                </a:schemeClr>
              </a:gs>
              <a:gs pos="100000">
                <a:schemeClr val="accent1">
                  <a:lumMod val="30000"/>
                  <a:lumOff val="70000"/>
                </a:schemeClr>
              </a:gs>
            </a:gsLst>
            <a:lin ang="5400000" scaled="1"/>
          </a:gradFill>
          <a:ln>
            <a:solidFill>
              <a:schemeClr val="tx1"/>
            </a:solidFill>
          </a:ln>
        </p:spPr>
        <p:txBody>
          <a:bodyPr>
            <a:normAutofit fontScale="90000"/>
          </a:bodyPr>
          <a:lstStyle/>
          <a:p>
            <a:pPr lvl="0">
              <a:spcBef>
                <a:spcPts val="0"/>
              </a:spcBef>
            </a:pPr>
            <a:r>
              <a:rPr lang="el-GR" sz="8600" b="1" dirty="0" smtClean="0">
                <a:solidFill>
                  <a:prstClr val="black"/>
                </a:solidFill>
                <a:ea typeface="+mn-ea"/>
                <a:cs typeface="+mn-cs"/>
              </a:rPr>
              <a:t/>
            </a:r>
            <a:br>
              <a:rPr lang="el-GR" sz="8600" b="1" dirty="0" smtClean="0">
                <a:solidFill>
                  <a:prstClr val="black"/>
                </a:solidFill>
                <a:ea typeface="+mn-ea"/>
                <a:cs typeface="+mn-cs"/>
              </a:rPr>
            </a:br>
            <a:r>
              <a:rPr lang="el-GR" sz="8600" b="1" dirty="0" smtClean="0">
                <a:solidFill>
                  <a:prstClr val="black"/>
                </a:solidFill>
                <a:ea typeface="+mn-ea"/>
                <a:cs typeface="+mn-cs"/>
              </a:rPr>
              <a:t/>
            </a:r>
            <a:br>
              <a:rPr lang="el-GR" sz="8600" b="1" dirty="0" smtClean="0">
                <a:solidFill>
                  <a:prstClr val="black"/>
                </a:solidFill>
                <a:ea typeface="+mn-ea"/>
                <a:cs typeface="+mn-cs"/>
              </a:rPr>
            </a:br>
            <a:r>
              <a:rPr lang="el-GR" sz="8600" b="1" dirty="0" smtClean="0">
                <a:solidFill>
                  <a:prstClr val="black"/>
                </a:solidFill>
                <a:ea typeface="+mn-ea"/>
                <a:cs typeface="+mn-cs"/>
              </a:rPr>
              <a:t/>
            </a:r>
            <a:br>
              <a:rPr lang="el-GR" sz="8600" b="1" dirty="0" smtClean="0">
                <a:solidFill>
                  <a:prstClr val="black"/>
                </a:solidFill>
                <a:ea typeface="+mn-ea"/>
                <a:cs typeface="+mn-cs"/>
              </a:rPr>
            </a:br>
            <a:r>
              <a:rPr lang="el-GR" sz="8000" b="1" dirty="0" smtClean="0">
                <a:solidFill>
                  <a:prstClr val="black"/>
                </a:solidFill>
                <a:ea typeface="+mn-ea"/>
                <a:cs typeface="+mn-cs"/>
              </a:rPr>
              <a:t>Δείκτες Κλιματικής Αλλαγής με Βάση τη Μεταβολή της Ατμοσφαιρικής Πίεσης </a:t>
            </a:r>
            <a:r>
              <a:rPr lang="el-GR" sz="8900" b="1" dirty="0" smtClean="0">
                <a:solidFill>
                  <a:prstClr val="black"/>
                </a:solidFill>
                <a:ea typeface="+mn-ea"/>
                <a:cs typeface="+mn-cs"/>
              </a:rPr>
              <a:t/>
            </a:r>
            <a:br>
              <a:rPr lang="el-GR" sz="8900" b="1" dirty="0" smtClean="0">
                <a:solidFill>
                  <a:prstClr val="black"/>
                </a:solidFill>
                <a:ea typeface="+mn-ea"/>
                <a:cs typeface="+mn-cs"/>
              </a:rPr>
            </a:br>
            <a:r>
              <a:rPr lang="el-GR" sz="6000" dirty="0" smtClean="0">
                <a:solidFill>
                  <a:prstClr val="black"/>
                </a:solidFill>
                <a:ea typeface="+mn-ea"/>
                <a:cs typeface="+mn-cs"/>
              </a:rPr>
              <a:t>Β</a:t>
            </a:r>
            <a:r>
              <a:rPr lang="en-US" sz="6000" dirty="0" smtClean="0">
                <a:solidFill>
                  <a:prstClr val="black"/>
                </a:solidFill>
                <a:ea typeface="+mn-ea"/>
                <a:cs typeface="+mn-cs"/>
              </a:rPr>
              <a:t>. </a:t>
            </a:r>
            <a:r>
              <a:rPr lang="el-GR" sz="6000" dirty="0" smtClean="0">
                <a:solidFill>
                  <a:prstClr val="black"/>
                </a:solidFill>
                <a:ea typeface="+mn-ea"/>
                <a:cs typeface="+mn-cs"/>
              </a:rPr>
              <a:t>Περαματζή</a:t>
            </a:r>
            <a:r>
              <a:rPr lang="el-GR" sz="6000" baseline="30000" dirty="0" smtClean="0">
                <a:solidFill>
                  <a:prstClr val="black"/>
                </a:solidFill>
                <a:ea typeface="+mn-ea"/>
                <a:cs typeface="+mn-cs"/>
              </a:rPr>
              <a:t>1</a:t>
            </a:r>
            <a:r>
              <a:rPr lang="en-US" sz="6000" dirty="0" smtClean="0">
                <a:solidFill>
                  <a:prstClr val="black"/>
                </a:solidFill>
                <a:ea typeface="+mn-ea"/>
                <a:cs typeface="+mn-cs"/>
              </a:rPr>
              <a:t>, </a:t>
            </a:r>
            <a:r>
              <a:rPr lang="el-GR" sz="6000" dirty="0" smtClean="0">
                <a:solidFill>
                  <a:prstClr val="black"/>
                </a:solidFill>
                <a:ea typeface="+mn-ea"/>
                <a:cs typeface="+mn-cs"/>
              </a:rPr>
              <a:t>Α. Βραννα</a:t>
            </a:r>
            <a:r>
              <a:rPr lang="el-GR" sz="6000" baseline="30000" dirty="0" smtClean="0">
                <a:solidFill>
                  <a:prstClr val="black"/>
                </a:solidFill>
                <a:ea typeface="+mn-ea"/>
                <a:cs typeface="+mn-cs"/>
              </a:rPr>
              <a:t>1,2</a:t>
            </a:r>
            <a:br>
              <a:rPr lang="el-GR" sz="6000" baseline="30000" dirty="0" smtClean="0">
                <a:solidFill>
                  <a:prstClr val="black"/>
                </a:solidFill>
                <a:ea typeface="+mn-ea"/>
                <a:cs typeface="+mn-cs"/>
              </a:rPr>
            </a:br>
            <a:r>
              <a:rPr lang="el-GR" sz="6000" dirty="0" smtClean="0">
                <a:solidFill>
                  <a:prstClr val="black"/>
                </a:solidFill>
                <a:ea typeface="+mn-ea"/>
                <a:cs typeface="+mn-cs"/>
              </a:rPr>
              <a:t>Σχολή Θετικών Επιστημών και Τεχνολογίας, Ελληνικό Ανοικτό Πανεπιστήμιο,</a:t>
            </a:r>
            <a:br>
              <a:rPr lang="el-GR" sz="6000" dirty="0" smtClean="0">
                <a:solidFill>
                  <a:prstClr val="black"/>
                </a:solidFill>
                <a:ea typeface="+mn-ea"/>
                <a:cs typeface="+mn-cs"/>
              </a:rPr>
            </a:br>
            <a:r>
              <a:rPr lang="el-GR" sz="6000" dirty="0" smtClean="0">
                <a:solidFill>
                  <a:prstClr val="black"/>
                </a:solidFill>
                <a:ea typeface="+mn-ea"/>
                <a:cs typeface="+mn-cs"/>
              </a:rPr>
              <a:t>Πάροδος Αριστοτέλους 18, 26335 Πάτρα</a:t>
            </a:r>
            <a:r>
              <a:rPr lang="el-GR" sz="6700" dirty="0" smtClean="0">
                <a:solidFill>
                  <a:prstClr val="black"/>
                </a:solidFill>
                <a:ea typeface="+mn-ea"/>
                <a:cs typeface="+mn-cs"/>
              </a:rPr>
              <a:t/>
            </a:r>
            <a:br>
              <a:rPr lang="el-GR" sz="6700" dirty="0" smtClean="0">
                <a:solidFill>
                  <a:prstClr val="black"/>
                </a:solidFill>
                <a:ea typeface="+mn-ea"/>
                <a:cs typeface="+mn-cs"/>
              </a:rPr>
            </a:br>
            <a:r>
              <a:rPr lang="el-GR" sz="6000" dirty="0" smtClean="0">
                <a:solidFill>
                  <a:prstClr val="black"/>
                </a:solidFill>
                <a:ea typeface="+mn-ea"/>
                <a:cs typeface="+mn-cs"/>
              </a:rPr>
              <a:t> </a:t>
            </a:r>
            <a:br>
              <a:rPr lang="el-GR" sz="6000" dirty="0" smtClean="0">
                <a:solidFill>
                  <a:prstClr val="black"/>
                </a:solidFill>
                <a:ea typeface="+mn-ea"/>
                <a:cs typeface="+mn-cs"/>
              </a:rPr>
            </a:br>
            <a:endParaRPr lang="el-GR" dirty="0"/>
          </a:p>
        </p:txBody>
      </p:sp>
      <p:sp useBgFill="1">
        <p:nvSpPr>
          <p:cNvPr id="11" name="TextBox 10"/>
          <p:cNvSpPr txBox="1"/>
          <p:nvPr/>
        </p:nvSpPr>
        <p:spPr>
          <a:xfrm>
            <a:off x="2562086" y="4954012"/>
            <a:ext cx="15266011" cy="6986528"/>
          </a:xfrm>
          <a:prstGeom prst="rect">
            <a:avLst/>
          </a:prstGeom>
          <a:ln w="28575">
            <a:solidFill>
              <a:schemeClr val="tx1"/>
            </a:solidFill>
          </a:ln>
          <a:effectLst/>
        </p:spPr>
        <p:txBody>
          <a:bodyPr wrap="square" rtlCol="0">
            <a:spAutoFit/>
          </a:bodyPr>
          <a:lstStyle/>
          <a:p>
            <a:pPr lvl="0" algn="ctr"/>
            <a:r>
              <a:rPr lang="el-GR" sz="4000" b="1" dirty="0" smtClean="0">
                <a:solidFill>
                  <a:prstClr val="black"/>
                </a:solidFill>
              </a:rPr>
              <a:t>ΠΕΡΙΛΗΨΗ</a:t>
            </a:r>
            <a:endParaRPr lang="el-GR" sz="4000" b="1" dirty="0">
              <a:solidFill>
                <a:prstClr val="black"/>
              </a:solidFill>
            </a:endParaRPr>
          </a:p>
          <a:p>
            <a:pPr algn="just"/>
            <a:r>
              <a:rPr lang="el-GR" sz="4000" dirty="0" smtClean="0"/>
              <a:t>Κύριος </a:t>
            </a:r>
            <a:r>
              <a:rPr lang="el-GR" sz="4000" dirty="0"/>
              <a:t>στόχος της εργασίας, είναι η μελέτη της μεταβολής των τιμών της ατμοσφαιρικής πίεσης </a:t>
            </a:r>
            <a:r>
              <a:rPr lang="el-GR" sz="4000" dirty="0" smtClean="0"/>
              <a:t> και η παρακολούθηση </a:t>
            </a:r>
            <a:r>
              <a:rPr lang="el-GR" sz="4000" dirty="0"/>
              <a:t>των κλιματικών </a:t>
            </a:r>
            <a:r>
              <a:rPr lang="el-GR" sz="4000" dirty="0" smtClean="0"/>
              <a:t>αλλαγών που σχετίζονται με αυτήν. Για τον σκοπό αυτό χρησιμοποιήθηκαν δείκτες που επιλέχθηκαν σύμφωνα </a:t>
            </a:r>
            <a:r>
              <a:rPr lang="el-GR" sz="4000" dirty="0"/>
              <a:t>με την περιορισμένη καταγραφή αντίστοιχης μελέτης στο παρελθόν. </a:t>
            </a:r>
            <a:r>
              <a:rPr lang="el-GR" sz="4000" dirty="0" smtClean="0"/>
              <a:t>Χρησιμοποιήθηκαν </a:t>
            </a:r>
            <a:r>
              <a:rPr lang="el-GR" sz="4000" dirty="0"/>
              <a:t>αρχικά, βασικές συναρτήσεις για την εύρεση των κύριων στατιστικών μεγεθών των δεδομένων. </a:t>
            </a:r>
            <a:r>
              <a:rPr lang="el-GR" sz="4000" dirty="0" smtClean="0"/>
              <a:t>Εν συνεχεία, με </a:t>
            </a:r>
            <a:r>
              <a:rPr lang="el-GR" sz="4000" dirty="0"/>
              <a:t>βάση τους δείκτες που επιλέχθηκαν, εξετάστηκε η </a:t>
            </a:r>
            <a:r>
              <a:rPr lang="el-GR" sz="4000" dirty="0" smtClean="0"/>
              <a:t>επίδραση </a:t>
            </a:r>
            <a:r>
              <a:rPr lang="el-GR" sz="4000" dirty="0"/>
              <a:t>διάφορων παραμέτρων στη μεταβλητότητα αυτών των τιμών. Η παρουσίαση των αποτελεσμάτων  γίνεται σε διαγράμματα</a:t>
            </a:r>
            <a:r>
              <a:rPr lang="el-GR" sz="4800" dirty="0"/>
              <a:t>.</a:t>
            </a:r>
          </a:p>
        </p:txBody>
      </p:sp>
      <p:sp>
        <p:nvSpPr>
          <p:cNvPr id="18" name="TextBox 17"/>
          <p:cNvSpPr txBox="1"/>
          <p:nvPr/>
        </p:nvSpPr>
        <p:spPr>
          <a:xfrm rot="10800000" flipH="1" flipV="1">
            <a:off x="42285014" y="4559989"/>
            <a:ext cx="5549121" cy="21530635"/>
          </a:xfrm>
          <a:prstGeom prst="rect">
            <a:avLst/>
          </a:prstGeom>
          <a:noFill/>
          <a:ln w="28575">
            <a:solidFill>
              <a:schemeClr val="tx1"/>
            </a:solidFill>
          </a:ln>
        </p:spPr>
        <p:txBody>
          <a:bodyPr wrap="square" rtlCol="0">
            <a:spAutoFit/>
          </a:bodyPr>
          <a:lstStyle/>
          <a:p>
            <a:pPr algn="ctr"/>
            <a:r>
              <a:rPr lang="el-GR" sz="4000" dirty="0">
                <a:solidFill>
                  <a:prstClr val="black"/>
                </a:solidFill>
              </a:rPr>
              <a:t> </a:t>
            </a:r>
            <a:r>
              <a:rPr lang="el-GR" sz="4000" dirty="0" smtClean="0">
                <a:solidFill>
                  <a:prstClr val="black"/>
                </a:solidFill>
              </a:rPr>
              <a:t>Η μεταβλητότητα της πίεσης συνδέεται άρρηκτα με την μετεωρολογική παλίρροια δηλ. </a:t>
            </a:r>
            <a:r>
              <a:rPr lang="el-GR" sz="4000" dirty="0">
                <a:solidFill>
                  <a:prstClr val="black"/>
                </a:solidFill>
              </a:rPr>
              <a:t>την μεταβολή </a:t>
            </a:r>
            <a:r>
              <a:rPr lang="el-GR" sz="4000" dirty="0" smtClean="0">
                <a:solidFill>
                  <a:prstClr val="black"/>
                </a:solidFill>
              </a:rPr>
              <a:t>(ανύψωση </a:t>
            </a:r>
            <a:r>
              <a:rPr lang="el-GR" sz="4000" dirty="0">
                <a:solidFill>
                  <a:prstClr val="black"/>
                </a:solidFill>
              </a:rPr>
              <a:t>ή ταπείνωση) της στάθμης της θάλασσας. Η δράση της ατμοσφαιρικής πίεσης και των ανέμων σε μια θαλάσσια περιοχή όταν αναπτύσσονται χαμηλά ή υψηλά βαρομετρικά συστήματα αποτελεί σημαντικό κίνδυνο για την </a:t>
            </a:r>
            <a:r>
              <a:rPr lang="el-GR" sz="4000" dirty="0" smtClean="0">
                <a:solidFill>
                  <a:prstClr val="black"/>
                </a:solidFill>
              </a:rPr>
              <a:t>παράκτια </a:t>
            </a:r>
            <a:r>
              <a:rPr lang="el-GR" sz="4000" dirty="0">
                <a:solidFill>
                  <a:prstClr val="black"/>
                </a:solidFill>
              </a:rPr>
              <a:t>ζωή κυρίως στις περιοχές με χαμηλό υψόμετρο (Κρεστενίτης </a:t>
            </a:r>
            <a:r>
              <a:rPr lang="en-US" sz="4000" dirty="0">
                <a:solidFill>
                  <a:prstClr val="black"/>
                </a:solidFill>
              </a:rPr>
              <a:t>et al</a:t>
            </a:r>
            <a:r>
              <a:rPr lang="el-GR" sz="4000" dirty="0">
                <a:solidFill>
                  <a:prstClr val="black"/>
                </a:solidFill>
              </a:rPr>
              <a:t> 2015). Οι ακραίες τιμές της Στάθμης της Θάλασσας οφείλονται πρωτίστως στα μέγιστα των Μετεωρολογικών </a:t>
            </a:r>
            <a:r>
              <a:rPr lang="el-GR" sz="4000" dirty="0" smtClean="0">
                <a:solidFill>
                  <a:prstClr val="black"/>
                </a:solidFill>
              </a:rPr>
              <a:t>παλιρροιών και δευτερεύοντος στις </a:t>
            </a:r>
            <a:r>
              <a:rPr lang="el-GR" sz="4000" dirty="0">
                <a:solidFill>
                  <a:prstClr val="black"/>
                </a:solidFill>
              </a:rPr>
              <a:t>αστρολογικές παλίρροιες (</a:t>
            </a:r>
            <a:r>
              <a:rPr lang="en-US" sz="4000" dirty="0">
                <a:solidFill>
                  <a:prstClr val="black"/>
                </a:solidFill>
              </a:rPr>
              <a:t>Marcos et al</a:t>
            </a:r>
            <a:r>
              <a:rPr lang="el-GR" sz="4000" dirty="0">
                <a:solidFill>
                  <a:prstClr val="black"/>
                </a:solidFill>
              </a:rPr>
              <a:t> 2009</a:t>
            </a:r>
            <a:r>
              <a:rPr lang="el-GR" sz="4000" dirty="0" smtClean="0">
                <a:solidFill>
                  <a:prstClr val="black"/>
                </a:solidFill>
              </a:rPr>
              <a:t>) . </a:t>
            </a:r>
            <a:r>
              <a:rPr lang="el-GR" sz="4000" dirty="0">
                <a:solidFill>
                  <a:prstClr val="black"/>
                </a:solidFill>
              </a:rPr>
              <a:t>Η επίδραση των χαμηλών πιέσεων και των ισχυρών ανέμων είναι μια από τις κύριες αιτίες των πλημμυρών στην </a:t>
            </a:r>
            <a:r>
              <a:rPr lang="el-GR" sz="4000" dirty="0" smtClean="0">
                <a:solidFill>
                  <a:prstClr val="black"/>
                </a:solidFill>
              </a:rPr>
              <a:t>παράκτια ζώνη </a:t>
            </a:r>
            <a:r>
              <a:rPr lang="el-GR" sz="4000" dirty="0">
                <a:solidFill>
                  <a:prstClr val="black"/>
                </a:solidFill>
              </a:rPr>
              <a:t>(Κρεστενίτης </a:t>
            </a:r>
            <a:r>
              <a:rPr lang="el-GR" sz="4000" dirty="0" err="1">
                <a:solidFill>
                  <a:prstClr val="black"/>
                </a:solidFill>
              </a:rPr>
              <a:t>καλ</a:t>
            </a:r>
            <a:r>
              <a:rPr lang="el-GR" sz="4000" dirty="0">
                <a:solidFill>
                  <a:prstClr val="black"/>
                </a:solidFill>
              </a:rPr>
              <a:t>. 2015).</a:t>
            </a:r>
          </a:p>
        </p:txBody>
      </p:sp>
      <p:sp>
        <p:nvSpPr>
          <p:cNvPr id="30" name="TextBox 29"/>
          <p:cNvSpPr txBox="1"/>
          <p:nvPr/>
        </p:nvSpPr>
        <p:spPr>
          <a:xfrm>
            <a:off x="18215543" y="22304972"/>
            <a:ext cx="16957818" cy="3785652"/>
          </a:xfrm>
          <a:prstGeom prst="rect">
            <a:avLst/>
          </a:prstGeom>
          <a:gradFill>
            <a:gsLst>
              <a:gs pos="100000">
                <a:schemeClr val="accent4">
                  <a:lumMod val="60000"/>
                  <a:lumOff val="40000"/>
                </a:schemeClr>
              </a:gs>
              <a:gs pos="23000">
                <a:srgbClr val="FFFF00"/>
              </a:gs>
              <a:gs pos="79000">
                <a:schemeClr val="accent1">
                  <a:lumMod val="45000"/>
                  <a:lumOff val="55000"/>
                </a:schemeClr>
              </a:gs>
              <a:gs pos="97000">
                <a:schemeClr val="accent1">
                  <a:lumMod val="30000"/>
                  <a:lumOff val="70000"/>
                </a:schemeClr>
              </a:gs>
            </a:gsLst>
            <a:lin ang="5400000" scaled="1"/>
          </a:gradFill>
          <a:ln>
            <a:solidFill>
              <a:schemeClr val="tx1"/>
            </a:solidFill>
          </a:ln>
        </p:spPr>
        <p:txBody>
          <a:bodyPr wrap="square" rtlCol="0">
            <a:spAutoFit/>
          </a:bodyPr>
          <a:lstStyle/>
          <a:p>
            <a:pPr algn="just"/>
            <a:r>
              <a:rPr lang="el-GR" sz="4800" dirty="0" smtClean="0">
                <a:latin typeface="Calibri" panose="020F0502020204030204" pitchFamily="34" charset="0"/>
                <a:ea typeface="Times New Roman" panose="02020603050405020304" pitchFamily="18" charset="0"/>
                <a:cs typeface="Calibri" panose="020F0502020204030204" pitchFamily="34" charset="0"/>
              </a:rPr>
              <a:t>Οι </a:t>
            </a:r>
            <a:r>
              <a:rPr lang="el-GR" sz="4800" dirty="0">
                <a:latin typeface="Calibri" panose="020F0502020204030204" pitchFamily="34" charset="0"/>
                <a:ea typeface="Times New Roman" panose="02020603050405020304" pitchFamily="18" charset="0"/>
                <a:cs typeface="Calibri" panose="020F0502020204030204" pitchFamily="34" charset="0"/>
              </a:rPr>
              <a:t>μελετητές </a:t>
            </a:r>
            <a:r>
              <a:rPr lang="el-GR" sz="4800" dirty="0" err="1">
                <a:latin typeface="Calibri" panose="020F0502020204030204" pitchFamily="34" charset="0"/>
                <a:ea typeface="Times New Roman" panose="02020603050405020304" pitchFamily="18" charset="0"/>
                <a:cs typeface="Calibri" panose="020F0502020204030204" pitchFamily="34" charset="0"/>
              </a:rPr>
              <a:t>Boguslavsky</a:t>
            </a:r>
            <a:r>
              <a:rPr lang="el-GR" sz="4800" dirty="0">
                <a:latin typeface="Calibri" panose="020F0502020204030204" pitchFamily="34" charset="0"/>
                <a:ea typeface="Times New Roman" panose="02020603050405020304" pitchFamily="18" charset="0"/>
                <a:cs typeface="Calibri" panose="020F0502020204030204" pitchFamily="34" charset="0"/>
              </a:rPr>
              <a:t>, </a:t>
            </a:r>
            <a:r>
              <a:rPr lang="el-GR" sz="4800" dirty="0" err="1">
                <a:latin typeface="Calibri" panose="020F0502020204030204" pitchFamily="34" charset="0"/>
                <a:ea typeface="Times New Roman" panose="02020603050405020304" pitchFamily="18" charset="0"/>
                <a:cs typeface="Calibri" panose="020F0502020204030204" pitchFamily="34" charset="0"/>
              </a:rPr>
              <a:t>Kazakov</a:t>
            </a:r>
            <a:r>
              <a:rPr lang="el-GR" sz="4800" dirty="0">
                <a:latin typeface="Calibri" panose="020F0502020204030204" pitchFamily="34" charset="0"/>
                <a:ea typeface="Times New Roman" panose="02020603050405020304" pitchFamily="18" charset="0"/>
                <a:cs typeface="Calibri" panose="020F0502020204030204" pitchFamily="34" charset="0"/>
              </a:rPr>
              <a:t> και </a:t>
            </a:r>
            <a:r>
              <a:rPr lang="el-GR" sz="4800" dirty="0" err="1">
                <a:latin typeface="Calibri" panose="020F0502020204030204" pitchFamily="34" charset="0"/>
                <a:ea typeface="Times New Roman" panose="02020603050405020304" pitchFamily="18" charset="0"/>
                <a:cs typeface="Calibri" panose="020F0502020204030204" pitchFamily="34" charset="0"/>
              </a:rPr>
              <a:t>Krasovsky</a:t>
            </a:r>
            <a:r>
              <a:rPr lang="el-GR" sz="4800" dirty="0">
                <a:latin typeface="Calibri" panose="020F0502020204030204" pitchFamily="34" charset="0"/>
                <a:ea typeface="Times New Roman" panose="02020603050405020304" pitchFamily="18" charset="0"/>
                <a:cs typeface="Calibri" panose="020F0502020204030204" pitchFamily="34" charset="0"/>
              </a:rPr>
              <a:t>  (1994) διερεύνησαν  </a:t>
            </a:r>
            <a:r>
              <a:rPr lang="el-GR" sz="4800" dirty="0" smtClean="0">
                <a:latin typeface="Calibri" panose="020F0502020204030204" pitchFamily="34" charset="0"/>
                <a:ea typeface="Times New Roman" panose="02020603050405020304" pitchFamily="18" charset="0"/>
                <a:cs typeface="Calibri" panose="020F0502020204030204" pitchFamily="34" charset="0"/>
              </a:rPr>
              <a:t>τη </a:t>
            </a:r>
            <a:r>
              <a:rPr lang="el-GR" sz="4800" dirty="0">
                <a:latin typeface="Calibri" panose="020F0502020204030204" pitchFamily="34" charset="0"/>
                <a:ea typeface="Times New Roman" panose="02020603050405020304" pitchFamily="18" charset="0"/>
                <a:cs typeface="Calibri" panose="020F0502020204030204" pitchFamily="34" charset="0"/>
              </a:rPr>
              <a:t>σχέση μεταξύ της πολυετούς θερμοκρασίας του </a:t>
            </a:r>
            <a:r>
              <a:rPr lang="el-GR" sz="4800" dirty="0" smtClean="0">
                <a:latin typeface="Calibri" panose="020F0502020204030204" pitchFamily="34" charset="0"/>
                <a:ea typeface="Times New Roman" panose="02020603050405020304" pitchFamily="18" charset="0"/>
                <a:cs typeface="Calibri" panose="020F0502020204030204" pitchFamily="34" charset="0"/>
              </a:rPr>
              <a:t>αέρα και των διακυμάνσεων της πίεσης στον ωκεανό. Από </a:t>
            </a:r>
            <a:r>
              <a:rPr lang="el-GR" sz="4800" dirty="0">
                <a:latin typeface="Calibri" panose="020F0502020204030204" pitchFamily="34" charset="0"/>
                <a:ea typeface="Times New Roman" panose="02020603050405020304" pitchFamily="18" charset="0"/>
                <a:cs typeface="Calibri" panose="020F0502020204030204" pitchFamily="34" charset="0"/>
              </a:rPr>
              <a:t>την μελέτη </a:t>
            </a:r>
            <a:r>
              <a:rPr lang="el-GR" sz="4800" dirty="0" smtClean="0">
                <a:latin typeface="Calibri" panose="020F0502020204030204" pitchFamily="34" charset="0"/>
                <a:ea typeface="Times New Roman" panose="02020603050405020304" pitchFamily="18" charset="0"/>
                <a:cs typeface="Calibri" panose="020F0502020204030204" pitchFamily="34" charset="0"/>
              </a:rPr>
              <a:t>προέκυψε ότι οι διακυμάνσεις της μέσης ετήσια θερμοκρασίας του αέρα ελέγχεται από το πεδίο πίεσης</a:t>
            </a:r>
            <a:endParaRPr lang="el-GR" dirty="0"/>
          </a:p>
        </p:txBody>
      </p:sp>
      <p:sp useBgFill="1">
        <p:nvSpPr>
          <p:cNvPr id="55" name="Action Button: Custom 54">
            <a:hlinkClick r:id="" action="ppaction://noaction" highlightClick="1"/>
          </p:cNvPr>
          <p:cNvSpPr/>
          <p:nvPr/>
        </p:nvSpPr>
        <p:spPr>
          <a:xfrm>
            <a:off x="25571315" y="16798898"/>
            <a:ext cx="9602046" cy="5142995"/>
          </a:xfrm>
          <a:prstGeom prst="actionButtonBlan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l-GR" sz="4000" dirty="0">
                <a:solidFill>
                  <a:prstClr val="black"/>
                </a:solidFill>
              </a:rPr>
              <a:t>Ο ETCCDI, επανεξέτασε πρόσφατα τους ορισμούς των δεικτών του</a:t>
            </a:r>
            <a:r>
              <a:rPr lang="el-GR" sz="4000" dirty="0" smtClean="0">
                <a:solidFill>
                  <a:prstClr val="black"/>
                </a:solidFill>
              </a:rPr>
              <a:t>. (</a:t>
            </a:r>
            <a:r>
              <a:rPr lang="el-GR" sz="4000" dirty="0" err="1">
                <a:solidFill>
                  <a:prstClr val="black"/>
                </a:solidFill>
              </a:rPr>
              <a:t>etccdi</a:t>
            </a:r>
            <a:r>
              <a:rPr lang="el-GR" sz="4000" dirty="0">
                <a:solidFill>
                  <a:prstClr val="black"/>
                </a:solidFill>
              </a:rPr>
              <a:t>, </a:t>
            </a:r>
            <a:r>
              <a:rPr lang="el-GR" sz="4000" dirty="0" err="1">
                <a:solidFill>
                  <a:prstClr val="black"/>
                </a:solidFill>
              </a:rPr>
              <a:t>September</a:t>
            </a:r>
            <a:r>
              <a:rPr lang="el-GR" sz="4000" dirty="0">
                <a:solidFill>
                  <a:prstClr val="black"/>
                </a:solidFill>
              </a:rPr>
              <a:t> 15, 2009). Συνολικά 27 δείκτες θεωρήθηκαν ως βασικοί δείκτες. Βασίζονται σε ημερήσιες τιμές θερμοκρασίας ή σε ημερήσια ποσότητα βροχόπτωσης. Οι </a:t>
            </a:r>
            <a:r>
              <a:rPr lang="el-GR" sz="4000" dirty="0" smtClean="0">
                <a:solidFill>
                  <a:prstClr val="black"/>
                </a:solidFill>
              </a:rPr>
              <a:t>λεπτομέρειες των δεικτών </a:t>
            </a:r>
            <a:r>
              <a:rPr lang="el-GR" sz="4000" dirty="0">
                <a:solidFill>
                  <a:prstClr val="black"/>
                </a:solidFill>
              </a:rPr>
              <a:t>παρουσιάζονται στην σχετική ιστοσελίδα του ETCCDI .</a:t>
            </a:r>
          </a:p>
        </p:txBody>
      </p:sp>
      <p:sp>
        <p:nvSpPr>
          <p:cNvPr id="58" name="Action Button: Custom 57">
            <a:hlinkClick r:id="" action="ppaction://noaction" highlightClick="1"/>
          </p:cNvPr>
          <p:cNvSpPr/>
          <p:nvPr/>
        </p:nvSpPr>
        <p:spPr>
          <a:xfrm>
            <a:off x="2454605" y="12287820"/>
            <a:ext cx="8528564" cy="11196405"/>
          </a:xfrm>
          <a:prstGeom prst="actionButtonBlank">
            <a:avLst/>
          </a:prstGeom>
          <a:gradFill>
            <a:gsLst>
              <a:gs pos="63000">
                <a:schemeClr val="accent4">
                  <a:lumMod val="60000"/>
                  <a:lumOff val="40000"/>
                </a:schemeClr>
              </a:gs>
              <a:gs pos="23000">
                <a:srgbClr val="FFFF00"/>
              </a:gs>
              <a:gs pos="79000">
                <a:schemeClr val="accent1">
                  <a:lumMod val="45000"/>
                  <a:lumOff val="55000"/>
                </a:schemeClr>
              </a:gs>
              <a:gs pos="97000">
                <a:schemeClr val="accent1">
                  <a:lumMod val="30000"/>
                  <a:lumOff val="70000"/>
                </a:schemeClr>
              </a:gs>
            </a:gsLst>
            <a:lin ang="54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just"/>
            <a:r>
              <a:rPr lang="el-GR" sz="4800" b="1" dirty="0" smtClean="0">
                <a:solidFill>
                  <a:schemeClr val="tx1"/>
                </a:solidFill>
              </a:rPr>
              <a:t>Ατμοσφαιρική Πίεση </a:t>
            </a:r>
            <a:r>
              <a:rPr lang="el-GR" sz="4000" dirty="0" smtClean="0">
                <a:solidFill>
                  <a:schemeClr val="tx1"/>
                </a:solidFill>
              </a:rPr>
              <a:t>: Σε </a:t>
            </a:r>
            <a:r>
              <a:rPr lang="el-GR" sz="4000" dirty="0">
                <a:solidFill>
                  <a:schemeClr val="tx1"/>
                </a:solidFill>
              </a:rPr>
              <a:t>κάθε τόπο, η πίεση παρουσιάζει δύο μέγιστες και δυο ελάχιστες </a:t>
            </a:r>
            <a:r>
              <a:rPr lang="el-GR" sz="4000" dirty="0" smtClean="0">
                <a:solidFill>
                  <a:schemeClr val="tx1"/>
                </a:solidFill>
              </a:rPr>
              <a:t>τιμές το 24ωρο. Παρουσιάζει το </a:t>
            </a:r>
            <a:r>
              <a:rPr lang="el-GR" sz="4000" dirty="0">
                <a:solidFill>
                  <a:schemeClr val="tx1"/>
                </a:solidFill>
              </a:rPr>
              <a:t>πρωτεύον μέγιστο στις 10:00 το πρωί και το δευτερεύον μέγιστο στις 10:00 το βράδυ, ενώ το πρωτεύον ελάχιστο παρατηρείται στις 4:00 το απόγευμα και το δευτερεύον στις 4:00 τα ξημερώματα όπως </a:t>
            </a:r>
            <a:r>
              <a:rPr lang="el-GR" sz="4000" dirty="0" smtClean="0">
                <a:solidFill>
                  <a:schemeClr val="tx1"/>
                </a:solidFill>
              </a:rPr>
              <a:t>απεικονίζεται. Η </a:t>
            </a:r>
            <a:r>
              <a:rPr lang="el-GR" sz="4000" dirty="0">
                <a:solidFill>
                  <a:schemeClr val="tx1"/>
                </a:solidFill>
              </a:rPr>
              <a:t>διαφορά πρωτεύοντος μεγίστου και ελαχίστου ονομάζεται ημερήσιο εύρος, και αντίστοιχα η διαφορά δευτερεύοντος μεγίστου και ελαχίστου ονομάζεται νυχτερινό εύρος. </a:t>
            </a:r>
            <a:r>
              <a:rPr lang="el-GR" sz="4000" dirty="0" smtClean="0">
                <a:solidFill>
                  <a:schemeClr val="tx1"/>
                </a:solidFill>
              </a:rPr>
              <a:t>Η ετήσια </a:t>
            </a:r>
            <a:r>
              <a:rPr lang="el-GR" sz="4000" dirty="0">
                <a:solidFill>
                  <a:schemeClr val="tx1"/>
                </a:solidFill>
              </a:rPr>
              <a:t>μεταβολή της ατμοσφαιρικής πίεσης παρουσιάζει πολύ μεγαλύτερο εύρος απ’ ό,τι η ημερήσια μεταβολή. </a:t>
            </a:r>
          </a:p>
        </p:txBody>
      </p:sp>
      <p:sp useBgFill="1">
        <p:nvSpPr>
          <p:cNvPr id="63" name="Rectangle 62"/>
          <p:cNvSpPr/>
          <p:nvPr/>
        </p:nvSpPr>
        <p:spPr>
          <a:xfrm>
            <a:off x="18215543" y="4959530"/>
            <a:ext cx="7134705" cy="12088357"/>
          </a:xfrm>
          <a:prstGeom prst="rect">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l-GR" sz="4000" b="1" dirty="0" smtClean="0">
                <a:solidFill>
                  <a:prstClr val="black"/>
                </a:solidFill>
              </a:rPr>
              <a:t>ΕΙΣΑΓΩΓΗ</a:t>
            </a:r>
          </a:p>
          <a:p>
            <a:pPr lvl="0" algn="ctr"/>
            <a:r>
              <a:rPr lang="el-GR" sz="4000" dirty="0" smtClean="0">
                <a:solidFill>
                  <a:prstClr val="black"/>
                </a:solidFill>
              </a:rPr>
              <a:t>Η διερεύνηση της μεταβλητότητας της ατμοσφαιρικής πίεσης έγινε σε ετήσια κλίμακα και τα δεδομένα που χρησιμοποιήθηκαν προέρχονται από τον μετεωρολογικό σταθμό </a:t>
            </a:r>
            <a:r>
              <a:rPr lang="el-GR" sz="4000" dirty="0">
                <a:solidFill>
                  <a:prstClr val="black"/>
                </a:solidFill>
              </a:rPr>
              <a:t>Άραξου. Οι μεταβολές της μπορεί να είναι περιοδικές ή τυχαίες. Οι δεύτερες έχουν μεγάλο ενδιαφέρον αφού  συνδέονται άρρηκτα με τις καιρικές συνθήκες. Οι δε πρώτες υπολογίζονται από κλιματικά μοντέλα</a:t>
            </a:r>
            <a:endParaRPr lang="el-GR" sz="4000" dirty="0" smtClean="0">
              <a:solidFill>
                <a:prstClr val="black"/>
              </a:solidFill>
            </a:endParaRPr>
          </a:p>
          <a:p>
            <a:pPr lvl="0" algn="ctr"/>
            <a:r>
              <a:rPr lang="el-GR" sz="4000" dirty="0" smtClean="0">
                <a:solidFill>
                  <a:prstClr val="black"/>
                </a:solidFill>
              </a:rPr>
              <a:t> ατμοσφαιρική πίεση σε κάθε τόπο είναι διαρκώς μεταβαλλόμενη.</a:t>
            </a:r>
            <a:endParaRPr lang="el-GR" sz="4000" dirty="0"/>
          </a:p>
        </p:txBody>
      </p:sp>
      <p:sp>
        <p:nvSpPr>
          <p:cNvPr id="1032" name="Rectangle 1031"/>
          <p:cNvSpPr/>
          <p:nvPr/>
        </p:nvSpPr>
        <p:spPr>
          <a:xfrm>
            <a:off x="24985783" y="12433439"/>
            <a:ext cx="434734" cy="1415772"/>
          </a:xfrm>
          <a:prstGeom prst="rect">
            <a:avLst/>
          </a:prstGeom>
        </p:spPr>
        <p:txBody>
          <a:bodyPr wrap="none">
            <a:spAutoFit/>
          </a:bodyPr>
          <a:lstStyle/>
          <a:p>
            <a:r>
              <a:rPr lang="el-GR" dirty="0"/>
              <a:t> </a:t>
            </a:r>
          </a:p>
        </p:txBody>
      </p:sp>
      <p:sp>
        <p:nvSpPr>
          <p:cNvPr id="1033" name="Rectangle 6"/>
          <p:cNvSpPr>
            <a:spLocks noChangeArrowheads="1"/>
          </p:cNvSpPr>
          <p:nvPr/>
        </p:nvSpPr>
        <p:spPr bwMode="auto">
          <a:xfrm>
            <a:off x="0" y="0"/>
            <a:ext cx="50406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1035" name="Rectangle 8"/>
          <p:cNvSpPr>
            <a:spLocks noChangeArrowheads="1"/>
          </p:cNvSpPr>
          <p:nvPr/>
        </p:nvSpPr>
        <p:spPr bwMode="auto">
          <a:xfrm>
            <a:off x="152400" y="152400"/>
            <a:ext cx="50406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pic>
        <p:nvPicPr>
          <p:cNvPr id="1038" name="Picture 1037"/>
          <p:cNvPicPr>
            <a:picLocks noChangeAspect="1"/>
          </p:cNvPicPr>
          <p:nvPr/>
        </p:nvPicPr>
        <p:blipFill>
          <a:blip r:embed="rId3"/>
          <a:stretch>
            <a:fillRect/>
          </a:stretch>
        </p:blipFill>
        <p:spPr>
          <a:xfrm>
            <a:off x="35481734" y="16264762"/>
            <a:ext cx="6213169" cy="4520002"/>
          </a:xfrm>
          <a:prstGeom prst="rect">
            <a:avLst/>
          </a:prstGeom>
          <a:ln w="12700">
            <a:solidFill>
              <a:schemeClr val="tx1"/>
            </a:solidFill>
          </a:ln>
        </p:spPr>
      </p:pic>
      <p:sp>
        <p:nvSpPr>
          <p:cNvPr id="1044" name="Rectangle 1043"/>
          <p:cNvSpPr/>
          <p:nvPr/>
        </p:nvSpPr>
        <p:spPr>
          <a:xfrm>
            <a:off x="11141630" y="12320378"/>
            <a:ext cx="6765540" cy="11196405"/>
          </a:xfrm>
          <a:prstGeom prst="rect">
            <a:avLst/>
          </a:prstGeom>
          <a:gradFill>
            <a:gsLst>
              <a:gs pos="63000">
                <a:schemeClr val="accent4">
                  <a:lumMod val="60000"/>
                  <a:lumOff val="40000"/>
                </a:schemeClr>
              </a:gs>
              <a:gs pos="24000">
                <a:srgbClr val="FFFF00"/>
              </a:gs>
              <a:gs pos="79000">
                <a:schemeClr val="accent1">
                  <a:lumMod val="45000"/>
                  <a:lumOff val="55000"/>
                </a:schemeClr>
              </a:gs>
              <a:gs pos="97000">
                <a:schemeClr val="accent1">
                  <a:lumMod val="30000"/>
                  <a:lumOff val="70000"/>
                </a:schemeClr>
              </a:gs>
            </a:gsLst>
            <a:lin ang="54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l-GR" sz="4800" b="1" dirty="0" smtClean="0">
                <a:solidFill>
                  <a:prstClr val="black"/>
                </a:solidFill>
              </a:rPr>
              <a:t>Κλιματική Αλλαγή</a:t>
            </a:r>
            <a:r>
              <a:rPr lang="el-GR" sz="4800" b="1" dirty="0">
                <a:solidFill>
                  <a:prstClr val="black"/>
                </a:solidFill>
              </a:rPr>
              <a:t>: </a:t>
            </a:r>
            <a:r>
              <a:rPr lang="el-GR" sz="4000" dirty="0">
                <a:solidFill>
                  <a:prstClr val="black"/>
                </a:solidFill>
              </a:rPr>
              <a:t>Σύμφωνα με την IPCC, η κλιματική αλλαγή, είναι η αλλαγή που μπορεί να καθοριστεί μέσω της επιστήμης της στατιστικής ,από τις μεταβολές του μέσου όρου ή και την μεταβλητότητα των ιδιοτήτων του που διαρκούν για μεγάλο χρονικό διάστημα ή και δεκαετίες. Η κλιματική αλλαγή αναφέρεται σε κάθε αλλαγή του κλίματος με την πάροδο του χρόνου, είτε λόγω φυσικής μεταβλητότητας είτε ως αποτέλεσμα της ανθρώπινης δραστηριότητας. </a:t>
            </a:r>
            <a:r>
              <a:rPr lang="el-GR" sz="4000" dirty="0" smtClean="0">
                <a:solidFill>
                  <a:prstClr val="black"/>
                </a:solidFill>
              </a:rPr>
              <a:t>(UNFCC</a:t>
            </a:r>
            <a:r>
              <a:rPr lang="el-GR" sz="4000" dirty="0">
                <a:solidFill>
                  <a:prstClr val="black"/>
                </a:solidFill>
              </a:rPr>
              <a:t>, February 2011</a:t>
            </a:r>
            <a:r>
              <a:rPr lang="el-GR" sz="4000" dirty="0" smtClean="0">
                <a:solidFill>
                  <a:prstClr val="black"/>
                </a:solidFill>
              </a:rPr>
              <a:t>)</a:t>
            </a:r>
            <a:endParaRPr lang="el-GR" sz="4000" dirty="0">
              <a:solidFill>
                <a:prstClr val="black"/>
              </a:solidFill>
            </a:endParaRPr>
          </a:p>
        </p:txBody>
      </p:sp>
      <p:pic>
        <p:nvPicPr>
          <p:cNvPr id="1045" name="Picture 1044"/>
          <p:cNvPicPr>
            <a:picLocks noChangeAspect="1"/>
          </p:cNvPicPr>
          <p:nvPr/>
        </p:nvPicPr>
        <p:blipFill>
          <a:blip r:embed="rId4"/>
          <a:stretch>
            <a:fillRect/>
          </a:stretch>
        </p:blipFill>
        <p:spPr>
          <a:xfrm>
            <a:off x="18106731" y="17377244"/>
            <a:ext cx="7259199" cy="4564649"/>
          </a:xfrm>
          <a:prstGeom prst="rect">
            <a:avLst/>
          </a:prstGeom>
          <a:ln>
            <a:solidFill>
              <a:schemeClr val="tx1"/>
            </a:solidFill>
          </a:ln>
        </p:spPr>
      </p:pic>
      <p:sp>
        <p:nvSpPr>
          <p:cNvPr id="1049" name="TextBox 1048"/>
          <p:cNvSpPr txBox="1"/>
          <p:nvPr/>
        </p:nvSpPr>
        <p:spPr>
          <a:xfrm>
            <a:off x="25571314" y="4954012"/>
            <a:ext cx="9602047" cy="11172289"/>
          </a:xfrm>
          <a:prstGeom prst="rect">
            <a:avLst/>
          </a:prstGeom>
          <a:noFill/>
          <a:ln w="28575">
            <a:solidFill>
              <a:schemeClr val="tx1"/>
            </a:solidFill>
          </a:ln>
        </p:spPr>
        <p:txBody>
          <a:bodyPr wrap="square" rtlCol="0">
            <a:spAutoFit/>
          </a:bodyPr>
          <a:lstStyle/>
          <a:p>
            <a:pPr lvl="0" algn="ctr"/>
            <a:r>
              <a:rPr lang="el-GR" sz="4000" b="1" dirty="0" smtClean="0">
                <a:solidFill>
                  <a:prstClr val="black"/>
                </a:solidFill>
              </a:rPr>
              <a:t>Δείκτες Κλιματικής Αλλαγής</a:t>
            </a:r>
            <a:endParaRPr lang="el-GR" sz="4000" b="1" dirty="0">
              <a:solidFill>
                <a:prstClr val="black"/>
              </a:solidFill>
            </a:endParaRPr>
          </a:p>
          <a:p>
            <a:pPr lvl="0" algn="just"/>
            <a:r>
              <a:rPr lang="el-GR" sz="4000" dirty="0">
                <a:solidFill>
                  <a:prstClr val="black"/>
                </a:solidFill>
              </a:rPr>
              <a:t>Οι επιστήμονες χρησιμοποιούν παρατηρήσεις </a:t>
            </a:r>
            <a:r>
              <a:rPr lang="el-GR" sz="4000" dirty="0" smtClean="0">
                <a:solidFill>
                  <a:prstClr val="black"/>
                </a:solidFill>
              </a:rPr>
              <a:t>με </a:t>
            </a:r>
            <a:r>
              <a:rPr lang="el-GR" sz="4000" dirty="0">
                <a:solidFill>
                  <a:prstClr val="black"/>
                </a:solidFill>
              </a:rPr>
              <a:t>τα θεωρητικά μοντέλα, για να παρακολουθούν και να μελετούν τις παρελθούσες, παρούσες και μελλοντικές κλιματικές αλλαγές. Τα αρχεία κλιματικών δεδομένων παρέχουν στοιχεία σχετικά με τους βασικούς δείκτες της κλιματικής αλλαγής, όπως η παγκόσμια αύξηση της θερμοκρασίας της ξηράς και των ωκεανών. αύξηση των επιπέδων της θάλασσας , απώλεια πάγου στους πόλους της Γης και στους παγετώνες των βουνών, τη συχνότητα και τη σοβαρότητα των αλλαγών σε ακραίες καιρικές συνθήκες, όπως τυφώνες, καύσωνες, πυρκαγιές, ξηρασίες, πλημμύρες και έντονες βροχοπτώσεις. (NASA, </a:t>
            </a:r>
            <a:r>
              <a:rPr lang="el-GR" sz="4000" dirty="0" err="1">
                <a:solidFill>
                  <a:prstClr val="black"/>
                </a:solidFill>
              </a:rPr>
              <a:t>July</a:t>
            </a:r>
            <a:r>
              <a:rPr lang="el-GR" sz="4000" dirty="0">
                <a:solidFill>
                  <a:prstClr val="black"/>
                </a:solidFill>
              </a:rPr>
              <a:t> 12, 2019</a:t>
            </a:r>
            <a:r>
              <a:rPr lang="el-GR" sz="4000" dirty="0" smtClean="0">
                <a:solidFill>
                  <a:prstClr val="black"/>
                </a:solidFill>
              </a:rPr>
              <a:t>).</a:t>
            </a:r>
            <a:endParaRPr lang="el-GR" dirty="0"/>
          </a:p>
        </p:txBody>
      </p:sp>
      <p:pic>
        <p:nvPicPr>
          <p:cNvPr id="1054" name="Picture 1053"/>
          <p:cNvPicPr>
            <a:picLocks noChangeAspect="1"/>
          </p:cNvPicPr>
          <p:nvPr/>
        </p:nvPicPr>
        <p:blipFill>
          <a:blip r:embed="rId5"/>
          <a:stretch>
            <a:fillRect/>
          </a:stretch>
        </p:blipFill>
        <p:spPr>
          <a:xfrm>
            <a:off x="2481307" y="23641255"/>
            <a:ext cx="8475159" cy="2026176"/>
          </a:xfrm>
          <a:prstGeom prst="rect">
            <a:avLst/>
          </a:prstGeom>
          <a:ln>
            <a:solidFill>
              <a:schemeClr val="tx1"/>
            </a:solidFill>
          </a:ln>
        </p:spPr>
      </p:pic>
      <p:sp>
        <p:nvSpPr>
          <p:cNvPr id="1057" name="TextBox 1056"/>
          <p:cNvSpPr txBox="1"/>
          <p:nvPr/>
        </p:nvSpPr>
        <p:spPr>
          <a:xfrm>
            <a:off x="2713580" y="25667431"/>
            <a:ext cx="7939730" cy="846386"/>
          </a:xfrm>
          <a:prstGeom prst="rect">
            <a:avLst/>
          </a:prstGeom>
          <a:noFill/>
          <a:ln w="12700">
            <a:noFill/>
          </a:ln>
        </p:spPr>
        <p:txBody>
          <a:bodyPr wrap="square" rtlCol="0">
            <a:spAutoFit/>
          </a:bodyPr>
          <a:lstStyle/>
          <a:p>
            <a:pPr algn="ctr">
              <a:lnSpc>
                <a:spcPct val="150000"/>
              </a:lnSpc>
              <a:spcAft>
                <a:spcPts val="600"/>
              </a:spcAft>
            </a:pPr>
            <a:r>
              <a:rPr lang="el-GR" sz="1600" b="1" dirty="0">
                <a:latin typeface="Times New Roman" panose="02020603050405020304" pitchFamily="18" charset="0"/>
                <a:ea typeface="Calibri" panose="020F0502020204030204" pitchFamily="34" charset="0"/>
                <a:cs typeface="Times New Roman" panose="02020603050405020304" pitchFamily="18" charset="0"/>
              </a:rPr>
              <a:t>Σχήμα 2.3.3  Ημερήσια μεταβολή της ατμοσφαιρικής πίεσης στην επιφάνεια.</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ctr"/>
            <a:endParaRPr lang="el-GR" sz="2000" dirty="0"/>
          </a:p>
        </p:txBody>
      </p:sp>
      <p:pic>
        <p:nvPicPr>
          <p:cNvPr id="1059" name="Picture 1058"/>
          <p:cNvPicPr>
            <a:picLocks noChangeAspect="1"/>
          </p:cNvPicPr>
          <p:nvPr/>
        </p:nvPicPr>
        <p:blipFill>
          <a:blip r:embed="rId6"/>
          <a:stretch>
            <a:fillRect/>
          </a:stretch>
        </p:blipFill>
        <p:spPr>
          <a:xfrm>
            <a:off x="11141630" y="23641255"/>
            <a:ext cx="6765540" cy="2305927"/>
          </a:xfrm>
          <a:prstGeom prst="rect">
            <a:avLst/>
          </a:prstGeom>
          <a:ln>
            <a:solidFill>
              <a:schemeClr val="tx1"/>
            </a:solidFill>
          </a:ln>
        </p:spPr>
      </p:pic>
      <p:sp>
        <p:nvSpPr>
          <p:cNvPr id="1060" name="Lightning Bolt 1059"/>
          <p:cNvSpPr/>
          <p:nvPr/>
        </p:nvSpPr>
        <p:spPr>
          <a:xfrm>
            <a:off x="3630274" y="2740761"/>
            <a:ext cx="1216102" cy="1291872"/>
          </a:xfrm>
          <a:prstGeom prst="lightningBol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61" name="Sun 1060"/>
          <p:cNvSpPr/>
          <p:nvPr/>
        </p:nvSpPr>
        <p:spPr>
          <a:xfrm>
            <a:off x="46614488" y="1620045"/>
            <a:ext cx="720080" cy="653535"/>
          </a:xfrm>
          <a:prstGeom prst="su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2" name="Sun 101"/>
          <p:cNvSpPr/>
          <p:nvPr/>
        </p:nvSpPr>
        <p:spPr>
          <a:xfrm>
            <a:off x="46556096" y="3250274"/>
            <a:ext cx="720080" cy="653535"/>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62" name="Picture 1061"/>
          <p:cNvPicPr>
            <a:picLocks noChangeAspect="1"/>
          </p:cNvPicPr>
          <p:nvPr/>
        </p:nvPicPr>
        <p:blipFill>
          <a:blip r:embed="rId7"/>
          <a:stretch>
            <a:fillRect/>
          </a:stretch>
        </p:blipFill>
        <p:spPr>
          <a:xfrm>
            <a:off x="45232873" y="3489056"/>
            <a:ext cx="743776" cy="676715"/>
          </a:xfrm>
          <a:prstGeom prst="rect">
            <a:avLst/>
          </a:prstGeom>
          <a:solidFill>
            <a:srgbClr val="00B0F0"/>
          </a:solidFill>
        </p:spPr>
      </p:pic>
      <p:pic>
        <p:nvPicPr>
          <p:cNvPr id="1063" name="Picture 1062"/>
          <p:cNvPicPr>
            <a:picLocks noChangeAspect="1"/>
          </p:cNvPicPr>
          <p:nvPr/>
        </p:nvPicPr>
        <p:blipFill>
          <a:blip r:embed="rId8"/>
          <a:stretch>
            <a:fillRect/>
          </a:stretch>
        </p:blipFill>
        <p:spPr>
          <a:xfrm>
            <a:off x="44701786" y="1590769"/>
            <a:ext cx="743776" cy="682811"/>
          </a:xfrm>
          <a:prstGeom prst="rect">
            <a:avLst/>
          </a:prstGeom>
          <a:solidFill>
            <a:schemeClr val="accent5">
              <a:lumMod val="20000"/>
              <a:lumOff val="80000"/>
            </a:schemeClr>
          </a:solidFill>
        </p:spPr>
      </p:pic>
      <p:pic>
        <p:nvPicPr>
          <p:cNvPr id="1064" name="Picture 1063"/>
          <p:cNvPicPr>
            <a:picLocks noChangeAspect="1"/>
          </p:cNvPicPr>
          <p:nvPr/>
        </p:nvPicPr>
        <p:blipFill>
          <a:blip r:embed="rId9"/>
          <a:stretch>
            <a:fillRect/>
          </a:stretch>
        </p:blipFill>
        <p:spPr>
          <a:xfrm>
            <a:off x="45739392" y="2468991"/>
            <a:ext cx="743776" cy="676715"/>
          </a:xfrm>
          <a:prstGeom prst="rect">
            <a:avLst/>
          </a:prstGeom>
          <a:solidFill>
            <a:srgbClr val="FF0000"/>
          </a:solidFill>
        </p:spPr>
      </p:pic>
      <p:pic>
        <p:nvPicPr>
          <p:cNvPr id="1065" name="Picture 1064"/>
          <p:cNvPicPr>
            <a:picLocks noChangeAspect="1"/>
          </p:cNvPicPr>
          <p:nvPr/>
        </p:nvPicPr>
        <p:blipFill>
          <a:blip r:embed="rId7"/>
          <a:stretch>
            <a:fillRect/>
          </a:stretch>
        </p:blipFill>
        <p:spPr>
          <a:xfrm>
            <a:off x="44489097" y="2573559"/>
            <a:ext cx="743776" cy="676715"/>
          </a:xfrm>
          <a:prstGeom prst="rect">
            <a:avLst/>
          </a:prstGeom>
          <a:solidFill>
            <a:schemeClr val="accent5">
              <a:lumMod val="60000"/>
              <a:lumOff val="40000"/>
            </a:schemeClr>
          </a:solidFill>
        </p:spPr>
      </p:pic>
      <p:sp>
        <p:nvSpPr>
          <p:cNvPr id="1066" name="Cloud 1065"/>
          <p:cNvSpPr/>
          <p:nvPr/>
        </p:nvSpPr>
        <p:spPr>
          <a:xfrm>
            <a:off x="4136793" y="1590769"/>
            <a:ext cx="1768213" cy="1257684"/>
          </a:xfrm>
          <a:prstGeom prst="cloud">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69" name="Picture 1068"/>
          <p:cNvPicPr>
            <a:picLocks noChangeAspect="1"/>
          </p:cNvPicPr>
          <p:nvPr/>
        </p:nvPicPr>
        <p:blipFill>
          <a:blip r:embed="rId10"/>
          <a:stretch>
            <a:fillRect/>
          </a:stretch>
        </p:blipFill>
        <p:spPr>
          <a:xfrm>
            <a:off x="35434140" y="4998476"/>
            <a:ext cx="6213169" cy="4458876"/>
          </a:xfrm>
          <a:prstGeom prst="rect">
            <a:avLst/>
          </a:prstGeom>
          <a:ln>
            <a:solidFill>
              <a:schemeClr val="tx1"/>
            </a:solidFill>
          </a:ln>
        </p:spPr>
      </p:pic>
      <p:sp>
        <p:nvSpPr>
          <p:cNvPr id="1074" name="TextBox 1073"/>
          <p:cNvSpPr txBox="1"/>
          <p:nvPr/>
        </p:nvSpPr>
        <p:spPr>
          <a:xfrm>
            <a:off x="35466443" y="15237359"/>
            <a:ext cx="6141153" cy="830997"/>
          </a:xfrm>
          <a:prstGeom prst="rect">
            <a:avLst/>
          </a:prstGeom>
          <a:solidFill>
            <a:srgbClr val="FFFF00"/>
          </a:solidFill>
        </p:spPr>
        <p:txBody>
          <a:bodyPr wrap="square" rtlCol="0">
            <a:spAutoFit/>
          </a:bodyPr>
          <a:lstStyle/>
          <a:p>
            <a:r>
              <a:rPr lang="el-GR" sz="1600" b="1" dirty="0"/>
              <a:t>Στο σχήμα </a:t>
            </a:r>
            <a:r>
              <a:rPr lang="el-GR" sz="1600" b="1" dirty="0" smtClean="0"/>
              <a:t>4.3.2 </a:t>
            </a:r>
            <a:r>
              <a:rPr lang="el-GR" sz="1600" dirty="0" smtClean="0"/>
              <a:t>απεικονίζεται </a:t>
            </a:r>
            <a:r>
              <a:rPr lang="el-GR" sz="1600" dirty="0"/>
              <a:t>η εξέλιξη της τιμής του </a:t>
            </a:r>
            <a:r>
              <a:rPr lang="el-GR" sz="1600" dirty="0" smtClean="0"/>
              <a:t>δείκτη, του </a:t>
            </a:r>
            <a:r>
              <a:rPr lang="el-GR" sz="1600" dirty="0"/>
              <a:t>συνόλου των ημερών όπου η μέση ημερήσια πίεση </a:t>
            </a:r>
            <a:r>
              <a:rPr lang="el-GR" sz="1600" dirty="0" smtClean="0"/>
              <a:t>αυξάνεται  </a:t>
            </a:r>
            <a:r>
              <a:rPr lang="el-GR" sz="1600" dirty="0"/>
              <a:t>συνεχώς. </a:t>
            </a:r>
            <a:endParaRPr lang="el-GR" sz="1600" dirty="0" smtClean="0"/>
          </a:p>
        </p:txBody>
      </p:sp>
      <p:sp>
        <p:nvSpPr>
          <p:cNvPr id="1076" name="TextBox 1075"/>
          <p:cNvSpPr txBox="1"/>
          <p:nvPr/>
        </p:nvSpPr>
        <p:spPr>
          <a:xfrm>
            <a:off x="35394427" y="9609978"/>
            <a:ext cx="6213169" cy="830997"/>
          </a:xfrm>
          <a:prstGeom prst="rect">
            <a:avLst/>
          </a:prstGeom>
          <a:solidFill>
            <a:srgbClr val="FFFF00"/>
          </a:solidFill>
        </p:spPr>
        <p:txBody>
          <a:bodyPr wrap="square" rtlCol="0">
            <a:spAutoFit/>
          </a:bodyPr>
          <a:lstStyle/>
          <a:p>
            <a:r>
              <a:rPr lang="el-GR" sz="1600" b="1" dirty="0"/>
              <a:t>Στο σχήμα 4.3.1 </a:t>
            </a:r>
            <a:r>
              <a:rPr lang="el-GR" sz="1600" dirty="0"/>
              <a:t>απεικονίζεται η εξέλιξη της τιμής του πρώτου δείκτη, δηλαδή του συνόλου των ημερών όπου η μέση ημερήσια πίεση μειώνεται συνεχώς. </a:t>
            </a:r>
          </a:p>
        </p:txBody>
      </p:sp>
      <p:pic>
        <p:nvPicPr>
          <p:cNvPr id="1077" name="Picture 1076"/>
          <p:cNvPicPr>
            <a:picLocks noChangeAspect="1"/>
          </p:cNvPicPr>
          <p:nvPr/>
        </p:nvPicPr>
        <p:blipFill>
          <a:blip r:embed="rId11"/>
          <a:stretch>
            <a:fillRect/>
          </a:stretch>
        </p:blipFill>
        <p:spPr>
          <a:xfrm>
            <a:off x="35591350" y="10593601"/>
            <a:ext cx="6223652" cy="4511141"/>
          </a:xfrm>
          <a:prstGeom prst="rect">
            <a:avLst/>
          </a:prstGeom>
        </p:spPr>
      </p:pic>
      <p:sp>
        <p:nvSpPr>
          <p:cNvPr id="1079" name="TextBox 1078"/>
          <p:cNvSpPr txBox="1"/>
          <p:nvPr/>
        </p:nvSpPr>
        <p:spPr>
          <a:xfrm>
            <a:off x="35591350" y="20981170"/>
            <a:ext cx="6141153" cy="1077218"/>
          </a:xfrm>
          <a:prstGeom prst="rect">
            <a:avLst/>
          </a:prstGeom>
          <a:solidFill>
            <a:srgbClr val="FFFF00"/>
          </a:solidFill>
        </p:spPr>
        <p:txBody>
          <a:bodyPr wrap="square" rtlCol="0">
            <a:spAutoFit/>
          </a:bodyPr>
          <a:lstStyle/>
          <a:p>
            <a:r>
              <a:rPr lang="el-GR" sz="1600" b="1" dirty="0" smtClean="0"/>
              <a:t>Στο </a:t>
            </a:r>
            <a:r>
              <a:rPr lang="el-GR" sz="1600" b="1" dirty="0"/>
              <a:t>σχήμα 4.3.3 </a:t>
            </a:r>
            <a:r>
              <a:rPr lang="el-GR" sz="1600" dirty="0"/>
              <a:t>απεικονίζεται η εξέλιξη της τιμής του 3ου δείκτη, δηλαδή του συνόλου των ημερών όπου η διαφορά της μέσης τιμής της πίεσης παρέμεινε σταθερή </a:t>
            </a:r>
          </a:p>
          <a:p>
            <a:endParaRPr lang="el-GR" sz="1600" dirty="0"/>
          </a:p>
        </p:txBody>
      </p:sp>
      <p:pic>
        <p:nvPicPr>
          <p:cNvPr id="1080" name="Picture 1079"/>
          <p:cNvPicPr>
            <a:picLocks noChangeAspect="1"/>
          </p:cNvPicPr>
          <p:nvPr/>
        </p:nvPicPr>
        <p:blipFill>
          <a:blip r:embed="rId12"/>
          <a:stretch>
            <a:fillRect/>
          </a:stretch>
        </p:blipFill>
        <p:spPr>
          <a:xfrm>
            <a:off x="35661681" y="22304972"/>
            <a:ext cx="6082990" cy="3785652"/>
          </a:xfrm>
          <a:prstGeom prst="rect">
            <a:avLst/>
          </a:prstGeom>
          <a:ln>
            <a:solidFill>
              <a:schemeClr val="tx1"/>
            </a:solidFill>
          </a:ln>
        </p:spPr>
      </p:pic>
    </p:spTree>
    <p:extLst>
      <p:ext uri="{BB962C8B-B14F-4D97-AF65-F5344CB8AC3E}">
        <p14:creationId xmlns:p14="http://schemas.microsoft.com/office/powerpoint/2010/main" val="1496280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1007</TotalTime>
  <Words>729</Words>
  <Application>Microsoft Office PowerPoint</Application>
  <PresentationFormat>Προσαρμογή</PresentationFormat>
  <Paragraphs>19</Paragraphs>
  <Slides>1</Slides>
  <Notes>1</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vt:i4>
      </vt:variant>
    </vt:vector>
  </HeadingPairs>
  <TitlesOfParts>
    <vt:vector size="5" baseType="lpstr">
      <vt:lpstr>Arial</vt:lpstr>
      <vt:lpstr>Calibri</vt:lpstr>
      <vt:lpstr>Times New Roman</vt:lpstr>
      <vt:lpstr>Θέμα του Office</vt:lpstr>
      <vt:lpstr>   Δείκτες Κλιματικής Αλλαγής με Βάση τη Μεταβολή της Ατμοσφαιρικής Πίεσης  Β. Περαματζή1, Α. Βραννα1,2 Σχολή Θετικών Επιστημών και Τεχνολογίας, Ελληνικό Ανοικτό Πανεπιστήμιο, Πάροδος Αριστοτέλους 18, 26335 Πάτρα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TurboUser</cp:lastModifiedBy>
  <cp:revision>101</cp:revision>
  <dcterms:created xsi:type="dcterms:W3CDTF">2013-11-28T07:38:28Z</dcterms:created>
  <dcterms:modified xsi:type="dcterms:W3CDTF">2019-09-15T15:36:15Z</dcterms:modified>
</cp:coreProperties>
</file>