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821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8T17:31:02.0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24575,'0'0'-8191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https://www.pexels.com/el-gr/photo/944411/" TargetMode="External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1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4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29.png"/><Relationship Id="rId4" Type="http://schemas.openxmlformats.org/officeDocument/2006/relationships/image" Target="../media/image32.png"/><Relationship Id="rId9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0.png"/><Relationship Id="rId7" Type="http://schemas.openxmlformats.org/officeDocument/2006/relationships/image" Target="../media/image5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6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esearchgate.net/figure/Figure-2-Operating-zone-of-variable-speed-pitch-controlled-wind-turbine-1_fig2_322732734" TargetMode="External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11" Type="http://schemas.openxmlformats.org/officeDocument/2006/relationships/image" Target="../media/image75.png"/><Relationship Id="rId5" Type="http://schemas.openxmlformats.org/officeDocument/2006/relationships/image" Target="../media/image72.png"/><Relationship Id="rId10" Type="http://schemas.openxmlformats.org/officeDocument/2006/relationships/customXml" Target="../ink/ink1.xml"/><Relationship Id="rId4" Type="http://schemas.openxmlformats.org/officeDocument/2006/relationships/image" Target="../media/image71.png"/><Relationship Id="rId9" Type="http://schemas.openxmlformats.org/officeDocument/2006/relationships/hyperlink" Target="http://www.researchgate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9463" y="1797843"/>
            <a:ext cx="6493073" cy="3143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6906" y="3945731"/>
            <a:ext cx="8358187" cy="8858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750" y="6057900"/>
            <a:ext cx="4712047" cy="228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95375" y="2302668"/>
            <a:ext cx="1000125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sz="30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ΟΙΚΟΝΟΜΙΚΗ ΑΞΙΟΛΟΓΗΣΗ &amp; ΜΕΛΕΤΗ ΠΕΡΙΒΑΛΛΟΝΤΙΚΩΝ ΕΠΙΠΤΩΣΕΩΝ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37854" y="3388518"/>
            <a:ext cx="6516290" cy="2448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37"/>
              </a:lnSpc>
            </a:pPr>
            <a:r>
              <a:rPr sz="1400" b="1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Επ</a:t>
            </a:r>
            <a:r>
              <a:rPr sz="1400" b="1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ένδυση</a:t>
            </a:r>
            <a:r>
              <a:rPr sz="1400" b="1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Αιολικού</a:t>
            </a:r>
            <a:r>
              <a:rPr sz="1400" b="1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Πάρκου</a:t>
            </a:r>
            <a:r>
              <a:rPr sz="1400" b="1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Ονομ</a:t>
            </a:r>
            <a:r>
              <a:rPr sz="1400" b="1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αστικής Ισχύος 20 MW στο Αντίρριο Ναυπακτίας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56869" y="6143625"/>
            <a:ext cx="977003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l-GR"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Διαφάνεια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/ 31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16906" y="4126706"/>
            <a:ext cx="8358187" cy="2152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400" b="0" i="0" u="none" dirty="0" err="1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Μετ</a:t>
            </a:r>
            <a:r>
              <a:rPr sz="1400" b="0" i="0" u="none" dirty="0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απτυχιακός Φοιτητής: Ιωάννης Νταλαπέρας (Α.Μ. 164011)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16906" y="4393406"/>
            <a:ext cx="8358187" cy="20563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687"/>
              </a:lnSpc>
            </a:pP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Επιβ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λέ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ποντες Καθηγητές: Στέφανος Τσινόπουλος, Βασίλειος Κώστογλου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16906" y="4733370"/>
            <a:ext cx="8358187" cy="192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462"/>
              </a:lnSpc>
            </a:pPr>
            <a:r>
              <a:rPr sz="12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Πρόγρ</a:t>
            </a:r>
            <a:r>
              <a:rPr sz="12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αμμα </a:t>
            </a:r>
            <a:r>
              <a:rPr sz="14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Μεταπτυχιακών</a:t>
            </a:r>
            <a:r>
              <a:rPr sz="12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Σπουδών (ΠΜΣ) | Ιούνιος 2026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6BCD749-1980-80F8-EB0F-E4154E38723D}"/>
              </a:ext>
            </a:extLst>
          </p:cNvPr>
          <p:cNvSpPr txBox="1"/>
          <p:nvPr/>
        </p:nvSpPr>
        <p:spPr>
          <a:xfrm>
            <a:off x="1047750" y="6143625"/>
            <a:ext cx="2029866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ΕΛΛΗΝΙΚΟ ΑΝΟΙΚΤΟ ΠΑΝΕΠΙΣΤΗΜΙΟ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3239A04-ACF7-3698-7BDE-1BF2BA942825}"/>
              </a:ext>
            </a:extLst>
          </p:cNvPr>
          <p:cNvSpPr txBox="1"/>
          <p:nvPr/>
        </p:nvSpPr>
        <p:spPr>
          <a:xfrm>
            <a:off x="3058162" y="6143625"/>
            <a:ext cx="1879252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l-GR"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Διπλωματική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Εργασία - Ι. </a:t>
            </a:r>
            <a:r>
              <a:rPr lang="el-GR"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Νταλαπέρας</a:t>
            </a:r>
            <a:endParaRPr sz="1100" b="0" i="0" u="none" dirty="0">
              <a:solidFill>
                <a:srgbClr val="64748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Εικόνα 46">
            <a:extLst>
              <a:ext uri="{FF2B5EF4-FFF2-40B4-BE49-F238E27FC236}">
                <a16:creationId xmlns:a16="http://schemas.microsoft.com/office/drawing/2014/main" id="{838BE85C-7BE1-B4D6-7728-A6F271C652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921000" y="1314450"/>
            <a:ext cx="6350000" cy="4229100"/>
          </a:xfrm>
          <a:prstGeom prst="rect">
            <a:avLst/>
          </a:prstGeom>
        </p:spPr>
      </p:pic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2043112"/>
            <a:ext cx="5476875" cy="14097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0" y="2043112"/>
            <a:ext cx="5476875" cy="14097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3643312"/>
            <a:ext cx="5476875" cy="14097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0" y="3643312"/>
            <a:ext cx="5476875" cy="14097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7750" y="6057900"/>
            <a:ext cx="4712047" cy="228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956869" y="6143625"/>
            <a:ext cx="956251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l-GR"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Διαφάνεια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/ 31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1050" y="2244952"/>
            <a:ext cx="5250656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US" sz="14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l-GR" sz="14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Εισαγωγή </a:t>
            </a:r>
            <a:r>
              <a:rPr sz="14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Θεσμικό Πλαίσιο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8425" y="2244952"/>
            <a:ext cx="5250656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l-GR" sz="14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Τεχνική</a:t>
            </a:r>
            <a:r>
              <a:rPr sz="14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Περιγραφή &amp; Αιολικό Πεδίο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050" y="3845153"/>
            <a:ext cx="5250656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l-GR" sz="14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Μελέτη</a:t>
            </a:r>
            <a:r>
              <a:rPr sz="14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4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Περιβαλλοντικών</a:t>
            </a:r>
            <a:r>
              <a:rPr sz="14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Επιπτώσεων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48425" y="3845153"/>
            <a:ext cx="5250656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l-GR" sz="14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Οικονομική</a:t>
            </a:r>
            <a:r>
              <a:rPr sz="14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4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Αξιολόγηση</a:t>
            </a:r>
            <a:r>
              <a:rPr sz="14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el-GR" sz="14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Σενάρια</a:t>
            </a:r>
            <a:endParaRPr sz="1400" b="1" i="0" u="none" dirty="0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1050" y="2228850"/>
            <a:ext cx="247650" cy="2476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123950" y="2557462"/>
            <a:ext cx="4657725" cy="189924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lang="el-GR"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Εισαγωγή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στις ΑΠΕ &amp; Αιολική Ενέργεια στην Ελλάδα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3950" y="2795587"/>
            <a:ext cx="4657725" cy="189924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lang="el-GR"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Ιστορική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Αναδρομή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Κατηγορίες ΑΠΕ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3950" y="3033712"/>
            <a:ext cx="4657725" cy="189924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lang="el-GR"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Θεσμικό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el-GR"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Νομοθετικό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Πλαίσιο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Αδειοδότησης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48425" y="2228850"/>
            <a:ext cx="247650" cy="24765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791325" y="2557462"/>
            <a:ext cx="4657725" cy="189924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lang="el-GR"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Μέρη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Ανεμογεννήτριας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Τεχνολογία Siemens Gamesa G90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91325" y="2795587"/>
            <a:ext cx="4657725" cy="189924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lang="el-GR"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Κατανομή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Weibull &amp; </a:t>
            </a:r>
            <a:r>
              <a:rPr lang="el-GR"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Υπολογισμός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Αιολικού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Δυναμικού</a:t>
            </a:r>
            <a:endParaRPr sz="1200" b="0" i="0" u="none" dirty="0">
              <a:solidFill>
                <a:srgbClr val="47556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791325" y="3033712"/>
            <a:ext cx="4657725" cy="189924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lang="el-GR"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Δικτυακή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Σύνδεση (RMU, Υ/Σ 20/150kV) &amp; Θεμελίωση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1050" y="3829050"/>
            <a:ext cx="247650" cy="24765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123950" y="4157662"/>
            <a:ext cx="4657725" cy="189924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lang="el-GR"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Επιπτώσεις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στη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Βιοποικιλότητα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(Ορνιθοπανίδα, Natura 2000)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23950" y="4395787"/>
            <a:ext cx="4657725" cy="189924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lang="el-GR"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Ανάλυση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Κύκλου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Ζωής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(LCA) &amp; </a:t>
            </a:r>
            <a:r>
              <a:rPr lang="el-GR"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Κοινωνικές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Επιπτώσεις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(NIMBY)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23950" y="4633912"/>
            <a:ext cx="4657725" cy="185435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lang="el-GR" sz="11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Τεχνολογίες</a:t>
            </a:r>
            <a:r>
              <a:rPr sz="11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1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Μετριασμού</a:t>
            </a:r>
            <a:r>
              <a:rPr sz="11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(DTBird, IdentiFlight) &amp; Κατηγορία ΜΠΕ</a:t>
            </a:r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48425" y="3829050"/>
            <a:ext cx="247650" cy="24765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791325" y="4157662"/>
            <a:ext cx="4657725" cy="189924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lang="el-GR"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Αναλυτική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Κατανομή CAPEX (28,4 Εκ. €) &amp; OPEX (720</a:t>
            </a:r>
            <a:r>
              <a:rPr lang="en-US"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χιλ.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€)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91325" y="4395787"/>
            <a:ext cx="4657725" cy="189924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lang="el-GR"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Υπολογισμός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Ετήσιας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Παραγωγής (37.230 MWh) &amp; Εσόδων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791325" y="4633912"/>
            <a:ext cx="4657725" cy="189924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lang="el-GR"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Χρηματοοικονομικοί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Δείκτες (NPV, IRR) &amp; Ανάλυση Σεναρίων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9650" y="2557462"/>
            <a:ext cx="7620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9650" y="2795587"/>
            <a:ext cx="7620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09650" y="3033712"/>
            <a:ext cx="7620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77025" y="2557462"/>
            <a:ext cx="7620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677025" y="2795587"/>
            <a:ext cx="7620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677025" y="3033712"/>
            <a:ext cx="7620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09650" y="4157662"/>
            <a:ext cx="7620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9650" y="4395787"/>
            <a:ext cx="7620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09650" y="4633912"/>
            <a:ext cx="7620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677025" y="4157662"/>
            <a:ext cx="7620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677025" y="4395787"/>
            <a:ext cx="7620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677025" y="4633912"/>
            <a:ext cx="7620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23875" y="428625"/>
            <a:ext cx="11668125" cy="3606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Διάρθρωση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Πα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ρουσί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ασης (Περιεχόμενα)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23875" y="9048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65BDCFD-D722-B11D-EE6C-AC5852502359}"/>
              </a:ext>
            </a:extLst>
          </p:cNvPr>
          <p:cNvSpPr txBox="1"/>
          <p:nvPr/>
        </p:nvSpPr>
        <p:spPr>
          <a:xfrm>
            <a:off x="1047750" y="6143625"/>
            <a:ext cx="2029866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ΕΛΛΗΝΙΚΟ ΑΝΟΙΚΤΟ ΠΑΝΕΠΙΣΤΗΜΙΟ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5E3347B-7577-338E-3809-20466772B9FD}"/>
              </a:ext>
            </a:extLst>
          </p:cNvPr>
          <p:cNvSpPr txBox="1"/>
          <p:nvPr/>
        </p:nvSpPr>
        <p:spPr>
          <a:xfrm>
            <a:off x="3058162" y="6143625"/>
            <a:ext cx="1879252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l-GR"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Διπλωματική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Εργασία - Ι. </a:t>
            </a:r>
            <a:r>
              <a:rPr lang="el-GR"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Νταλαπέρας</a:t>
            </a:r>
            <a:endParaRPr sz="1100" b="0" i="0" u="none" dirty="0">
              <a:solidFill>
                <a:srgbClr val="64748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50" y="6057900"/>
            <a:ext cx="4712047" cy="2286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524500" y="2700337"/>
            <a:ext cx="1143000" cy="47625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207111" y="2986087"/>
            <a:ext cx="9777628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l-GR" sz="30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Ενότητα</a:t>
            </a:r>
            <a:r>
              <a:rPr sz="30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1: Εισαγωγή &amp; Πλαίσιο Εργασίας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74912" y="3580485"/>
            <a:ext cx="6442025" cy="2900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lang="el-GR" sz="1600" b="0" i="0" u="none" dirty="0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Πράσινη</a:t>
            </a:r>
            <a:r>
              <a:rPr sz="1600" b="0" i="0" u="none" dirty="0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600" b="0" i="0" u="none" dirty="0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Μετάβαση</a:t>
            </a:r>
            <a:r>
              <a:rPr sz="1600" b="0" i="0" u="none" dirty="0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Ανανεώσιμες Πηγές Ενέργειας στην Ελλάδα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85E7D84-50AF-3DCC-7CFD-74C945FDAFC1}"/>
              </a:ext>
            </a:extLst>
          </p:cNvPr>
          <p:cNvSpPr txBox="1"/>
          <p:nvPr/>
        </p:nvSpPr>
        <p:spPr>
          <a:xfrm>
            <a:off x="4956869" y="6143625"/>
            <a:ext cx="956251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l-GR"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Διαφάνεια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31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FCD8778-6CBE-6058-616E-39865684F27B}"/>
              </a:ext>
            </a:extLst>
          </p:cNvPr>
          <p:cNvSpPr txBox="1"/>
          <p:nvPr/>
        </p:nvSpPr>
        <p:spPr>
          <a:xfrm>
            <a:off x="1047750" y="6143625"/>
            <a:ext cx="2029866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ΕΛΛΗΝΙΚΟ ΑΝΟΙΚΤΟ ΠΑΝΕΠΙΣΤΗΜΙΟ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835B0E6-93FC-A1A0-7105-1BE96B3B07FB}"/>
              </a:ext>
            </a:extLst>
          </p:cNvPr>
          <p:cNvSpPr txBox="1"/>
          <p:nvPr/>
        </p:nvSpPr>
        <p:spPr>
          <a:xfrm>
            <a:off x="3058162" y="6143625"/>
            <a:ext cx="1879252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l-GR"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Διπλωματική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Εργασία - Ι. </a:t>
            </a:r>
            <a:r>
              <a:rPr lang="el-GR"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Νταλαπέρας</a:t>
            </a:r>
            <a:endParaRPr sz="1100" b="0" i="0" u="none" dirty="0">
              <a:solidFill>
                <a:srgbClr val="64748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3757612"/>
            <a:ext cx="2563117" cy="109120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4202" y="2247304"/>
            <a:ext cx="2563117" cy="1091207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4530" y="3757612"/>
            <a:ext cx="2563117" cy="1091207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04858" y="2247304"/>
            <a:ext cx="2563117" cy="1091207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7750" y="6057900"/>
            <a:ext cx="4712047" cy="2286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23875" y="3529012"/>
            <a:ext cx="11144250" cy="3810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609815" y="3900487"/>
            <a:ext cx="2391236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u="none" dirty="0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12ος - 19ος </a:t>
            </a:r>
            <a:r>
              <a:rPr sz="1200" b="1" i="0" u="none" dirty="0" err="1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Αιών</a:t>
            </a:r>
            <a:r>
              <a:rPr sz="1200" b="1" i="0" u="none" dirty="0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3876" y="4186237"/>
            <a:ext cx="2553740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64"/>
              </a:lnSpc>
            </a:pP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Πρώτοι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α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νεμόμυλοι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στην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Ευρώ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πη &amp; Κυκλάδες.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Αν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ακάλυψη φωτοβολταϊκού φαινομένου (Becquerel 1839).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70143" y="2390179"/>
            <a:ext cx="2391236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u="none" dirty="0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1973 - 1982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84203" y="2675929"/>
            <a:ext cx="2563116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64"/>
              </a:lnSpc>
            </a:pP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Πετρελ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αϊκή κρίση ως καταλύτης.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Πρώτο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α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ιολικό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π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άρκο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στην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Ελλάδ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 (Κύθνος 1982, 100 kW).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30471" y="3900487"/>
            <a:ext cx="2391236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u="none" dirty="0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1994 - 2010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44531" y="4186237"/>
            <a:ext cx="2563116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64"/>
              </a:lnSpc>
            </a:pP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Θεσμικό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πλα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ίσιο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Ν.2244/94, Ν.3468/06 &amp; Ν.3851/10.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Ιδιωτική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παρα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γωγή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απ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λο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ποίηση αδειών.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90799" y="2390179"/>
            <a:ext cx="2391236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u="none" dirty="0" err="1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Σήμερ</a:t>
            </a:r>
            <a:r>
              <a:rPr sz="1200" b="1" i="0" u="none" dirty="0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 (2026)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47733" y="2675929"/>
            <a:ext cx="2277367" cy="5197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64"/>
              </a:lnSpc>
            </a:pPr>
            <a:r>
              <a:rPr sz="975" b="0" i="0" u="none" dirty="0" err="1">
                <a:solidFill>
                  <a:srgbClr val="334155"/>
                </a:solidFill>
                <a:latin typeface="Lato"/>
              </a:rPr>
              <a:t>Εκθετική</a:t>
            </a:r>
            <a:r>
              <a:rPr sz="975" b="0" i="0" u="none" dirty="0">
                <a:solidFill>
                  <a:srgbClr val="334155"/>
                </a:solidFill>
                <a:latin typeface="Lato"/>
              </a:rPr>
              <a:t> α</a:t>
            </a:r>
            <a:r>
              <a:rPr sz="975" b="0" i="0" u="none" dirty="0" err="1">
                <a:solidFill>
                  <a:srgbClr val="334155"/>
                </a:solidFill>
                <a:latin typeface="Lato"/>
              </a:rPr>
              <a:t>νά</a:t>
            </a:r>
            <a:r>
              <a:rPr sz="975" b="0" i="0" u="none" dirty="0">
                <a:solidFill>
                  <a:srgbClr val="334155"/>
                </a:solidFill>
                <a:latin typeface="Lato"/>
              </a:rPr>
              <a:t>πτυξη (~5.600 MW αιολικής ισχύος). </a:t>
            </a:r>
            <a:r>
              <a:rPr sz="975" b="0" i="0" u="none" dirty="0" err="1">
                <a:solidFill>
                  <a:srgbClr val="334155"/>
                </a:solidFill>
                <a:latin typeface="Lato"/>
              </a:rPr>
              <a:t>Στόχος</a:t>
            </a:r>
            <a:r>
              <a:rPr sz="975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975" b="0" i="0" u="none" dirty="0" err="1">
                <a:solidFill>
                  <a:srgbClr val="334155"/>
                </a:solidFill>
                <a:latin typeface="Lato"/>
              </a:rPr>
              <a:t>γι</a:t>
            </a:r>
            <a:r>
              <a:rPr sz="975" b="0" i="0" u="none" dirty="0">
                <a:solidFill>
                  <a:srgbClr val="334155"/>
                </a:solidFill>
                <a:latin typeface="Lato"/>
              </a:rPr>
              <a:t>α υπεράκτια αιολικά &amp; αποθήκευση.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3875" y="428625"/>
            <a:ext cx="11668125" cy="3606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Ιστορική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Αν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αδρομή των ΑΠΕ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23875" y="9048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2" name="Rounded Rectangle 21"/>
          <p:cNvSpPr/>
          <p:nvPr/>
        </p:nvSpPr>
        <p:spPr>
          <a:xfrm>
            <a:off x="1710183" y="3452812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5966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3" name="Rounded Rectangle 22"/>
          <p:cNvSpPr/>
          <p:nvPr/>
        </p:nvSpPr>
        <p:spPr>
          <a:xfrm>
            <a:off x="4570511" y="3452812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5966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4" name="Rounded Rectangle 23"/>
          <p:cNvSpPr/>
          <p:nvPr/>
        </p:nvSpPr>
        <p:spPr>
          <a:xfrm>
            <a:off x="7430839" y="3452812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5966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5" name="Rounded Rectangle 24"/>
          <p:cNvSpPr/>
          <p:nvPr/>
        </p:nvSpPr>
        <p:spPr>
          <a:xfrm>
            <a:off x="10291167" y="3452812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5966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367FF52-CEE7-4023-6DEA-347B059B2112}"/>
              </a:ext>
            </a:extLst>
          </p:cNvPr>
          <p:cNvSpPr txBox="1"/>
          <p:nvPr/>
        </p:nvSpPr>
        <p:spPr>
          <a:xfrm>
            <a:off x="4956869" y="6143625"/>
            <a:ext cx="956251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l-GR"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Διαφάνεια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31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55C2788-9FEA-E342-9ACC-D0955A1C3C91}"/>
              </a:ext>
            </a:extLst>
          </p:cNvPr>
          <p:cNvSpPr txBox="1"/>
          <p:nvPr/>
        </p:nvSpPr>
        <p:spPr>
          <a:xfrm>
            <a:off x="1047750" y="6143625"/>
            <a:ext cx="2029866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ΕΛΛΗΝΙΚΟ ΑΝΟΙΚΤΟ ΠΑΝΕΠΙΣΤΗΜΙΟ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E88AC9B-B5B5-C522-4D12-601CC877A836}"/>
              </a:ext>
            </a:extLst>
          </p:cNvPr>
          <p:cNvSpPr txBox="1"/>
          <p:nvPr/>
        </p:nvSpPr>
        <p:spPr>
          <a:xfrm>
            <a:off x="3058162" y="6143625"/>
            <a:ext cx="1879252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l-GR"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Διπλωματική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Εργασία - Ι. </a:t>
            </a:r>
            <a:r>
              <a:rPr lang="el-GR"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Νταλαπέρας</a:t>
            </a:r>
            <a:endParaRPr sz="1100" b="0" i="0" u="none" dirty="0">
              <a:solidFill>
                <a:srgbClr val="64748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457450"/>
            <a:ext cx="2628900" cy="21812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2325" y="2457450"/>
            <a:ext cx="2628900" cy="21812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775" y="2457450"/>
            <a:ext cx="2628900" cy="218122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9225" y="2457450"/>
            <a:ext cx="2628900" cy="218122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750" y="6057900"/>
            <a:ext cx="4712047" cy="228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23900" y="3190875"/>
            <a:ext cx="1292036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Υδροηλεκτρική</a:t>
            </a:r>
            <a:endParaRPr sz="1350" b="1" i="0" u="none" dirty="0">
              <a:solidFill>
                <a:srgbClr val="0F172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3900" y="3524250"/>
            <a:ext cx="222885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Εκμετάλλευση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κίνησης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υδάτων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Υψηλός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βα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θμός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απ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όδοσης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μετ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ατροπής, ιδανική για κάλυψη φορτίων αιχμής.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190875"/>
            <a:ext cx="1119046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Ηλι</a:t>
            </a:r>
            <a:r>
              <a:rPr sz="1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ακή / Φ/Β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2350" y="3524250"/>
            <a:ext cx="222885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Άμεση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μετ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ατροπή ηλιακής ακτινοβολίας σε ηλεκτρισμό. Τα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χεί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 διείσδυση στην ελληνική επικράτεια (~55% ΑΠΕ).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3190875"/>
            <a:ext cx="1449556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Αιολική</a:t>
            </a:r>
            <a:r>
              <a:rPr sz="135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35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Ενέργει</a:t>
            </a:r>
            <a:r>
              <a:rPr sz="135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0" y="3524250"/>
            <a:ext cx="222885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Μετ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ατροπή κινητικής ενέργειας ανέμου σε μηχανική &amp; ηλεκτρική.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Υψηλός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συντελεστής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φόρτισης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(~37% ΑΠΕ).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39250" y="3190875"/>
            <a:ext cx="1835073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Βιομάζ</a:t>
            </a:r>
            <a:r>
              <a:rPr sz="135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 &amp; Γεωθερμία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39250" y="3524250"/>
            <a:ext cx="222885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Αξιο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ποίηση οργανικής ύλης &amp; θερμικής ενέργειας εδάφους. Στα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θερή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παρα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γωγή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β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άσης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(8%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συνολικής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ισχύος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900" y="2733675"/>
            <a:ext cx="361950" cy="32385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2350" y="2733675"/>
            <a:ext cx="323850" cy="32385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0800" y="2733675"/>
            <a:ext cx="323850" cy="32385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39250" y="2733675"/>
            <a:ext cx="323850" cy="32385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23875" y="428625"/>
            <a:ext cx="11668125" cy="3606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Κύριες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Κα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τηγορίες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ΑΠΕ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23875" y="9048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5D4B1BF-9DEE-F616-F3CF-FE8272836C1F}"/>
              </a:ext>
            </a:extLst>
          </p:cNvPr>
          <p:cNvSpPr txBox="1"/>
          <p:nvPr/>
        </p:nvSpPr>
        <p:spPr>
          <a:xfrm>
            <a:off x="4956869" y="6143625"/>
            <a:ext cx="956251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l-GR"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Διαφάνεια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31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8271B5B-80B0-B7B4-B59C-8FA448E23D9B}"/>
              </a:ext>
            </a:extLst>
          </p:cNvPr>
          <p:cNvSpPr txBox="1"/>
          <p:nvPr/>
        </p:nvSpPr>
        <p:spPr>
          <a:xfrm>
            <a:off x="1047750" y="6143625"/>
            <a:ext cx="2029866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ΕΛΛΗΝΙΚΟ ΑΝΟΙΚΤΟ ΠΑΝΕΠΙΣΤΗΜΙΟ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057CFE2-BF95-AAA6-28A1-E0FC73F408DD}"/>
              </a:ext>
            </a:extLst>
          </p:cNvPr>
          <p:cNvSpPr txBox="1"/>
          <p:nvPr/>
        </p:nvSpPr>
        <p:spPr>
          <a:xfrm>
            <a:off x="3058162" y="6143625"/>
            <a:ext cx="1879252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l-GR"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Διπλωματική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Εργασία - Ι. </a:t>
            </a:r>
            <a:r>
              <a:rPr lang="el-GR"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Νταλαπέρας</a:t>
            </a:r>
            <a:endParaRPr sz="1100" b="0" i="0" u="none" dirty="0">
              <a:solidFill>
                <a:srgbClr val="64748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609850"/>
            <a:ext cx="5405437" cy="18764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750" y="6057900"/>
            <a:ext cx="4712047" cy="228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407443" y="2981325"/>
            <a:ext cx="1638300" cy="8207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6375"/>
              </a:lnSpc>
            </a:pPr>
            <a:r>
              <a:rPr sz="6375" b="1" i="0" u="none" dirty="0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19832" y="3886200"/>
            <a:ext cx="3413521" cy="2192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25" b="1" i="0" u="none" dirty="0" err="1">
                <a:solidFill>
                  <a:srgbClr val="065F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Μερίδιο</a:t>
            </a:r>
            <a:r>
              <a:rPr sz="1425" b="1" i="0" u="none" dirty="0">
                <a:solidFill>
                  <a:srgbClr val="065F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25" b="1" i="0" u="none" dirty="0" err="1">
                <a:solidFill>
                  <a:srgbClr val="065F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Αιολικών</a:t>
            </a:r>
            <a:r>
              <a:rPr sz="1425" b="1" i="0" u="none" dirty="0">
                <a:solidFill>
                  <a:srgbClr val="065F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25" b="1" i="0" u="none" dirty="0" err="1">
                <a:solidFill>
                  <a:srgbClr val="065F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στις</a:t>
            </a:r>
            <a:r>
              <a:rPr sz="1425" b="1" i="0" u="none" dirty="0">
                <a:solidFill>
                  <a:srgbClr val="065F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ΑΠΕ </a:t>
            </a:r>
            <a:r>
              <a:rPr sz="1425" b="1" i="0" u="none" dirty="0" err="1">
                <a:solidFill>
                  <a:srgbClr val="065F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της</a:t>
            </a:r>
            <a:r>
              <a:rPr sz="1425" b="1" i="0" u="none" dirty="0">
                <a:solidFill>
                  <a:srgbClr val="065F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25" b="1" i="0" u="none" dirty="0" err="1">
                <a:solidFill>
                  <a:srgbClr val="065F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Ελλάδ</a:t>
            </a:r>
            <a:r>
              <a:rPr sz="1425" b="1" i="0" u="none" dirty="0">
                <a:solidFill>
                  <a:srgbClr val="065F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62687" y="2609850"/>
            <a:ext cx="5675709" cy="2160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4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Στρ</a:t>
            </a:r>
            <a:r>
              <a:rPr sz="1404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ατηγική Σημασία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62687" y="2886075"/>
            <a:ext cx="540543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4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 α</a:t>
            </a:r>
            <a:r>
              <a:rPr sz="14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ιολική</a:t>
            </a:r>
            <a:r>
              <a:rPr sz="14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ισχύς</a:t>
            </a:r>
            <a:r>
              <a:rPr sz="14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στην</a:t>
            </a:r>
            <a:r>
              <a:rPr sz="14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Ελλάδ</a:t>
            </a:r>
            <a:r>
              <a:rPr sz="14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 αυξήθηκε εκθετικά από 0,1 MW το 1982 σε πάνω από </a:t>
            </a:r>
            <a:r>
              <a:rPr sz="14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5.600 MW</a:t>
            </a:r>
            <a:r>
              <a:rPr sz="14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το 2026.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62687" y="3343275"/>
            <a:ext cx="5405437" cy="67691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4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Λόγω</a:t>
            </a:r>
            <a:r>
              <a:rPr sz="14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του</a:t>
            </a:r>
            <a:r>
              <a:rPr sz="14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υψηλού</a:t>
            </a:r>
            <a:r>
              <a:rPr sz="14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συντελεστή</a:t>
            </a:r>
            <a:r>
              <a:rPr sz="14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φόρτισης</a:t>
            </a:r>
            <a:r>
              <a:rPr sz="14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(capacity factor), η α</a:t>
            </a:r>
            <a:r>
              <a:rPr sz="14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ιολική</a:t>
            </a:r>
            <a:r>
              <a:rPr sz="14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ενέργει</a:t>
            </a:r>
            <a:r>
              <a:rPr sz="14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 προσφέρει πολύτιμη εξισορρόπηση στο ηλεκτρικό σύστημα κατά τις νυχτερινές ώρες.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62687" y="4029075"/>
            <a:ext cx="540543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4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Εθνικός</a:t>
            </a:r>
            <a:r>
              <a:rPr sz="14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στόχος</a:t>
            </a:r>
            <a:r>
              <a:rPr sz="14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sz="14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Ανά</a:t>
            </a:r>
            <a:r>
              <a:rPr sz="14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πτυξη 1,9 GW υπεράκτιων (offshore) αιολικών πάρκων έως το 2030.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3875" y="428625"/>
            <a:ext cx="11668125" cy="3606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 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Αιολική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Ενέργει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 στην Ελλάδα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23875" y="9048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ED7453C-581E-E28E-C212-E28DFF8C451B}"/>
              </a:ext>
            </a:extLst>
          </p:cNvPr>
          <p:cNvSpPr txBox="1"/>
          <p:nvPr/>
        </p:nvSpPr>
        <p:spPr>
          <a:xfrm>
            <a:off x="4956869" y="6143625"/>
            <a:ext cx="956251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l-GR"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Διαφάνεια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31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BDEE675-18DC-86F0-C3EC-6140AAFC0015}"/>
              </a:ext>
            </a:extLst>
          </p:cNvPr>
          <p:cNvSpPr txBox="1"/>
          <p:nvPr/>
        </p:nvSpPr>
        <p:spPr>
          <a:xfrm>
            <a:off x="1047750" y="6143625"/>
            <a:ext cx="2029866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ΕΛΛΗΝΙΚΟ ΑΝΟΙΚΤΟ ΠΑΝΕΠΙΣΤΗΜΙΟ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A19DE36-7F1F-DC3F-6B76-41EF7961E5F1}"/>
              </a:ext>
            </a:extLst>
          </p:cNvPr>
          <p:cNvSpPr txBox="1"/>
          <p:nvPr/>
        </p:nvSpPr>
        <p:spPr>
          <a:xfrm>
            <a:off x="3058162" y="6143625"/>
            <a:ext cx="1879252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l-GR"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Διπλωματική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Εργασία - Ι. </a:t>
            </a:r>
            <a:r>
              <a:rPr lang="el-GR"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Νταλαπέρας</a:t>
            </a:r>
            <a:endParaRPr sz="1100" b="0" i="0" u="none" dirty="0">
              <a:solidFill>
                <a:srgbClr val="64748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687" y="1833562"/>
            <a:ext cx="5405437" cy="3429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750" y="6057900"/>
            <a:ext cx="4712047" cy="228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3425" y="1833562"/>
            <a:ext cx="5195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Βάση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Θεμελίωση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Πλάκ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 οπλισμένου σκυροδέματος για παραλαβή τεράστιων φορτίων.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3425" y="2405062"/>
            <a:ext cx="5195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Πύργος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Πυλών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ας: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Χαλύβδινος κοίλος πύργος που εξασφαλίζει το κατάλληλο υψόμετρο.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3425" y="2976562"/>
            <a:ext cx="5195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Άτρ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ακτος (Nacelle):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Περιλαμβάνει τον κύριο άξονα, το κιβώτιο ταχυτήτων (gearbox) &amp; τη γεννήτρια.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3425" y="3548062"/>
            <a:ext cx="5195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Δρομέ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ας (Rotor):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Πλήμνη &amp; αεροδυναμικά πτερύγια με σύστημα ρύθμισης βήματος (pitch system).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3425" y="4119562"/>
            <a:ext cx="5195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Σύστημ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 Προσανατολισμού (Yaw):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Ευθυγραμμίζει την άτρακτο κατά πρόσωπο στον άνεμο.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212" y="1843087"/>
            <a:ext cx="5386387" cy="34099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23875" y="1795462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 dirty="0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3875" y="2366962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 dirty="0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3875" y="2938462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 dirty="0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3875" y="3509962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 dirty="0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3875" y="4081462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 dirty="0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3875" y="428625"/>
            <a:ext cx="11668125" cy="3606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Δομή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Μέρη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Ανεμογεννήτρι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23875" y="9048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100E61C-4797-0F1A-4E4D-EF5EBA7ABF8F}"/>
              </a:ext>
            </a:extLst>
          </p:cNvPr>
          <p:cNvSpPr txBox="1"/>
          <p:nvPr/>
        </p:nvSpPr>
        <p:spPr>
          <a:xfrm>
            <a:off x="4956869" y="6143625"/>
            <a:ext cx="956251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l-GR"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Διαφάνεια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31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D17972-52C2-5F94-8C41-D2CCEB4C59DD}"/>
              </a:ext>
            </a:extLst>
          </p:cNvPr>
          <p:cNvSpPr txBox="1"/>
          <p:nvPr/>
        </p:nvSpPr>
        <p:spPr>
          <a:xfrm>
            <a:off x="1047750" y="6143625"/>
            <a:ext cx="2029866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ΕΛΛΗΝΙΚΟ ΑΝΟΙΚΤΟ ΠΑΝΕΠΙΣΤΗΜΙΟ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EDA90B4-EBB4-9FE8-01A8-6493CF6E5817}"/>
              </a:ext>
            </a:extLst>
          </p:cNvPr>
          <p:cNvSpPr txBox="1"/>
          <p:nvPr/>
        </p:nvSpPr>
        <p:spPr>
          <a:xfrm>
            <a:off x="3058162" y="6143625"/>
            <a:ext cx="1879252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l-GR"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Διπλωματική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Εργασία - Ι. </a:t>
            </a:r>
            <a:r>
              <a:rPr lang="el-GR"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Νταλαπέρας</a:t>
            </a:r>
            <a:endParaRPr sz="1100" b="0" i="0" u="none" dirty="0">
              <a:solidFill>
                <a:srgbClr val="64748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8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686050"/>
            <a:ext cx="5405437" cy="17240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687" y="2686050"/>
            <a:ext cx="5405437" cy="17240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750" y="6057900"/>
            <a:ext cx="4712047" cy="228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81050" y="2905125"/>
            <a:ext cx="5175646" cy="2192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25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Α/Γ Στα</a:t>
            </a:r>
            <a:r>
              <a:rPr sz="1425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θερών</a:t>
            </a:r>
            <a:r>
              <a:rPr sz="1425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25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Στροφών</a:t>
            </a:r>
            <a:endParaRPr sz="1425" b="1" i="0" u="none" dirty="0">
              <a:solidFill>
                <a:srgbClr val="0F172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050" y="3276600"/>
            <a:ext cx="49291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Χρησιμο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ποιούν επαγωγική γεννήτρια βραχυκυκλωμένου δρομέα (SCIG) συνδεδεμένη απευθείας στο δίκτυο.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1050" y="3733800"/>
            <a:ext cx="49291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Απα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ιτούν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συστοιχίες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π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υκνωτών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γι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 αντικατάσταση αέργου ισχύος &amp; soft-starter για ομαλή εκκίνηση.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862" y="2905125"/>
            <a:ext cx="5175646" cy="2192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25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Α/Γ </a:t>
            </a:r>
            <a:r>
              <a:rPr sz="1425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Μετ</a:t>
            </a:r>
            <a:r>
              <a:rPr sz="1425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αβλητών Στροφών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19862" y="3276600"/>
            <a:ext cx="49291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Κυρί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αρχη τεχνολογία DFIG (Διπλής Τροφοδότησης) ή Full Power Converters με γεννήτριες μόνιμου μαγνήτη (PMSG).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862" y="3733800"/>
            <a:ext cx="49291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Προσφέρουν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π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λήρη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έλεγχο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τα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χύτητ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ας, απορρόφηση ριπών ανέμου, υψηλότερη απόδοση &amp; υποστήριξη του δικτύου.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3875" y="428625"/>
            <a:ext cx="11668125" cy="3606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Τεχνολογικές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Κα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τηγορίες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Α/Γ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23875" y="9048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FAD73D8-40B6-C874-4AA6-655517FD9437}"/>
              </a:ext>
            </a:extLst>
          </p:cNvPr>
          <p:cNvSpPr txBox="1"/>
          <p:nvPr/>
        </p:nvSpPr>
        <p:spPr>
          <a:xfrm>
            <a:off x="4956869" y="6143625"/>
            <a:ext cx="956251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l-GR"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Διαφάνεια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31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7ECAB4-AFA7-01DF-9377-0C23999DD364}"/>
              </a:ext>
            </a:extLst>
          </p:cNvPr>
          <p:cNvSpPr txBox="1"/>
          <p:nvPr/>
        </p:nvSpPr>
        <p:spPr>
          <a:xfrm>
            <a:off x="1047750" y="6143625"/>
            <a:ext cx="2029866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ΕΛΛΗΝΙΚΟ ΑΝΟΙΚΤΟ ΠΑΝΕΠΙΣΤΗΜΙΟ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7D5B43F-774D-2BB3-ACD6-A9809BBC826C}"/>
              </a:ext>
            </a:extLst>
          </p:cNvPr>
          <p:cNvSpPr txBox="1"/>
          <p:nvPr/>
        </p:nvSpPr>
        <p:spPr>
          <a:xfrm>
            <a:off x="3058162" y="6143625"/>
            <a:ext cx="1879252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l-GR"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Διπλωματική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Εργασία - Ι. </a:t>
            </a:r>
            <a:r>
              <a:rPr lang="el-GR"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Νταλαπέρας</a:t>
            </a:r>
            <a:endParaRPr sz="1100" b="0" i="0" u="none" dirty="0">
              <a:solidFill>
                <a:srgbClr val="64748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50" y="6057900"/>
            <a:ext cx="4712047" cy="228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3875" y="2552700"/>
            <a:ext cx="5675709" cy="2160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4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Περιοχές</a:t>
            </a:r>
            <a:r>
              <a:rPr sz="1404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4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Λειτουργί</a:t>
            </a:r>
            <a:r>
              <a:rPr sz="1404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ας Α/Γ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3875" y="4576459"/>
            <a:ext cx="5675709" cy="2160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4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Έλεγχος</a:t>
            </a:r>
            <a:r>
              <a:rPr sz="1404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4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Ισχύος</a:t>
            </a:r>
            <a:r>
              <a:rPr sz="1404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(Pitch Control)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3875" y="4852684"/>
            <a:ext cx="540543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Σε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τα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χύτητες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π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άνω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από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την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ονομ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αστική, το σύστημα Pitch στρίβει τα πτερύγια γύρω από τον άξονά τους.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3875" y="5309884"/>
            <a:ext cx="540543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α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υτόν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τον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τρό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πο απορρίπτεται η πλεονάζουσα αεροδυναμική ισχύς και προστατεύεται ο ηλεκτρομηχανολογικός εξοπλισμός.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3425" y="2828925"/>
            <a:ext cx="5195887" cy="209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Vcut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-in (~3-4 m/s):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Τα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χύτητ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 εισόδου.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Εκκίνηση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παρα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γωγής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ηλεκτρικής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ισχύος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3425" y="3400425"/>
            <a:ext cx="5195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Vrated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(~12-13 m/s):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Ονομ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αστική ταχύτητα. Επ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ιτεύγμ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ατα μέγιστης ονομαστικής ισχύος.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3425" y="3971925"/>
            <a:ext cx="5195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Vcut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-out (~25 m/s):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Τα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χύτητ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 διακοπής.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Πλήρης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πα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ύση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γι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 λόγους δομικής ασφάλειας.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3875" y="2790825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 dirty="0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3875" y="3362325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 dirty="0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3875" y="3933825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 dirty="0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3875" y="428625"/>
            <a:ext cx="11668125" cy="3606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Καμπ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ύλη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Ισχύος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Λειτουργί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23875" y="9048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pic>
        <p:nvPicPr>
          <p:cNvPr id="20" name="Εικόνα 19" descr="Typical wind turbine power curve : the turbine begins to operate at the cut-in speed v c , then the power output increases with wind speed following a cubic curve until wind speed reaches the rated speed, where the turbine begins to operate at its rated power. The rotor is stopped when the wind speed exceeds the cut-out speed, in order to prevent damages. Typical values ranges are v c =3-4m/s, v r =11-17 m/s and v f =25 m/s. ">
            <a:extLst>
              <a:ext uri="{FF2B5EF4-FFF2-40B4-BE49-F238E27FC236}">
                <a16:creationId xmlns:a16="http://schemas.microsoft.com/office/drawing/2014/main" id="{0FF5833A-0661-E642-D861-68997A69BC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885" y="2087880"/>
            <a:ext cx="4571365" cy="397002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4F08C400-6F2B-9396-AC3B-BDC6AB661374}"/>
              </a:ext>
            </a:extLst>
          </p:cNvPr>
          <p:cNvSpPr txBox="1"/>
          <p:nvPr/>
        </p:nvSpPr>
        <p:spPr>
          <a:xfrm>
            <a:off x="4956869" y="6143625"/>
            <a:ext cx="956251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l-GR"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Διαφάνεια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1100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31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D2C6762-796A-7F14-529C-1F29134FB525}"/>
              </a:ext>
            </a:extLst>
          </p:cNvPr>
          <p:cNvSpPr txBox="1"/>
          <p:nvPr/>
        </p:nvSpPr>
        <p:spPr>
          <a:xfrm>
            <a:off x="1047750" y="6143625"/>
            <a:ext cx="2029866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ΕΛΛΗΝΙΚΟ ΑΝΟΙΚΤΟ ΠΑΝΕΠΙΣΤΗΜΙΟ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A6C5F37-36B3-2F85-1F4B-308272F73698}"/>
              </a:ext>
            </a:extLst>
          </p:cNvPr>
          <p:cNvSpPr txBox="1"/>
          <p:nvPr/>
        </p:nvSpPr>
        <p:spPr>
          <a:xfrm>
            <a:off x="3058162" y="6143625"/>
            <a:ext cx="1879252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l-GR"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Διπλωματική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Εργασία - Ι. </a:t>
            </a:r>
            <a:r>
              <a:rPr lang="el-GR"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Νταλαπέρας</a:t>
            </a:r>
            <a:endParaRPr sz="1100" b="0" i="0" u="none" dirty="0">
              <a:solidFill>
                <a:srgbClr val="64748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8" y="9728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3514725"/>
            <a:ext cx="5405437" cy="53875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750" y="6057900"/>
            <a:ext cx="4778722" cy="228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47750" y="6143625"/>
            <a:ext cx="2249171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ΕΛΛΗΝΙΚΟ ΑΝΟΙΚΤΟ ΠΑΝΕΠΙΣΤΗΜΙΟ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77616" y="6143625"/>
            <a:ext cx="2082284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πλωματική Εργασία - Ι. </a:t>
            </a:r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Ντ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αλαπέρας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56868" y="6143625"/>
            <a:ext cx="1064553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αφάνεια 10 / 31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3875" y="2667000"/>
            <a:ext cx="5675709" cy="2160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4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Στα</a:t>
            </a:r>
            <a:r>
              <a:rPr sz="1404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τιστική</a:t>
            </a:r>
            <a:r>
              <a:rPr sz="1404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4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Μοντελο</a:t>
            </a:r>
            <a:r>
              <a:rPr sz="1404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ποίηση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3875" y="2943225"/>
            <a:ext cx="540543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 κατα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νομή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Weibull απ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οτελεί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το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βα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σικό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εργ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αλείο για την περιγραφή της συχνότητας εμφάνισης των ταχυτήτων ανέμου.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62687" y="2667000"/>
            <a:ext cx="5675709" cy="2160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4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Πα</a:t>
            </a:r>
            <a:r>
              <a:rPr sz="1404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ράμετροι</a:t>
            </a:r>
            <a:r>
              <a:rPr sz="1404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 &amp; 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2237" y="2943225"/>
            <a:ext cx="5195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(Πα</a:t>
            </a: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ράμετρος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Μορφής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Κα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θορίζει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τη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μετ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αβλητότητα.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Γι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 ορεινές περιοχές με ριπές (όπως το Αντίρριο), k ≈ 1,5.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2237" y="3514725"/>
            <a:ext cx="5195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(Πα</a:t>
            </a: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ράμετρος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Κλίμ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ακας - m/s):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Σχετίζεται άμεσα με τη μέση ταχύτητα ανέμου της τοποθεσίας.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2237" y="4086225"/>
            <a:ext cx="5195887" cy="209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Κα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θορίζει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την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ανα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μενόμενη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ετήσι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 παραγωγή ενέργειας (AEP).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62687" y="2905125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 dirty="0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62687" y="3476625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 dirty="0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62687" y="4048125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 dirty="0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3875" y="428625"/>
            <a:ext cx="11668125" cy="3606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Κατα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νομή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Weibull &amp; 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Αιολικό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Πεδίο</a:t>
            </a:r>
            <a:endParaRPr sz="2400" b="1" i="0" u="none" dirty="0">
              <a:solidFill>
                <a:srgbClr val="0F172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23875" y="9048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BFEE0F2-AAEB-6830-CF64-FE11FF542A52}"/>
                  </a:ext>
                </a:extLst>
              </p:cNvPr>
              <p:cNvSpPr txBox="1"/>
              <p:nvPr/>
            </p:nvSpPr>
            <p:spPr>
              <a:xfrm>
                <a:off x="533603" y="3468447"/>
                <a:ext cx="5386818" cy="652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l-G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l-GR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el-GR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l-G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l-GR" i="1"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l-GR" i="1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r>
                        <a:rPr lang="el-GR" i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l-GR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l-G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l-GR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l-GR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l-GR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l-GR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l-GR" i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l-GR" i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l-GR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l-GR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sSup>
                            <m:sSupPr>
                              <m:ctrlPr>
                                <a:rPr lang="el-GR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l-GR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el-GR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l-G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l-GR" i="1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num>
                                    <m:den>
                                      <m:r>
                                        <a:rPr lang="el-GR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l-GR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el-GR" dirty="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BFEE0F2-AAEB-6830-CF64-FE11FF542A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603" y="3468447"/>
                <a:ext cx="5386818" cy="65293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571750"/>
            <a:ext cx="2628900" cy="19526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2325" y="2571750"/>
            <a:ext cx="2628900" cy="19526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775" y="2571750"/>
            <a:ext cx="2628900" cy="195262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9225" y="2571750"/>
            <a:ext cx="2628900" cy="195262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750" y="6057900"/>
            <a:ext cx="4778722" cy="228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47750" y="6143625"/>
            <a:ext cx="2029866" cy="3231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ΕΛΛΗΝΙΚΟ ΑΝΟΙΚΤΟ ΠΑΝΕΠΙΣΤΗΜΙΟ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77616" y="6143625"/>
            <a:ext cx="1879252" cy="3231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05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πλωματική Εργασία - Ι. </a:t>
            </a:r>
            <a:r>
              <a:rPr sz="105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Ντ</a:t>
            </a:r>
            <a:r>
              <a:rPr sz="105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αλαπέρας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56869" y="6143625"/>
            <a:ext cx="1034356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05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αφάνεια 11 / 31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3900" y="3305175"/>
            <a:ext cx="1423146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Ανύψωση</a:t>
            </a:r>
            <a:r>
              <a:rPr sz="135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35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Τάσης</a:t>
            </a:r>
            <a:endParaRPr sz="1350" b="1" i="0" u="none" dirty="0">
              <a:solidFill>
                <a:srgbClr val="0F172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3900" y="3638550"/>
            <a:ext cx="222885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Μετ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ασχηματιστής στη βάση/άτρακτο ανυψώνει την τάση από 690 V σε Μέση Τάση 20 kV.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305175"/>
            <a:ext cx="1439398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Δίκτυο</a:t>
            </a:r>
            <a:r>
              <a:rPr sz="135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35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Συλλογής</a:t>
            </a:r>
            <a:endParaRPr sz="1350" b="1" i="0" u="none" dirty="0">
              <a:solidFill>
                <a:srgbClr val="0F172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62350" y="3638550"/>
            <a:ext cx="222885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Υπ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όγει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 τριφασικά καλώδια XLPE συνδέουν τις Α/Γ σε συστοιχίες (strings) μέσω πίνακα RMU.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3305175"/>
            <a:ext cx="1353137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Υπ</a:t>
            </a:r>
            <a:r>
              <a:rPr sz="135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οστ</a:t>
            </a:r>
            <a:r>
              <a:rPr sz="135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αθμός ΥΤ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0" y="3638550"/>
            <a:ext cx="222885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Κεντρικός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Μ/Σ α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νυψώνει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την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τάση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από 20 kV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σε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Υψηλή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Τάση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150 kV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γι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 έγχυση στο ΕΣΜΗΕ.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39250" y="3305175"/>
            <a:ext cx="1800225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SCADA &amp; STATCOM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39250" y="3638550"/>
            <a:ext cx="222885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Τηλεμετρί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 24/7 &amp; συστήματα αντιστάθμισης αέργου ισχύος για σταθερότητα του δικτύου.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900" y="2847975"/>
            <a:ext cx="285750" cy="32385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2350" y="2847975"/>
            <a:ext cx="409575" cy="32385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0800" y="2847975"/>
            <a:ext cx="361950" cy="32385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39250" y="2847975"/>
            <a:ext cx="323850" cy="32385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23875" y="428625"/>
            <a:ext cx="11668125" cy="3606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ασύνδεση με το Δίκτυο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23875" y="9048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687" y="1833562"/>
            <a:ext cx="5405437" cy="3429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750" y="6057900"/>
            <a:ext cx="4778722" cy="228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47750" y="6143625"/>
            <a:ext cx="2029866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ΕΛΛΗΝΙΚΟ ΑΝΟΙΚΤΟ ΠΑΝΕΠΙΣΤΗΜΙΟ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77616" y="6143625"/>
            <a:ext cx="1879252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πλωματική Εργασία - Ι. </a:t>
            </a:r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Ντ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αλαπέρας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56868" y="6143625"/>
            <a:ext cx="1054825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αφάνεια 12 / 31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3425" y="1833562"/>
            <a:ext cx="5195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Ορνιθο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πανίδα: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Κίνδυνος σύγκρουσης &amp; φαινόμενο εκτοπισμού λόγω ενόχλησης (displacement).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3425" y="2405062"/>
            <a:ext cx="5195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Χειρό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πτερα (Νυχτερίδες):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Ευπάθεια σε βαρύτραυμα λόγω απότομων μεταβολών πίεσης κοντά στα πτερύγια.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3425" y="2976562"/>
            <a:ext cx="5195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Κατα</a:t>
            </a: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κερμ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ατισμός Ενδιαιτημάτων: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Διάνοιξη οδικών προσβάσεων &amp; διαμόρφωση πλατειών σε ορεινούς όγκους.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3425" y="3548062"/>
            <a:ext cx="5195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Προστ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ασία Natura 2000: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Απαιτείται Ειδική Οικολογική Αξιολόγηση (ΕΟΑ) &amp; μέτρα μετριασμού.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212" y="1843087"/>
            <a:ext cx="5386387" cy="34099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23875" y="1795462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 dirty="0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3875" y="2366962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 dirty="0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3875" y="2938462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 dirty="0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3875" y="3509962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 dirty="0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3875" y="428625"/>
            <a:ext cx="11668125" cy="3606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Επιπ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τώσεις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στη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Βιο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ποικιλότητα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23875" y="9048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571750"/>
            <a:ext cx="5405437" cy="19526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687" y="2571750"/>
            <a:ext cx="5405437" cy="19526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750" y="6057900"/>
            <a:ext cx="4778722" cy="228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47750" y="6143625"/>
            <a:ext cx="2029866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ΕΛΛΗΝΙΚΟ ΑΝΟΙΚΤΟ ΠΑΝΕΠΙΣΤΗΜΙΟ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77616" y="6143625"/>
            <a:ext cx="1879252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πλωματική Εργασία - Ι. </a:t>
            </a:r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Ντ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αλαπέρας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56868" y="6143625"/>
            <a:ext cx="1139131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αφάνεια 13 / 31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1050" y="2790825"/>
            <a:ext cx="5175646" cy="2192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25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Κατα</a:t>
            </a:r>
            <a:r>
              <a:rPr sz="1425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σκευή</a:t>
            </a:r>
            <a:r>
              <a:rPr sz="1425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sz="1425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Υλικά</a:t>
            </a:r>
            <a:r>
              <a:rPr sz="1425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(80-90% CO2)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1050" y="3162300"/>
            <a:ext cx="4929187" cy="439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Το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μεγ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αλύτερο περιβαλλοντικό αποτύπωμα εντοπίζεται στην παραγωγή χάλυβα (πύργος), σκυροδέματος (θεμελίωση) &amp; σύνθετων υλικών (πτερύγια).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1050" y="3848100"/>
            <a:ext cx="49291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Αποπ</a:t>
            </a: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ληρωμή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Ενέργει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ας: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 6-8 μήνες λειτουργίας για πλήρη απόσβεση του κατασκευαστικού αποτυπώματος.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862" y="2790825"/>
            <a:ext cx="5175646" cy="2192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25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Λειτουργί</a:t>
            </a:r>
            <a:r>
              <a:rPr sz="1425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 &amp; Κυκλική Οικονομία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19862" y="3162300"/>
            <a:ext cx="49291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Κα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τά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τη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20-25ετή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λειτουργί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α, η παραγωγή ενέργειας έχει μηδενικές αέριες εκπομπές ρύπων.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862" y="3619500"/>
            <a:ext cx="49291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Πρόκληση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Decommissioning: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Ανά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πτυξη ανακυκλώσιμων ρητινών για 100% κυκλική αιολική ενέργεια στο τέλος ζωής.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3875" y="428625"/>
            <a:ext cx="11668125" cy="3606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Ανάλυση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Κύκλου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Ζωής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(LCA)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23875" y="9048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50" y="6057900"/>
            <a:ext cx="4778722" cy="228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47750" y="6143625"/>
            <a:ext cx="2029866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ΕΛΛΗΝΙΚΟ ΑΝΟΙΚΤΟ ΠΑΝΕΠΙΣΤΗΜΙΟ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77616" y="6143625"/>
            <a:ext cx="1879252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πλωματική Εργασία - Ι. </a:t>
            </a:r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Ντ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αλαπέρας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56868" y="6143625"/>
            <a:ext cx="1139131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αφάνεια 14 / 31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3875" y="2667000"/>
            <a:ext cx="5675709" cy="2160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4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Οπ</a:t>
            </a:r>
            <a:r>
              <a:rPr sz="1404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τική</a:t>
            </a:r>
            <a:r>
              <a:rPr sz="1404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sz="1404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Ακουστική</a:t>
            </a:r>
            <a:r>
              <a:rPr sz="1404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4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Όχληση</a:t>
            </a:r>
            <a:endParaRPr sz="1404" b="1" i="0" u="none" dirty="0">
              <a:solidFill>
                <a:srgbClr val="0F172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62687" y="2667000"/>
            <a:ext cx="5675709" cy="2160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4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Κοινωνική</a:t>
            </a:r>
            <a:r>
              <a:rPr sz="1404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Απ</a:t>
            </a:r>
            <a:r>
              <a:rPr sz="1404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οδοχή</a:t>
            </a:r>
            <a:endParaRPr sz="1404" b="1" i="0" u="none" dirty="0">
              <a:solidFill>
                <a:srgbClr val="0F172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3425" y="2943225"/>
            <a:ext cx="5195887" cy="209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Ασυμ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βατότητα Κλίμακας: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Επιβλητικό ύψος Α/Γ στις κορυφογραμμές.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3425" y="3286125"/>
            <a:ext cx="5195887" cy="209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Shadow Flicker: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αλείπουσα σκίαση από την περιστροφή πτερυγίων.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3425" y="3629025"/>
            <a:ext cx="5195887" cy="209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Αεροδυν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αμικός Θόρυβος: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Ανάγκη για ειδικές οδοντωτές απολήξεις (serrations).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2237" y="2943225"/>
            <a:ext cx="5195887" cy="209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Φα</a:t>
            </a: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ινόμενο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NIMBY: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Αντιδράσεις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το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πικών κοινωνιών ("Not In My Back Yard").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2237" y="3286125"/>
            <a:ext cx="5195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Ενεργει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ακές Κοινότητες: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Συμμετοχή πολιτών ως συνιδιοκτήτες για ενεργειακή δικαιοσύνη.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2237" y="3857625"/>
            <a:ext cx="5195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Αντ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αποδοτικά Οφέλη: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Απόδοση 3% των ακαθάριστων εσόδων στους τοπικούς Δήμους &amp; κατοίκους.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3875" y="2905125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 dirty="0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3875" y="3248025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 dirty="0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3875" y="3590925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 dirty="0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62687" y="2905125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 dirty="0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62687" y="3248025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 dirty="0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62687" y="3819525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 dirty="0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3875" y="428625"/>
            <a:ext cx="11668125" cy="3606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Αισθητική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Το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πίου &amp; NIMBY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23875" y="9048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571750"/>
            <a:ext cx="3575000" cy="19526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8425" y="2571750"/>
            <a:ext cx="3575000" cy="19526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2975" y="2571750"/>
            <a:ext cx="3575000" cy="195262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7750" y="6057900"/>
            <a:ext cx="4778722" cy="228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47750" y="6143625"/>
            <a:ext cx="2029866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ΕΛΛΗΝΙΚΟ ΑΝΟΙΚΤΟ ΠΑΝΕΠΙΣΤΗΜΙΟ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77616" y="6143625"/>
            <a:ext cx="1879252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πλωματική Εργασία - Ι. </a:t>
            </a:r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Ντ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αλαπέρας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56868" y="6143625"/>
            <a:ext cx="1139131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αφάνεια 15 / 31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3900" y="3305175"/>
            <a:ext cx="1940242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DTBird</a:t>
            </a:r>
            <a:r>
              <a:rPr sz="135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sz="135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IdentiFlight</a:t>
            </a:r>
            <a:endParaRPr sz="1350" b="1" i="0" u="none" dirty="0">
              <a:solidFill>
                <a:srgbClr val="0F172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3900" y="3638550"/>
            <a:ext cx="317495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Συστήμ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ατα Τεχνητής Νοημοσύνης &amp; ράνταρ για αυτόματη παύση (curtailment) κατά την προσέγγιση πτηνών.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08450" y="3305175"/>
            <a:ext cx="1864451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Ακουστικοί</a:t>
            </a:r>
            <a:r>
              <a:rPr sz="135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Απ</a:t>
            </a:r>
            <a:r>
              <a:rPr sz="135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ωθητές</a:t>
            </a:r>
            <a:endParaRPr sz="1350" b="1" i="0" u="none" dirty="0">
              <a:solidFill>
                <a:srgbClr val="0F172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08450" y="3638550"/>
            <a:ext cx="3174950" cy="439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Εκ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πομπή υπερήχων στην πλήμνη για την ασφαλή απομάκρυνση χειρόπτερων (νυχτερίδων).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93000" y="3305175"/>
            <a:ext cx="2023065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Μα</a:t>
            </a:r>
            <a:r>
              <a:rPr sz="135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ύρη</a:t>
            </a:r>
            <a:r>
              <a:rPr sz="135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Βα</a:t>
            </a:r>
            <a:r>
              <a:rPr sz="135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φή</a:t>
            </a:r>
            <a:r>
              <a:rPr sz="135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35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Πτερυγίου</a:t>
            </a:r>
            <a:endParaRPr sz="1350" b="1" i="0" u="none" dirty="0">
              <a:solidFill>
                <a:srgbClr val="0F172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293000" y="3638550"/>
            <a:ext cx="317495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Βα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φή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ενός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π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τερυγίου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σκούρο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χρώμ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 για μείωση του motion smear &amp; αύξηση ορατότητας στα πτηνά κατά 70%.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900" y="2847975"/>
            <a:ext cx="323850" cy="3238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08450" y="2847975"/>
            <a:ext cx="409575" cy="32385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93000" y="2847975"/>
            <a:ext cx="323850" cy="3238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23875" y="428625"/>
            <a:ext cx="11668125" cy="3606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Τεχνολογίες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Μετρι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ασμού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23875" y="9048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50" y="6057900"/>
            <a:ext cx="4778722" cy="228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47750" y="6143625"/>
            <a:ext cx="2029866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ΕΛΛΗΝΙΚΟ ΑΝΟΙΚΤΟ ΠΑΝΕΠΙΣΤΗΜΙΟ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77616" y="6143625"/>
            <a:ext cx="1879252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πλωματική Εργασία - Ι. </a:t>
            </a:r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Ντ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αλαπέρας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56868" y="6143625"/>
            <a:ext cx="1045097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αφάνεια 16 / 31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2805112"/>
            <a:ext cx="10715625" cy="209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Ζώνες</a:t>
            </a:r>
            <a:r>
              <a:rPr sz="12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Απ</a:t>
            </a:r>
            <a:r>
              <a:rPr sz="12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οκλεισμού</a:t>
            </a:r>
            <a:r>
              <a:rPr sz="12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Πυρήνες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Εθνικών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Δρυμών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α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ρχ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αιολογικοί χώροι UNESCO, οικιστικοί ιστοί &amp; κηρυγμένα μνημεία φύσης.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176587"/>
            <a:ext cx="10715625" cy="209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Απ</a:t>
            </a:r>
            <a:r>
              <a:rPr sz="12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οστάσεις</a:t>
            </a:r>
            <a:r>
              <a:rPr sz="12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Ασφ</a:t>
            </a:r>
            <a:r>
              <a:rPr sz="12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αλείας: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Ελάχιστη απόσταση 500m από απλούς οικισμούς, 1.000m από παραδοσιακούς οικισμούς &amp; πόλεις.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548062"/>
            <a:ext cx="10715625" cy="209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Περιοχές</a:t>
            </a:r>
            <a:r>
              <a:rPr sz="12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Natura 2000: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Ζώνες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ελεγχόμενης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α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νά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πτυξης. Απα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ιτείτ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αι Ειδική Οικολογική Αξιολόγηση (ΕΟΑ) &amp; εξέταση φέρουσας ικανότητας.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2500" y="3919537"/>
            <a:ext cx="10715625" cy="209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Απ</a:t>
            </a:r>
            <a:r>
              <a:rPr sz="12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άτητ</a:t>
            </a:r>
            <a:r>
              <a:rPr sz="12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 Βουνά: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Πρωτοβουλία απαγόρευσης νέων δρόμων &amp; πλατειών σε παρθένα ορεινά οικοσυστήματα.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2819400"/>
            <a:ext cx="209550" cy="21907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3190875"/>
            <a:ext cx="266700" cy="21907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3562350"/>
            <a:ext cx="180975" cy="2190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3933825"/>
            <a:ext cx="209550" cy="21907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23875" y="428625"/>
            <a:ext cx="11668125" cy="3606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Χωροθετικοί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Περιορισμοί</a:t>
            </a:r>
            <a:endParaRPr sz="2400" b="1" i="0" u="none" dirty="0">
              <a:solidFill>
                <a:srgbClr val="0F172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23875" y="9048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671762"/>
            <a:ext cx="11144250" cy="17526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750" y="6057900"/>
            <a:ext cx="4778722" cy="228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47750" y="6143625"/>
            <a:ext cx="2029866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ΕΛΛΗΝΙΚΟ ΑΝΟΙΚΤΟ ΠΑΝΕΠΙΣΤΗΜΙΟ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77616" y="6143625"/>
            <a:ext cx="1879252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πλωματική Εργασία - Ι. </a:t>
            </a:r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Ντ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αλαπέρας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56869" y="6143625"/>
            <a:ext cx="1064552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αφάνεια 17 / 31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3409598"/>
              </p:ext>
            </p:extLst>
          </p:nvPr>
        </p:nvGraphicFramePr>
        <p:xfrm>
          <a:off x="533400" y="2681287"/>
          <a:ext cx="11125199" cy="1733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54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742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33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321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3387">
                <a:tc>
                  <a:txBody>
                    <a:bodyPr/>
                    <a:lstStyle/>
                    <a:p>
                      <a:pPr algn="l"/>
                      <a:r>
                        <a:rPr sz="1400" b="0" i="0" u="none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Κα</a:t>
                      </a:r>
                      <a:r>
                        <a:rPr sz="1400" b="0" i="0" u="none" dirty="0" err="1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τηγορί</a:t>
                      </a:r>
                      <a:r>
                        <a:rPr sz="1400" b="0" i="0" u="none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 dirty="0" err="1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Περι</a:t>
                      </a:r>
                      <a:r>
                        <a:rPr sz="1400" b="0" i="0" u="none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βαλλοντικές Επιπτώσεις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Απα</a:t>
                      </a:r>
                      <a:r>
                        <a:rPr sz="1400" b="0" i="0" u="none" dirty="0" err="1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ιτούμενη</a:t>
                      </a:r>
                      <a:r>
                        <a:rPr sz="1400" b="0" i="0" u="none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0" i="0" u="none" dirty="0" err="1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Δι</a:t>
                      </a:r>
                      <a:r>
                        <a:rPr sz="1400" b="0" i="0" u="none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αδικασία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 dirty="0" err="1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Αρμόδι</a:t>
                      </a:r>
                      <a:r>
                        <a:rPr sz="1400" b="0" i="0" u="none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 Αρχή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387">
                <a:tc>
                  <a:txBody>
                    <a:bodyPr/>
                    <a:lstStyle/>
                    <a:p>
                      <a:pPr algn="l"/>
                      <a:r>
                        <a:rPr sz="1200" b="1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Υπ</a:t>
                      </a:r>
                      <a:r>
                        <a:rPr sz="1200" b="1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οκ</a:t>
                      </a:r>
                      <a:r>
                        <a:rPr sz="1200" b="1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ατηγορία Α1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Πολύ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σημ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αντικές (&gt;50 MW ή &gt;35 MW σε Natura)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Πλήρης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ΜΠΕ &amp;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Έκδοση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ΑΕΠΟ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Υπ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ουργείο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Περι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βάλλοντος (ΥΠΕΝ)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387">
                <a:tc>
                  <a:txBody>
                    <a:bodyPr/>
                    <a:lstStyle/>
                    <a:p>
                      <a:pPr algn="l"/>
                      <a:r>
                        <a:rPr sz="1200" b="1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Υπ</a:t>
                      </a:r>
                      <a:r>
                        <a:rPr sz="1200" b="1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οκ</a:t>
                      </a:r>
                      <a:r>
                        <a:rPr sz="1200" b="1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ατηγορία Α2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Σημ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αντικές (π.χ. 20 MW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στο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Αντίρριο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Πλήρης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ΜΠΕ &amp;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Έκδοση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ΑΕΠΟ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Απ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οκεντρωμένη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Διοίκηση</a:t>
                      </a:r>
                      <a:endParaRPr sz="1200" b="0" i="0" u="none" dirty="0">
                        <a:solidFill>
                          <a:srgbClr val="33415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3389">
                <a:tc>
                  <a:txBody>
                    <a:bodyPr/>
                    <a:lstStyle/>
                    <a:p>
                      <a:pPr algn="l"/>
                      <a:r>
                        <a:rPr sz="1200" b="1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Κα</a:t>
                      </a:r>
                      <a:r>
                        <a:rPr sz="1200" b="1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τηγορί</a:t>
                      </a:r>
                      <a:r>
                        <a:rPr sz="1200" b="1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 Β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Το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πικές / Μικρές (≤ 5 MW)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Πρότυ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πες Περιβαλλοντικές Δεσμεύσεις (ΠΠΔ)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Περιφέρει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 / Διεύθυνση Ανάπτυξης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533400" y="3100387"/>
            <a:ext cx="158546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Rectangle 9"/>
          <p:cNvSpPr/>
          <p:nvPr/>
        </p:nvSpPr>
        <p:spPr>
          <a:xfrm>
            <a:off x="2118866" y="3100387"/>
            <a:ext cx="357425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1" name="Rectangle 10"/>
          <p:cNvSpPr/>
          <p:nvPr/>
        </p:nvSpPr>
        <p:spPr>
          <a:xfrm>
            <a:off x="5693122" y="3100387"/>
            <a:ext cx="333330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Rectangle 11"/>
          <p:cNvSpPr/>
          <p:nvPr/>
        </p:nvSpPr>
        <p:spPr>
          <a:xfrm>
            <a:off x="9026425" y="3100387"/>
            <a:ext cx="263217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3" name="Rectangle 12"/>
          <p:cNvSpPr/>
          <p:nvPr/>
        </p:nvSpPr>
        <p:spPr>
          <a:xfrm>
            <a:off x="533400" y="3533775"/>
            <a:ext cx="158546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2118866" y="3533775"/>
            <a:ext cx="357425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5" name="Rectangle 14"/>
          <p:cNvSpPr/>
          <p:nvPr/>
        </p:nvSpPr>
        <p:spPr>
          <a:xfrm>
            <a:off x="5693122" y="3533775"/>
            <a:ext cx="333330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6" name="Rectangle 15"/>
          <p:cNvSpPr/>
          <p:nvPr/>
        </p:nvSpPr>
        <p:spPr>
          <a:xfrm>
            <a:off x="9026425" y="3533775"/>
            <a:ext cx="263217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7" name="Rectangle 16"/>
          <p:cNvSpPr/>
          <p:nvPr/>
        </p:nvSpPr>
        <p:spPr>
          <a:xfrm>
            <a:off x="533400" y="3967162"/>
            <a:ext cx="158546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8" name="Rectangle 17"/>
          <p:cNvSpPr/>
          <p:nvPr/>
        </p:nvSpPr>
        <p:spPr>
          <a:xfrm>
            <a:off x="2118866" y="3967162"/>
            <a:ext cx="357425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9" name="Rectangle 18"/>
          <p:cNvSpPr/>
          <p:nvPr/>
        </p:nvSpPr>
        <p:spPr>
          <a:xfrm>
            <a:off x="5693122" y="3967162"/>
            <a:ext cx="333330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0" name="Rectangle 19"/>
          <p:cNvSpPr/>
          <p:nvPr/>
        </p:nvSpPr>
        <p:spPr>
          <a:xfrm>
            <a:off x="9026425" y="3967162"/>
            <a:ext cx="263217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1" name="Rectangle 20"/>
          <p:cNvSpPr/>
          <p:nvPr/>
        </p:nvSpPr>
        <p:spPr>
          <a:xfrm>
            <a:off x="533400" y="4400550"/>
            <a:ext cx="158546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2" name="Rectangle 21"/>
          <p:cNvSpPr/>
          <p:nvPr/>
        </p:nvSpPr>
        <p:spPr>
          <a:xfrm>
            <a:off x="2118866" y="4400550"/>
            <a:ext cx="357425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3" name="Rectangle 22"/>
          <p:cNvSpPr/>
          <p:nvPr/>
        </p:nvSpPr>
        <p:spPr>
          <a:xfrm>
            <a:off x="5693122" y="4400550"/>
            <a:ext cx="333330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4" name="Rectangle 23"/>
          <p:cNvSpPr/>
          <p:nvPr/>
        </p:nvSpPr>
        <p:spPr>
          <a:xfrm>
            <a:off x="9026425" y="4400550"/>
            <a:ext cx="263217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5" name="TextBox 24"/>
          <p:cNvSpPr txBox="1"/>
          <p:nvPr/>
        </p:nvSpPr>
        <p:spPr>
          <a:xfrm>
            <a:off x="523875" y="428625"/>
            <a:ext cx="11668125" cy="3606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Κα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τηγοριο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ποίηση Έργων (ΜΠΕ)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23875" y="9048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571750"/>
            <a:ext cx="3575000" cy="19526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8425" y="2571750"/>
            <a:ext cx="3575000" cy="19526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2975" y="2571750"/>
            <a:ext cx="3575000" cy="195262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7750" y="6057900"/>
            <a:ext cx="4778722" cy="228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47750" y="6143625"/>
            <a:ext cx="2029866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ΕΛΛΗΝΙΚΟ ΑΝΟΙΚΤΟ ΠΑΝΕΠΙΣΤΗΜΙΟ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77616" y="6143625"/>
            <a:ext cx="1879252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πλωματική Εργασία - Ι. </a:t>
            </a:r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Ντ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αλαπέρας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56868" y="6143625"/>
            <a:ext cx="1035369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αφάνεια 18 / 31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3900" y="3305175"/>
            <a:ext cx="1000125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ΗΠΜ &amp; ΠΕΤ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3900" y="3638550"/>
            <a:ext cx="3174950" cy="439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Ηλεκτρονικό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Περι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βαλλοντικό Μητρώο &amp; μοναδική Περιβαλλοντική Ταυτότητα (ΠΕΤ) για κάθε έργο.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08450" y="3305175"/>
            <a:ext cx="1834760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ΑΕΠΟ (15ετής </a:t>
            </a:r>
            <a:r>
              <a:rPr sz="135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Ισχύς</a:t>
            </a:r>
            <a:r>
              <a:rPr sz="135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08450" y="3638550"/>
            <a:ext cx="317495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Απ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όφ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αση Έγκρισης Περιβαλλοντικών Όρων με αυστηρά χρονοδιαγράμματα &amp; δημόσια διαβούλευση.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93000" y="3305175"/>
            <a:ext cx="1699118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Ιδιώτες</a:t>
            </a:r>
            <a:r>
              <a:rPr sz="135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35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Αξιολογητές</a:t>
            </a:r>
            <a:endParaRPr sz="1350" b="1" i="0" u="none" dirty="0">
              <a:solidFill>
                <a:srgbClr val="0F172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293000" y="3638550"/>
            <a:ext cx="31749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Θεσμός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Πιστο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ποιημένων Αξιολογητών (ΙΠΑ) για ταχεία εξέταση των φακέλων ΜΠΕ.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900" y="2847975"/>
            <a:ext cx="409575" cy="3238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08450" y="2847975"/>
            <a:ext cx="361950" cy="32385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93000" y="2847975"/>
            <a:ext cx="409575" cy="3238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23875" y="428625"/>
            <a:ext cx="1166812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 dirty="0" err="1">
                <a:solidFill>
                  <a:srgbClr val="0F172A"/>
                </a:solidFill>
                <a:latin typeface="Poppins"/>
              </a:rPr>
              <a:t>Ψηφι</a:t>
            </a:r>
            <a:r>
              <a:rPr sz="2400" b="1" i="0" u="none" dirty="0">
                <a:solidFill>
                  <a:srgbClr val="0F172A"/>
                </a:solidFill>
                <a:latin typeface="Poppins"/>
              </a:rPr>
              <a:t>ακή Περιβαλλοντική Άδεια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23875" y="9048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3757612"/>
            <a:ext cx="2563117" cy="91797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4202" y="2247304"/>
            <a:ext cx="2563117" cy="1091207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4530" y="3757612"/>
            <a:ext cx="2563117" cy="917971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04858" y="2420540"/>
            <a:ext cx="2563117" cy="917971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7750" y="6057900"/>
            <a:ext cx="4778722" cy="228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47750" y="6143625"/>
            <a:ext cx="2029866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ΕΛΛΗΝΙΚΟ ΑΝΟΙΚΤΟ ΠΑΝΕΠΙΣΤΗΜΙΟ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77616" y="6143625"/>
            <a:ext cx="1879252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πλωματική Εργασία - Ι. </a:t>
            </a:r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Ντ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αλαπέρας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56868" y="6143625"/>
            <a:ext cx="1139131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αφάνεια 19 / 31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23875" y="3529012"/>
            <a:ext cx="11144250" cy="3810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609815" y="3900487"/>
            <a:ext cx="2391236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u="none" dirty="0" err="1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Φάση</a:t>
            </a:r>
            <a:r>
              <a:rPr sz="1200" b="1" i="0" u="none" dirty="0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sz="1200" b="1" i="0" u="none" dirty="0" err="1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Ανά</a:t>
            </a:r>
            <a:r>
              <a:rPr sz="1200" b="1" i="0" u="none" dirty="0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πτυξη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" y="4186237"/>
            <a:ext cx="2277367" cy="3464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64"/>
              </a:lnSpc>
            </a:pPr>
            <a:r>
              <a:rPr sz="11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1,5 - 3,5 </a:t>
            </a:r>
            <a:r>
              <a:rPr sz="11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έτη</a:t>
            </a:r>
            <a:r>
              <a:rPr sz="11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sz="11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Μετρήσεις</a:t>
            </a:r>
            <a:r>
              <a:rPr sz="11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α</a:t>
            </a:r>
            <a:r>
              <a:rPr sz="11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νέμου</a:t>
            </a:r>
            <a:r>
              <a:rPr sz="11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11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γη</a:t>
            </a:r>
            <a:r>
              <a:rPr sz="11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micro-siting &amp; </a:t>
            </a:r>
            <a:r>
              <a:rPr sz="11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χρημ</a:t>
            </a:r>
            <a:r>
              <a:rPr sz="11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ατοδότηση.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70143" y="2390179"/>
            <a:ext cx="2391236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u="none" dirty="0" err="1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Φάση</a:t>
            </a:r>
            <a:r>
              <a:rPr sz="1200" b="1" i="0" u="none" dirty="0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2: Αδειοδότηση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27077" y="2675929"/>
            <a:ext cx="2277367" cy="5237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64"/>
              </a:lnSpc>
            </a:pPr>
            <a:r>
              <a:rPr sz="11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1 - 1,5 </a:t>
            </a:r>
            <a:r>
              <a:rPr sz="11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έτος</a:t>
            </a:r>
            <a:r>
              <a:rPr sz="11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sz="11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Έγκριση</a:t>
            </a:r>
            <a:r>
              <a:rPr sz="11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ΜΠΕ / ΑΕΠΟ, π</a:t>
            </a:r>
            <a:r>
              <a:rPr sz="11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ροσφορά</a:t>
            </a:r>
            <a:r>
              <a:rPr sz="11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σύνδεσης</a:t>
            </a:r>
            <a:r>
              <a:rPr sz="11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sz="11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άδει</a:t>
            </a:r>
            <a:r>
              <a:rPr sz="11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 εγκατάστασης.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30471" y="3900487"/>
            <a:ext cx="2391236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u="none" dirty="0" err="1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Φάση</a:t>
            </a:r>
            <a:r>
              <a:rPr sz="1200" b="1" i="0" u="none" dirty="0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3: Κατα</a:t>
            </a:r>
            <a:r>
              <a:rPr sz="1200" b="1" i="0" u="none" dirty="0" err="1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σκευή</a:t>
            </a:r>
            <a:endParaRPr sz="1200" b="1" i="0" u="none" dirty="0">
              <a:solidFill>
                <a:srgbClr val="05966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87405" y="4186237"/>
            <a:ext cx="2277367" cy="3464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64"/>
              </a:lnSpc>
            </a:pPr>
            <a:r>
              <a:rPr sz="11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1 - 2 </a:t>
            </a:r>
            <a:r>
              <a:rPr sz="11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έτη</a:t>
            </a:r>
            <a:r>
              <a:rPr sz="11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sz="11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Οδο</a:t>
            </a:r>
            <a:r>
              <a:rPr sz="11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ποιία, θεμελιώσεις, ανέγερση Α/Γ &amp; υποσταθμός.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90799" y="2563415"/>
            <a:ext cx="2391236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u="none" dirty="0" err="1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Φάση</a:t>
            </a:r>
            <a:r>
              <a:rPr sz="1200" b="1" i="0" u="none" dirty="0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4: </a:t>
            </a:r>
            <a:r>
              <a:rPr sz="1200" b="1" i="0" u="none" dirty="0" err="1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Λειτουργί</a:t>
            </a:r>
            <a:r>
              <a:rPr sz="1200" b="1" i="0" u="none" dirty="0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47733" y="2849165"/>
            <a:ext cx="2277367" cy="5268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64"/>
              </a:lnSpc>
            </a:pPr>
            <a:r>
              <a:rPr sz="11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20 - 25 </a:t>
            </a:r>
            <a:r>
              <a:rPr sz="11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έτη</a:t>
            </a:r>
            <a:r>
              <a:rPr sz="11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sz="11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Συνεχής</a:t>
            </a:r>
            <a:r>
              <a:rPr sz="11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παρα</a:t>
            </a:r>
            <a:r>
              <a:rPr sz="11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γωγή</a:t>
            </a:r>
            <a:r>
              <a:rPr sz="11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π</a:t>
            </a:r>
            <a:r>
              <a:rPr sz="11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ρολη</a:t>
            </a:r>
            <a:r>
              <a:rPr sz="11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πτική συντήρηση &amp; αποκατάσταση.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3875" y="428625"/>
            <a:ext cx="11668125" cy="3606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Στάδι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 Ανάπτυξης Αιολικού Έργου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23875" y="9048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2" name="Rounded Rectangle 21"/>
          <p:cNvSpPr/>
          <p:nvPr/>
        </p:nvSpPr>
        <p:spPr>
          <a:xfrm>
            <a:off x="1710183" y="3452812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5966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3" name="Rounded Rectangle 22"/>
          <p:cNvSpPr/>
          <p:nvPr/>
        </p:nvSpPr>
        <p:spPr>
          <a:xfrm>
            <a:off x="4570511" y="3452812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5966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4" name="Rounded Rectangle 23"/>
          <p:cNvSpPr/>
          <p:nvPr/>
        </p:nvSpPr>
        <p:spPr>
          <a:xfrm>
            <a:off x="7430839" y="3452812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5966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5" name="Rounded Rectangle 24"/>
          <p:cNvSpPr/>
          <p:nvPr/>
        </p:nvSpPr>
        <p:spPr>
          <a:xfrm>
            <a:off x="10291167" y="3452812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5966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6486525"/>
            <a:ext cx="5905500" cy="228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3875" y="428625"/>
            <a:ext cx="5650706" cy="3606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Κριτήρι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 Επιλογής Θέσης</a:t>
            </a:r>
          </a:p>
        </p:txBody>
      </p:sp>
      <p:sp>
        <p:nvSpPr>
          <p:cNvPr id="5" name="Rectangle 4"/>
          <p:cNvSpPr/>
          <p:nvPr/>
        </p:nvSpPr>
        <p:spPr>
          <a:xfrm>
            <a:off x="523875" y="904875"/>
            <a:ext cx="5381625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0"/>
            <a:ext cx="59055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3875" y="6513882"/>
            <a:ext cx="2029866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ΕΛΛΗΝΙΚΟ ΑΝΟΙΚΤΟ ΠΑΝΕΠΙΣΤΗΜΙΟ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17056" y="6513882"/>
            <a:ext cx="1879252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πλωματική Εργασία - Ι. </a:t>
            </a:r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Ντ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αλαπέρας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59623" y="6513882"/>
            <a:ext cx="1055186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αφάνεια 20 / 31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3875" y="1133475"/>
            <a:ext cx="5650706" cy="2160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4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Το</a:t>
            </a:r>
            <a:r>
              <a:rPr sz="1404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ποθεσία Αντιρρίου (Όρος Κλόκοβα)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3875" y="1409700"/>
            <a:ext cx="538162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Εγκ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ατάσταση στις κορυφογραμμές Μολυκρείου Ναυπακτίας (υψόμετρο 450 - 850m) με εξαιρετικό αιολικό δυναμικό.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3875" y="1866900"/>
            <a:ext cx="538162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Άμεση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π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ρόσ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βαση μέσω Ιόνιας Οδού &amp; Γέφυρας Ρίου-Αντιρρίου για τη μεταφορά υπερμεγεθών εξαρτημάτων.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238375"/>
            <a:ext cx="11144250" cy="2619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750" y="6057900"/>
            <a:ext cx="4778722" cy="228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47750" y="6143625"/>
            <a:ext cx="2029866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ΕΛΛΗΝΙΚΟ ΑΝΟΙΚΤΟ ΠΑΝΕΠΙΣΤΗΜΙΟ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77616" y="6143625"/>
            <a:ext cx="1879252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πλωματική Εργασία - Ι. </a:t>
            </a:r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Ντ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αλαπέρας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56869" y="6143625"/>
            <a:ext cx="1025642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αφάνεια 21 / 31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2203344"/>
              </p:ext>
            </p:extLst>
          </p:nvPr>
        </p:nvGraphicFramePr>
        <p:xfrm>
          <a:off x="533400" y="2247900"/>
          <a:ext cx="11125199" cy="2600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97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154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3387">
                <a:tc>
                  <a:txBody>
                    <a:bodyPr/>
                    <a:lstStyle/>
                    <a:p>
                      <a:pPr algn="l"/>
                      <a:r>
                        <a:rPr sz="1400" b="0" i="0" u="none" dirty="0" err="1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Τεχνικό</a:t>
                      </a:r>
                      <a:r>
                        <a:rPr sz="1400" b="0" i="0" u="none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Χαρα</a:t>
                      </a:r>
                      <a:r>
                        <a:rPr sz="1400" b="0" i="0" u="none" dirty="0" err="1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κτηριστικό</a:t>
                      </a:r>
                      <a:endParaRPr sz="1400" b="0" i="0" u="none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 dirty="0" err="1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Τιμή</a:t>
                      </a:r>
                      <a:r>
                        <a:rPr sz="1400" b="0" i="0" u="none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</a:t>
                      </a:r>
                      <a:r>
                        <a:rPr sz="1400" b="0" i="0" u="none" dirty="0" err="1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Προδι</a:t>
                      </a:r>
                      <a:r>
                        <a:rPr sz="1400" b="0" i="0" u="none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αγραφή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387">
                <a:tc>
                  <a:txBody>
                    <a:bodyPr/>
                    <a:lstStyle/>
                    <a:p>
                      <a:pPr algn="l"/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Ονομ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αστική Ισχύς / Πλήθος Α/Γ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 MW α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νά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μονάδ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 (Σύνολο 10 Α/Γ = 20 MW)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387">
                <a:tc>
                  <a:txBody>
                    <a:bodyPr/>
                    <a:lstStyle/>
                    <a:p>
                      <a:pPr algn="l"/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Διάμετρος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Ρότορ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 / Επιφάνεια Σάρωσης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μέτρ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 / 6.362 m²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3387">
                <a:tc>
                  <a:txBody>
                    <a:bodyPr/>
                    <a:lstStyle/>
                    <a:p>
                      <a:pPr algn="l"/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Ύψος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Πλήμνης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(Hub Height) /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Μήκος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Πτερυγίου</a:t>
                      </a:r>
                      <a:endParaRPr sz="1200" b="0" i="0" u="none" dirty="0">
                        <a:solidFill>
                          <a:srgbClr val="33415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μέτρ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 / 44 μέτρα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3387">
                <a:tc>
                  <a:txBody>
                    <a:bodyPr/>
                    <a:lstStyle/>
                    <a:p>
                      <a:pPr algn="l"/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Τα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χύτητες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Ανέμου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(Cut-in / Rated / Cut-out)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m/s / 12-13 m/s / 25 m/s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3390">
                <a:tc>
                  <a:txBody>
                    <a:bodyPr/>
                    <a:lstStyle/>
                    <a:p>
                      <a:pPr algn="l"/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Κλάση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Ανέμου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Πυκνότητ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 Αέρα Πεδίου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IEC IIA / 1,12 kg/m³ (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λόγω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υψομέτρου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533400" y="2667000"/>
            <a:ext cx="560977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Rectangle 9"/>
          <p:cNvSpPr/>
          <p:nvPr/>
        </p:nvSpPr>
        <p:spPr>
          <a:xfrm>
            <a:off x="6143178" y="2667000"/>
            <a:ext cx="551542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1" name="Rectangle 10"/>
          <p:cNvSpPr/>
          <p:nvPr/>
        </p:nvSpPr>
        <p:spPr>
          <a:xfrm>
            <a:off x="533400" y="3100387"/>
            <a:ext cx="560977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Rectangle 11"/>
          <p:cNvSpPr/>
          <p:nvPr/>
        </p:nvSpPr>
        <p:spPr>
          <a:xfrm>
            <a:off x="6143178" y="3100387"/>
            <a:ext cx="551542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3" name="Rectangle 12"/>
          <p:cNvSpPr/>
          <p:nvPr/>
        </p:nvSpPr>
        <p:spPr>
          <a:xfrm>
            <a:off x="533400" y="3533775"/>
            <a:ext cx="560977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6143178" y="3533775"/>
            <a:ext cx="551542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5" name="Rectangle 14"/>
          <p:cNvSpPr/>
          <p:nvPr/>
        </p:nvSpPr>
        <p:spPr>
          <a:xfrm>
            <a:off x="533400" y="3967162"/>
            <a:ext cx="560977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6" name="Rectangle 15"/>
          <p:cNvSpPr/>
          <p:nvPr/>
        </p:nvSpPr>
        <p:spPr>
          <a:xfrm>
            <a:off x="6143178" y="3967162"/>
            <a:ext cx="551542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7" name="Rectangle 16"/>
          <p:cNvSpPr/>
          <p:nvPr/>
        </p:nvSpPr>
        <p:spPr>
          <a:xfrm>
            <a:off x="533400" y="4400550"/>
            <a:ext cx="560977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8" name="Rectangle 17"/>
          <p:cNvSpPr/>
          <p:nvPr/>
        </p:nvSpPr>
        <p:spPr>
          <a:xfrm>
            <a:off x="6143178" y="4400550"/>
            <a:ext cx="551542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9" name="Rectangle 18"/>
          <p:cNvSpPr/>
          <p:nvPr/>
        </p:nvSpPr>
        <p:spPr>
          <a:xfrm>
            <a:off x="533400" y="4833937"/>
            <a:ext cx="560977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0" name="Rectangle 19"/>
          <p:cNvSpPr/>
          <p:nvPr/>
        </p:nvSpPr>
        <p:spPr>
          <a:xfrm>
            <a:off x="6143178" y="4833937"/>
            <a:ext cx="551542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1" name="TextBox 20"/>
          <p:cNvSpPr txBox="1"/>
          <p:nvPr/>
        </p:nvSpPr>
        <p:spPr>
          <a:xfrm>
            <a:off x="523875" y="428625"/>
            <a:ext cx="11668125" cy="3606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Προδι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αγραφές Siemens Gamesa G90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23875" y="9048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686050"/>
            <a:ext cx="5405437" cy="17240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687" y="2686050"/>
            <a:ext cx="5405437" cy="17240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750" y="6057900"/>
            <a:ext cx="4778722" cy="228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47750" y="6143625"/>
            <a:ext cx="2029866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ΕΛΛΗΝΙΚΟ ΑΝΟΙΚΤΟ ΠΑΝΕΠΙΣΤΗΜΙΟ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77616" y="6143625"/>
            <a:ext cx="1879252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πλωματική Εργασία - Ι. </a:t>
            </a:r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Ντ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αλαπέρας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56868" y="6143625"/>
            <a:ext cx="1139131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αφάνεια 22 / 31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1050" y="2905125"/>
            <a:ext cx="5175646" cy="2192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Κι</a:t>
            </a:r>
            <a:r>
              <a:rPr sz="1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βώτιο Ταχυτήτων (Gearbox)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1050" y="3276600"/>
            <a:ext cx="49291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Σχέση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μετάδοσης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1:100.5.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Μετ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ατρέπει τις 9-19 rpm του ρότορα σε ~1.680 rpm στη γεννήτρια DFIG.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1050" y="3733800"/>
            <a:ext cx="49291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Πλ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ανητικό σύστημα 3 σταδίων με ενεργή ψύξη λαδιού &amp; θερμαντήρες για χειμερινές συνθήκες.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862" y="2905125"/>
            <a:ext cx="5175646" cy="2192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Yaw &amp; Pitch Control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19862" y="3276600"/>
            <a:ext cx="49291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ηλεκτροκινητήρες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AC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γι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 περιστροφή ατράκτου με υδραυλικά δισκόφρενα ακινητοποίησης.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862" y="3733800"/>
            <a:ext cx="49291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Ανεξάρτητη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ρύθμιση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β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ήμ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ατος πτερυγίων (Pitch) για βελτιστοποίηση παραγωγής &amp; αεροδυναμική πέδηση.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3875" y="428625"/>
            <a:ext cx="11668125" cy="3606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Μηχ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ανικά Συστήματα G90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23875" y="9048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687" y="1833562"/>
            <a:ext cx="5405437" cy="3429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750" y="6057900"/>
            <a:ext cx="4778722" cy="228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47750" y="6118698"/>
            <a:ext cx="2029866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ΕΛΛΗΝΙΚΟ ΑΝΟΙΚΤΟ ΠΑΝΕΠΙΣΤΗΜΙΟ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77616" y="6118698"/>
            <a:ext cx="1879252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πλωματική Εργασία - Ι. </a:t>
            </a:r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Ντ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αλαπέρας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56869" y="6118698"/>
            <a:ext cx="1064552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αφάνεια 23 / 31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3425" y="1833562"/>
            <a:ext cx="5195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Θεμελίωση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Βα</a:t>
            </a: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ρύτητ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ας: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Κυκλικό πέδιλο σκυροδέματος C30/37 διαμέτρου ~18m &amp; βάθους 3-4m.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3425" y="2405062"/>
            <a:ext cx="5195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Οπ</a:t>
            </a: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λισμός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60-100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τόνοι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χάλυ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βα B500C &amp; κλωβός αγκύρωσης (bolt cage) με κοχλίες υψηλής αντοχής.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3425" y="2976562"/>
            <a:ext cx="5195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Θεμελι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ακή Γείωση: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Διπλός δακτύλιος (εντός &amp; εκτός σκυροδέματος) με αγωγούς χαλκού 95mm².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3425" y="3548062"/>
            <a:ext cx="5195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Στόχος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Αντίστ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ασης: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 &lt; 10 Ω για ασφαλή διοχέτευση ρευμάτων κεραυνού (IEC 61400-24).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3875" y="1795462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 dirty="0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3875" y="2366962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 dirty="0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3875" y="2938462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 dirty="0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3875" y="3509962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 dirty="0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3875" y="428625"/>
            <a:ext cx="11668125" cy="3606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Θεμελίωση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Θεμελι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ακή Γείωση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23875" y="9048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pic>
        <p:nvPicPr>
          <p:cNvPr id="20" name="Εικόνα 19">
            <a:extLst>
              <a:ext uri="{FF2B5EF4-FFF2-40B4-BE49-F238E27FC236}">
                <a16:creationId xmlns:a16="http://schemas.microsoft.com/office/drawing/2014/main" id="{0FE53A09-F907-E96C-6EEE-666F4C3395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2434" y="1833563"/>
            <a:ext cx="5325691" cy="343414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50" y="6057900"/>
            <a:ext cx="4778722" cy="228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47750" y="6143625"/>
            <a:ext cx="2029866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ΕΛΛΗΝΙΚΟ ΑΝΟΙΚΤΟ ΠΑΝΕΠΙΣΤΗΜΙΟ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77616" y="6143625"/>
            <a:ext cx="1879252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πλωματική Εργασία - Ι. </a:t>
            </a:r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Ντ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αλαπέρας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56868" y="6143625"/>
            <a:ext cx="1054825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αφάνεια 24 / 31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3875" y="2667000"/>
            <a:ext cx="5675709" cy="2160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4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Διάτ</a:t>
            </a:r>
            <a:r>
              <a:rPr sz="1404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αξη Αιολικού Πάρκου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3875" y="2943225"/>
            <a:ext cx="540543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Το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ποθέτηση των 10 Α/Γ σε 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παράλληλες σειρές των 5 Α/Γ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κατά μήκος της κορυφογραμμής.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62687" y="2667000"/>
            <a:ext cx="5675709" cy="2160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4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Απα</a:t>
            </a:r>
            <a:r>
              <a:rPr sz="1404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ιτούμενη</a:t>
            </a:r>
            <a:r>
              <a:rPr sz="1404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4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Έκτ</a:t>
            </a:r>
            <a:r>
              <a:rPr sz="1404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αση &amp; Περίφραξη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3425" y="3400425"/>
            <a:ext cx="5195887" cy="209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Πλευρική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Απ</a:t>
            </a: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όστ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αση (Dcw):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Dr = 360 μέτρα.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3425" y="3743325"/>
            <a:ext cx="5195887" cy="209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Κα</a:t>
            </a: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τά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Μήκος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Απ</a:t>
            </a: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όστ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αση (Ddw):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 Dr = 630 μέτρα.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2237" y="2943225"/>
            <a:ext cx="5195887" cy="209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Συνολικό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Εμ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βαδόν Γηπέδου: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~91 στρέμματα (907.200 m²).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2237" y="3286125"/>
            <a:ext cx="5195887" cy="4367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Περίμετρος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Περίφρ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αξης: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5,14 km (υπολογισμένη με ζώνες ασφαλείας </a:t>
            </a:r>
            <a:r>
              <a:rPr lang="en-US" sz="12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Dcw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D</a:t>
            </a:r>
            <a:r>
              <a:rPr lang="en-US" sz="120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dw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2237" y="3857625"/>
            <a:ext cx="5195887" cy="209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αχιστοποίηση αεροδυναμικών απωλειών σκίασης &amp; μηχανικών καταπονήσεων.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3875" y="3362325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 dirty="0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3875" y="3705225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 dirty="0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62687" y="2905125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 dirty="0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62687" y="3248025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 dirty="0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62687" y="3819525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 dirty="0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3875" y="428625"/>
            <a:ext cx="11668125" cy="3606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Χωροθέτηση &amp; 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Σκί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αση (Wake)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23875" y="9048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1133475"/>
            <a:ext cx="11144250" cy="48291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750" y="6057900"/>
            <a:ext cx="4778722" cy="228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72296" y="4933950"/>
            <a:ext cx="5447258" cy="209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0" i="1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Συνολικό</a:t>
            </a:r>
            <a:r>
              <a:rPr sz="1200" b="0" i="1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1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Αρχικό</a:t>
            </a:r>
            <a:r>
              <a:rPr sz="1200" b="0" i="1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1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Κεφάλ</a:t>
            </a:r>
            <a:r>
              <a:rPr sz="1200" b="0" i="1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αιο Επένδυσης (CAPEX): </a:t>
            </a:r>
            <a:r>
              <a:rPr sz="1200" b="1" i="1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28.400.000 €</a:t>
            </a:r>
            <a:r>
              <a:rPr sz="1200" b="0" i="1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(2,84 Εκ. € α</a:t>
            </a:r>
            <a:r>
              <a:rPr sz="1200" b="0" i="1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νά</a:t>
            </a:r>
            <a:r>
              <a:rPr sz="1200" b="0" i="1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Α/Γ).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7750" y="6143625"/>
            <a:ext cx="2029866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ΕΛΛΗΝΙΚΟ ΑΝΟΙΚΤΟ ΠΑΝΕΠΙΣΤΗΜΙΟ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77616" y="6143625"/>
            <a:ext cx="1879252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πλωματική Εργασία - Ι. </a:t>
            </a:r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Ντ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αλαπέρας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56869" y="6143625"/>
            <a:ext cx="1025642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αφάνεια 25 / 31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3875" y="428625"/>
            <a:ext cx="11668125" cy="3606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Κατα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νομή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CAPEX</a:t>
            </a:r>
          </a:p>
        </p:txBody>
      </p:sp>
      <p:sp>
        <p:nvSpPr>
          <p:cNvPr id="10" name="Rectangle 9"/>
          <p:cNvSpPr/>
          <p:nvPr/>
        </p:nvSpPr>
        <p:spPr>
          <a:xfrm>
            <a:off x="523875" y="9048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8" y="9728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3" y="1133475"/>
            <a:ext cx="11308202" cy="48291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750" y="6057900"/>
            <a:ext cx="4778722" cy="228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68712" y="4629150"/>
            <a:ext cx="5654575" cy="209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0" i="1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Συνολικό</a:t>
            </a:r>
            <a:r>
              <a:rPr sz="1200" b="0" i="1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1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Ετήσιο</a:t>
            </a:r>
            <a:r>
              <a:rPr sz="1200" b="0" i="1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1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Λειτουργικό</a:t>
            </a:r>
            <a:r>
              <a:rPr sz="1200" b="0" i="1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1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Κόστος</a:t>
            </a:r>
            <a:r>
              <a:rPr sz="1200" b="0" i="1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(OPEX): </a:t>
            </a:r>
            <a:r>
              <a:rPr sz="1200" b="1" i="1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720.000 €/</a:t>
            </a:r>
            <a:r>
              <a:rPr sz="1200" b="1" i="1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έτος</a:t>
            </a:r>
            <a:r>
              <a:rPr sz="1200" b="0" i="1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(72.000 € α</a:t>
            </a:r>
            <a:r>
              <a:rPr sz="1200" b="0" i="1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νά</a:t>
            </a:r>
            <a:r>
              <a:rPr sz="1200" b="0" i="1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Α/Γ/</a:t>
            </a:r>
            <a:r>
              <a:rPr sz="1200" b="0" i="1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έτος</a:t>
            </a:r>
            <a:r>
              <a:rPr sz="1200" b="0" i="1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7750" y="6143625"/>
            <a:ext cx="2029866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ΕΛΛΗΝΙΚΟ ΑΝΟΙΚΤΟ ΠΑΝΕΠΙΣΤΗΜΙΟ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77616" y="6143625"/>
            <a:ext cx="1879252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πλωματική Εργασία - Ι. </a:t>
            </a:r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Ντ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αλαπέρας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56868" y="6143625"/>
            <a:ext cx="1054825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αφάνεια 26 / 31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3875" y="428625"/>
            <a:ext cx="11668125" cy="3606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Ετήσιο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Λειτουργικό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Κόστος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OPEX</a:t>
            </a:r>
          </a:p>
        </p:txBody>
      </p:sp>
      <p:sp>
        <p:nvSpPr>
          <p:cNvPr id="10" name="Rectangle 9"/>
          <p:cNvSpPr/>
          <p:nvPr/>
        </p:nvSpPr>
        <p:spPr>
          <a:xfrm>
            <a:off x="523875" y="9048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686050"/>
            <a:ext cx="5405437" cy="17240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750" y="6057900"/>
            <a:ext cx="4778722" cy="228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47750" y="6143625"/>
            <a:ext cx="2029866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ΕΛΛΗΝΙΚΟ ΑΝΟΙΚΤΟ ΠΑΝΕΠΙΣΤΗΜΙΟ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77616" y="6143625"/>
            <a:ext cx="1879252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πλωματική Εργασία - Ι. </a:t>
            </a:r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Ντ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αλαπέρας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56868" y="6143625"/>
            <a:ext cx="1139131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αφάνεια 27 / 31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07381" y="2981325"/>
            <a:ext cx="2638425" cy="8207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6375"/>
              </a:lnSpc>
            </a:pPr>
            <a:r>
              <a:rPr sz="6375" b="1" i="0" u="none" dirty="0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  <a:r>
              <a:rPr lang="el-GR" sz="6375" b="1" i="0" u="none" dirty="0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sz="6375" b="1" i="0" u="none" dirty="0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lang="el-GR" sz="6375" b="1" i="0" u="none" dirty="0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sz="6375" b="1" i="0" u="none" dirty="0">
              <a:solidFill>
                <a:srgbClr val="05966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41375" y="3886200"/>
            <a:ext cx="3970287" cy="2192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25" b="1" i="0" u="none" dirty="0">
                <a:solidFill>
                  <a:srgbClr val="065F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MWh </a:t>
            </a:r>
            <a:r>
              <a:rPr sz="1425" b="1" i="0" u="none" dirty="0" err="1">
                <a:solidFill>
                  <a:srgbClr val="065F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Ετήσι</a:t>
            </a:r>
            <a:r>
              <a:rPr sz="1425" b="1" i="0" u="none" dirty="0">
                <a:solidFill>
                  <a:srgbClr val="065F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 Παραγωγή Ηλεκτρικής Ενέργειας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62687" y="2686050"/>
            <a:ext cx="5675709" cy="2160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4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Οικονομικά</a:t>
            </a:r>
            <a:r>
              <a:rPr sz="1404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4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Στοιχεί</a:t>
            </a:r>
            <a:r>
              <a:rPr sz="1404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 Παραγωγής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2237" y="2962275"/>
            <a:ext cx="5195887" cy="209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Μέση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Τα</a:t>
            </a: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χύτητ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 Ανέμου: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Vave = 5,5 m/s (με παράμετρο Weibull k = 1,5).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2237" y="3305175"/>
            <a:ext cx="5195887" cy="209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Παρα</a:t>
            </a: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γωγή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α</a:t>
            </a: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νά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Α/Γ: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3.723 MWh/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έτος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2237" y="3648075"/>
            <a:ext cx="5195887" cy="209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Τιμή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Αν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αφοράς (FiP):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80 € / MWh (Ν.4414/2016 &amp; ΥΑ 2024).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2237" y="3990975"/>
            <a:ext cx="5195887" cy="209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Συνολικά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Ετήσι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 Ακαθάριστα Έσοδα: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2.978.400 € / έτος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62687" y="2924175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 dirty="0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62687" y="3267075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 dirty="0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62687" y="3609975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 dirty="0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62687" y="3952875"/>
            <a:ext cx="1333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 dirty="0">
                <a:solidFill>
                  <a:srgbClr val="059669"/>
                </a:solidFill>
                <a:latin typeface="Lato"/>
              </a:rPr>
              <a:t>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3875" y="428625"/>
            <a:ext cx="11668125" cy="3606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Ετήσι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 Παραγωγή &amp; Έσοδα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23875" y="9048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021681"/>
            <a:ext cx="11144250" cy="305276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750" y="6057900"/>
            <a:ext cx="4778722" cy="228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47750" y="6143625"/>
            <a:ext cx="2029866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ΕΛΛΗΝΙΚΟ ΑΝΟΙΚΤΟ ΠΑΝΕΠΙΣΤΗΜΙΟ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77616" y="6143625"/>
            <a:ext cx="1879252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πλωματική Εργασία - Ι. </a:t>
            </a:r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Ντ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αλαπέρας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56868" y="6143625"/>
            <a:ext cx="1045097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αφάνεια 28 / 31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0323733"/>
              </p:ext>
            </p:extLst>
          </p:nvPr>
        </p:nvGraphicFramePr>
        <p:xfrm>
          <a:off x="533400" y="2031206"/>
          <a:ext cx="11125199" cy="3033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20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04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3387">
                <a:tc>
                  <a:txBody>
                    <a:bodyPr/>
                    <a:lstStyle/>
                    <a:p>
                      <a:pPr algn="l"/>
                      <a:r>
                        <a:rPr sz="1400" b="0" i="0" u="none" dirty="0" err="1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Οικονομικός</a:t>
                      </a:r>
                      <a:r>
                        <a:rPr sz="1400" b="0" i="0" u="none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0" i="0" u="none" dirty="0" err="1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Δείκτης</a:t>
                      </a:r>
                      <a:r>
                        <a:rPr sz="1400" b="0" i="0" u="none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Πα</a:t>
                      </a:r>
                      <a:r>
                        <a:rPr sz="1400" b="0" i="0" u="none" dirty="0" err="1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ράμετρος</a:t>
                      </a:r>
                      <a:endParaRPr sz="1400" b="0" i="0" u="none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 dirty="0" err="1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Τιμή</a:t>
                      </a:r>
                      <a:r>
                        <a:rPr sz="1400" b="0" i="0" u="none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Υπ</a:t>
                      </a:r>
                      <a:r>
                        <a:rPr sz="1400" b="0" i="0" u="none" dirty="0" err="1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ολογισμού</a:t>
                      </a:r>
                      <a:endParaRPr sz="1400" b="0" i="0" u="none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387">
                <a:tc>
                  <a:txBody>
                    <a:bodyPr/>
                    <a:lstStyle/>
                    <a:p>
                      <a:pPr algn="l"/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Αρχικό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CAPEX / Επ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ιχορήγηση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ΕΕ (30%)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28.400.000 € / 8.520.000 €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387">
                <a:tc>
                  <a:txBody>
                    <a:bodyPr/>
                    <a:lstStyle/>
                    <a:p>
                      <a:pPr algn="l"/>
                      <a:r>
                        <a:rPr sz="1200" b="1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Ιδιωτική</a:t>
                      </a:r>
                      <a:r>
                        <a:rPr sz="1200" b="1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200" b="1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Συμμετοχή</a:t>
                      </a:r>
                      <a:r>
                        <a:rPr sz="1200" b="1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(70%)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19.880.000 €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3387">
                <a:tc>
                  <a:txBody>
                    <a:bodyPr/>
                    <a:lstStyle/>
                    <a:p>
                      <a:pPr algn="l"/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Ετήσιο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Καθα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ρό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Έσοδο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μετά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Φόρων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(22%)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2.073.952 € /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έτος</a:t>
                      </a:r>
                      <a:endParaRPr sz="1200" b="0" i="0" u="none" dirty="0">
                        <a:solidFill>
                          <a:srgbClr val="33415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3387">
                <a:tc>
                  <a:txBody>
                    <a:bodyPr/>
                    <a:lstStyle/>
                    <a:p>
                      <a:pPr algn="l"/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Ελάχιστος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Απ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οδεκτός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Ρυθμός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Απ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όδοσης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(MARR)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6,0 %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3387">
                <a:tc>
                  <a:txBody>
                    <a:bodyPr/>
                    <a:lstStyle/>
                    <a:p>
                      <a:pPr algn="l"/>
                      <a:r>
                        <a:rPr sz="1200" b="1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Καθα</a:t>
                      </a:r>
                      <a:r>
                        <a:rPr sz="1200" b="1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ρή</a:t>
                      </a:r>
                      <a:r>
                        <a:rPr sz="1200" b="1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Πα</a:t>
                      </a:r>
                      <a:r>
                        <a:rPr sz="1200" b="1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ρούσ</a:t>
                      </a:r>
                      <a:r>
                        <a:rPr sz="1200" b="1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 Αξία (NPV)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3.908.229 € (</a:t>
                      </a:r>
                      <a:r>
                        <a:rPr sz="1200" b="1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Θετική</a:t>
                      </a:r>
                      <a:r>
                        <a:rPr sz="1200" b="1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-&gt; </a:t>
                      </a:r>
                      <a:r>
                        <a:rPr sz="1200" b="1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Βιώσιμη</a:t>
                      </a:r>
                      <a:r>
                        <a:rPr sz="1200" b="1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3390">
                <a:tc>
                  <a:txBody>
                    <a:bodyPr/>
                    <a:lstStyle/>
                    <a:p>
                      <a:pPr algn="l"/>
                      <a:r>
                        <a:rPr sz="1200" b="1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Εσωτερικός</a:t>
                      </a:r>
                      <a:r>
                        <a:rPr sz="1200" b="1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200" b="1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Ρυθμός</a:t>
                      </a:r>
                      <a:r>
                        <a:rPr sz="1200" b="1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Απ</a:t>
                      </a:r>
                      <a:r>
                        <a:rPr sz="1200" b="1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όδοσης</a:t>
                      </a:r>
                      <a:r>
                        <a:rPr sz="1200" b="1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(IRR)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8,00 % (&gt; MARR)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533400" y="2450306"/>
            <a:ext cx="652090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Rectangle 9"/>
          <p:cNvSpPr/>
          <p:nvPr/>
        </p:nvSpPr>
        <p:spPr>
          <a:xfrm>
            <a:off x="7054304" y="2450306"/>
            <a:ext cx="460429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1" name="Rectangle 10"/>
          <p:cNvSpPr/>
          <p:nvPr/>
        </p:nvSpPr>
        <p:spPr>
          <a:xfrm>
            <a:off x="533400" y="2883693"/>
            <a:ext cx="652090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Rectangle 11"/>
          <p:cNvSpPr/>
          <p:nvPr/>
        </p:nvSpPr>
        <p:spPr>
          <a:xfrm>
            <a:off x="7054304" y="2883693"/>
            <a:ext cx="460429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3" name="Rectangle 12"/>
          <p:cNvSpPr/>
          <p:nvPr/>
        </p:nvSpPr>
        <p:spPr>
          <a:xfrm>
            <a:off x="533400" y="3317081"/>
            <a:ext cx="652090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7054304" y="3317081"/>
            <a:ext cx="460429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5" name="Rectangle 14"/>
          <p:cNvSpPr/>
          <p:nvPr/>
        </p:nvSpPr>
        <p:spPr>
          <a:xfrm>
            <a:off x="533400" y="3750468"/>
            <a:ext cx="652090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6" name="Rectangle 15"/>
          <p:cNvSpPr/>
          <p:nvPr/>
        </p:nvSpPr>
        <p:spPr>
          <a:xfrm>
            <a:off x="7054304" y="3750468"/>
            <a:ext cx="460429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7" name="Rectangle 16"/>
          <p:cNvSpPr/>
          <p:nvPr/>
        </p:nvSpPr>
        <p:spPr>
          <a:xfrm>
            <a:off x="533400" y="4183856"/>
            <a:ext cx="652090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8" name="Rectangle 17"/>
          <p:cNvSpPr/>
          <p:nvPr/>
        </p:nvSpPr>
        <p:spPr>
          <a:xfrm>
            <a:off x="7054304" y="4183856"/>
            <a:ext cx="460429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9" name="Rectangle 18"/>
          <p:cNvSpPr/>
          <p:nvPr/>
        </p:nvSpPr>
        <p:spPr>
          <a:xfrm>
            <a:off x="533400" y="4617243"/>
            <a:ext cx="652090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0" name="Rectangle 19"/>
          <p:cNvSpPr/>
          <p:nvPr/>
        </p:nvSpPr>
        <p:spPr>
          <a:xfrm>
            <a:off x="7054304" y="4617243"/>
            <a:ext cx="460429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1" name="Rectangle 20"/>
          <p:cNvSpPr/>
          <p:nvPr/>
        </p:nvSpPr>
        <p:spPr>
          <a:xfrm>
            <a:off x="533400" y="5050631"/>
            <a:ext cx="652090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2" name="Rectangle 21"/>
          <p:cNvSpPr/>
          <p:nvPr/>
        </p:nvSpPr>
        <p:spPr>
          <a:xfrm>
            <a:off x="7054304" y="5050631"/>
            <a:ext cx="460429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3" name="TextBox 22"/>
          <p:cNvSpPr txBox="1"/>
          <p:nvPr/>
        </p:nvSpPr>
        <p:spPr>
          <a:xfrm>
            <a:off x="523875" y="428625"/>
            <a:ext cx="11668125" cy="371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Χρημ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ατοοικονομική</a:t>
            </a:r>
            <a:r>
              <a:rPr sz="2400" b="1" i="0" u="none" dirty="0">
                <a:solidFill>
                  <a:srgbClr val="0F172A"/>
                </a:solidFill>
                <a:latin typeface="Poppins"/>
              </a:rPr>
              <a:t> Αξιολόγηση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23875" y="9048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671762"/>
            <a:ext cx="11144250" cy="17526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750" y="6057900"/>
            <a:ext cx="4778722" cy="228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47750" y="6143625"/>
            <a:ext cx="2029866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ΕΛΛΗΝΙΚΟ ΑΝΟΙΚΤΟ ΠΑΝΕΠΙΣΤΗΜΙΟ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77616" y="6143625"/>
            <a:ext cx="1879252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πλωματική Εργασία - Ι. </a:t>
            </a:r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Ντ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αλαπέρας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56868" y="6143625"/>
            <a:ext cx="1076027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αφάνεια 29 / 31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1955615"/>
              </p:ext>
            </p:extLst>
          </p:nvPr>
        </p:nvGraphicFramePr>
        <p:xfrm>
          <a:off x="533400" y="2681287"/>
          <a:ext cx="11125197" cy="1733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4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52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97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03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956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3387">
                <a:tc>
                  <a:txBody>
                    <a:bodyPr/>
                    <a:lstStyle/>
                    <a:p>
                      <a:pPr algn="l"/>
                      <a:r>
                        <a:rPr sz="1400" b="0" i="0" u="none" dirty="0" err="1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Σενάριο</a:t>
                      </a:r>
                      <a:r>
                        <a:rPr sz="1400" b="0" i="0" u="none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0" i="0" u="none" dirty="0" err="1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Χρημ</a:t>
                      </a:r>
                      <a:r>
                        <a:rPr sz="1400" b="0" i="0" u="none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ατοδότησης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 dirty="0" err="1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Ιδιωτική</a:t>
                      </a:r>
                      <a:r>
                        <a:rPr sz="1400" b="0" i="0" u="none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0" i="0" u="none" dirty="0" err="1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Κεφ</a:t>
                      </a:r>
                      <a:r>
                        <a:rPr sz="1400" b="0" i="0" u="none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αλαιακή Δέσμευση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NPV (MARR = 6%)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IRR (%)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 dirty="0" err="1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Αξιολόγηση</a:t>
                      </a:r>
                      <a:r>
                        <a:rPr sz="1400" b="0" i="0" u="none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0" i="0" u="none" dirty="0" err="1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Βιωσιμότητ</a:t>
                      </a:r>
                      <a:r>
                        <a:rPr sz="1400" b="0" i="0" u="none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ας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3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387">
                <a:tc>
                  <a:txBody>
                    <a:bodyPr/>
                    <a:lstStyle/>
                    <a:p>
                      <a:pPr algn="l"/>
                      <a:r>
                        <a:rPr sz="1200" b="1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Βα</a:t>
                      </a:r>
                      <a:r>
                        <a:rPr sz="1200" b="1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σικό</a:t>
                      </a:r>
                      <a:r>
                        <a:rPr sz="1200" b="1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200" b="1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Σενάριο</a:t>
                      </a:r>
                      <a:r>
                        <a:rPr sz="1200" b="1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(30% Επ</a:t>
                      </a:r>
                      <a:r>
                        <a:rPr sz="1200" b="1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ιχορήγηση</a:t>
                      </a:r>
                      <a:r>
                        <a:rPr sz="1200" b="1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19.880.000 €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3.908.229 €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8,00 %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Εξ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αιρετικά Συμφέρουσα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387">
                <a:tc>
                  <a:txBody>
                    <a:bodyPr/>
                    <a:lstStyle/>
                    <a:p>
                      <a:pPr algn="l"/>
                      <a:r>
                        <a:rPr sz="1200" b="1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Ήπ</a:t>
                      </a:r>
                      <a:r>
                        <a:rPr sz="1200" b="1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ιο</a:t>
                      </a:r>
                      <a:r>
                        <a:rPr sz="1200" b="1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200" b="1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Σενάριο</a:t>
                      </a:r>
                      <a:r>
                        <a:rPr sz="1200" b="1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(20% Επ</a:t>
                      </a:r>
                      <a:r>
                        <a:rPr sz="1200" b="1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ιχορήγηση</a:t>
                      </a:r>
                      <a:r>
                        <a:rPr sz="1200" b="1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22.720.000 €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1.068.229 €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6,75 %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Συμφέρουσ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3389">
                <a:tc>
                  <a:txBody>
                    <a:bodyPr/>
                    <a:lstStyle/>
                    <a:p>
                      <a:pPr algn="l"/>
                      <a:r>
                        <a:rPr sz="1200" b="1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Ακρ</a:t>
                      </a:r>
                      <a:r>
                        <a:rPr sz="1200" b="1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αίο Σενάριο (0% Επιχορήγηση)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28.400.000 €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-4.611.771 €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3,70 %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Ορι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ακή (Συμφέρουσα για MARR &lt; 3.7%)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533400" y="3100387"/>
            <a:ext cx="290423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Rectangle 9"/>
          <p:cNvSpPr/>
          <p:nvPr/>
        </p:nvSpPr>
        <p:spPr>
          <a:xfrm>
            <a:off x="3437632" y="3100387"/>
            <a:ext cx="259526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1" name="Rectangle 10"/>
          <p:cNvSpPr/>
          <p:nvPr/>
        </p:nvSpPr>
        <p:spPr>
          <a:xfrm>
            <a:off x="6032896" y="3100387"/>
            <a:ext cx="171970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Rectangle 11"/>
          <p:cNvSpPr/>
          <p:nvPr/>
        </p:nvSpPr>
        <p:spPr>
          <a:xfrm>
            <a:off x="7752605" y="3100387"/>
            <a:ext cx="91038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3" name="Rectangle 12"/>
          <p:cNvSpPr/>
          <p:nvPr/>
        </p:nvSpPr>
        <p:spPr>
          <a:xfrm>
            <a:off x="8662987" y="3100387"/>
            <a:ext cx="299561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533400" y="3533775"/>
            <a:ext cx="290423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5" name="Rectangle 14"/>
          <p:cNvSpPr/>
          <p:nvPr/>
        </p:nvSpPr>
        <p:spPr>
          <a:xfrm>
            <a:off x="3437632" y="3533775"/>
            <a:ext cx="259526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6" name="Rectangle 15"/>
          <p:cNvSpPr/>
          <p:nvPr/>
        </p:nvSpPr>
        <p:spPr>
          <a:xfrm>
            <a:off x="6032896" y="3533775"/>
            <a:ext cx="171970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7" name="Rectangle 16"/>
          <p:cNvSpPr/>
          <p:nvPr/>
        </p:nvSpPr>
        <p:spPr>
          <a:xfrm>
            <a:off x="7752605" y="3533775"/>
            <a:ext cx="91038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8" name="Rectangle 17"/>
          <p:cNvSpPr/>
          <p:nvPr/>
        </p:nvSpPr>
        <p:spPr>
          <a:xfrm>
            <a:off x="8662987" y="3533775"/>
            <a:ext cx="299561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9" name="Rectangle 18"/>
          <p:cNvSpPr/>
          <p:nvPr/>
        </p:nvSpPr>
        <p:spPr>
          <a:xfrm>
            <a:off x="533400" y="3967162"/>
            <a:ext cx="290423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0" name="Rectangle 19"/>
          <p:cNvSpPr/>
          <p:nvPr/>
        </p:nvSpPr>
        <p:spPr>
          <a:xfrm>
            <a:off x="3437632" y="3967162"/>
            <a:ext cx="259526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1" name="Rectangle 20"/>
          <p:cNvSpPr/>
          <p:nvPr/>
        </p:nvSpPr>
        <p:spPr>
          <a:xfrm>
            <a:off x="6032896" y="3967162"/>
            <a:ext cx="171970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2" name="Rectangle 21"/>
          <p:cNvSpPr/>
          <p:nvPr/>
        </p:nvSpPr>
        <p:spPr>
          <a:xfrm>
            <a:off x="7752605" y="3967162"/>
            <a:ext cx="91038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3" name="Rectangle 22"/>
          <p:cNvSpPr/>
          <p:nvPr/>
        </p:nvSpPr>
        <p:spPr>
          <a:xfrm>
            <a:off x="8662987" y="3967162"/>
            <a:ext cx="299561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4" name="Rectangle 23"/>
          <p:cNvSpPr/>
          <p:nvPr/>
        </p:nvSpPr>
        <p:spPr>
          <a:xfrm>
            <a:off x="533400" y="4400550"/>
            <a:ext cx="290423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5" name="Rectangle 24"/>
          <p:cNvSpPr/>
          <p:nvPr/>
        </p:nvSpPr>
        <p:spPr>
          <a:xfrm>
            <a:off x="3437632" y="4400550"/>
            <a:ext cx="259526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6" name="Rectangle 25"/>
          <p:cNvSpPr/>
          <p:nvPr/>
        </p:nvSpPr>
        <p:spPr>
          <a:xfrm>
            <a:off x="6032896" y="4400550"/>
            <a:ext cx="171970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7" name="Rectangle 26"/>
          <p:cNvSpPr/>
          <p:nvPr/>
        </p:nvSpPr>
        <p:spPr>
          <a:xfrm>
            <a:off x="7752605" y="4400550"/>
            <a:ext cx="91038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8" name="Rectangle 27"/>
          <p:cNvSpPr/>
          <p:nvPr/>
        </p:nvSpPr>
        <p:spPr>
          <a:xfrm>
            <a:off x="8662987" y="4400550"/>
            <a:ext cx="299561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9" name="TextBox 28"/>
          <p:cNvSpPr txBox="1"/>
          <p:nvPr/>
        </p:nvSpPr>
        <p:spPr>
          <a:xfrm>
            <a:off x="523875" y="428625"/>
            <a:ext cx="11668125" cy="3606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Ανάλυση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Σεν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αρίων Επιχορήγησης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23875" y="9048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50" y="6057900"/>
            <a:ext cx="4778722" cy="228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47750" y="6143625"/>
            <a:ext cx="2029866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ΕΛΛΗΝΙΚΟ ΑΝΟΙΚΤΟ ΠΑΝΕΠΙΣΤΗΜΙΟ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77616" y="6143625"/>
            <a:ext cx="1879252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πλωματική Εργασία - Ι. </a:t>
            </a:r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Ντ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αλαπέρας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56868" y="6143625"/>
            <a:ext cx="1139131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11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αφάνεια 30 / 31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2805112"/>
            <a:ext cx="10715625" cy="209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Οικονομική</a:t>
            </a:r>
            <a:r>
              <a:rPr sz="12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Βιωσιμότητ</a:t>
            </a:r>
            <a:r>
              <a:rPr sz="12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Η επένδυση είναι εξαιρετικά αποδοτική με NPV = 3,91 Εκ. € &amp; IRR = 8,0% υπό κα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θεστώς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επ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ιχορήγησης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30%.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176587"/>
            <a:ext cx="10715625" cy="209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Ενσωμάτωση</a:t>
            </a:r>
            <a:r>
              <a:rPr sz="12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BESS</a:t>
            </a:r>
            <a:r>
              <a:rPr lang="el-GR" sz="12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2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Battery Energy Storage System</a:t>
            </a:r>
            <a:r>
              <a:rPr lang="el-GR" sz="12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sz="12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Προσθήκη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συστημάτων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μπατα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ριών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γι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 αποθήκευση ενέργειας &amp; αποφυγή περικοπών (curtailments).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548062"/>
            <a:ext cx="10715625" cy="209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Προγνωστική</a:t>
            </a:r>
            <a:r>
              <a:rPr sz="12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Συντήρηση</a:t>
            </a:r>
            <a:r>
              <a:rPr sz="12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Χρήση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Big Data analytics &amp; α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ισθητήρων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κρ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αδασμών για ελαχιστοποίηση του downtime.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2500" y="3919537"/>
            <a:ext cx="10715625" cy="209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Κοινωνική</a:t>
            </a:r>
            <a:r>
              <a:rPr sz="12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Συμμ</a:t>
            </a:r>
            <a:r>
              <a:rPr sz="12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αχία: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Ενίσχυση διαφάνειας, ενεργειακές κοινότητες &amp; τοπική απασχόληση στη Ναυπακτία.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2819400"/>
            <a:ext cx="209550" cy="21907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3190875"/>
            <a:ext cx="238125" cy="21907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3562350"/>
            <a:ext cx="209550" cy="2190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3933825"/>
            <a:ext cx="266700" cy="21907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23875" y="428625"/>
            <a:ext cx="11668125" cy="3606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Συμ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περάσματα &amp; Προτάσεις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23875" y="9048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50" y="6075443"/>
            <a:ext cx="4778722" cy="228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1937" y="428625"/>
            <a:ext cx="11668125" cy="7502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875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Ερωτήσεις</a:t>
            </a:r>
            <a:r>
              <a:rPr sz="4875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3875" y="1533525"/>
            <a:ext cx="11144250" cy="30187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587"/>
              </a:lnSpc>
            </a:pPr>
            <a:r>
              <a:rPr sz="1725" b="0" i="0" u="none" dirty="0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Σας </a:t>
            </a:r>
            <a:r>
              <a:rPr sz="1725" b="0" i="0" u="none" dirty="0" err="1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ευχ</a:t>
            </a:r>
            <a:r>
              <a:rPr sz="1725" b="0" i="0" u="none" dirty="0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αριστώ πολύ για την προσοχή σας!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3875" y="2769445"/>
            <a:ext cx="11144250" cy="1962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75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Ιωάννης</a:t>
            </a:r>
            <a:r>
              <a:rPr sz="1275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75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Ντ</a:t>
            </a:r>
            <a:r>
              <a:rPr sz="1275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αλαπέρας | Διπλωματική Εργασία ΕΑΠ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7750" y="6151440"/>
            <a:ext cx="2029866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ΕΛΛΗΝΙΚΟ ΑΝΟΙΚΤΟ ΠΑΝΕΠΙΣΤΗΜΙΟ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77616" y="6151440"/>
            <a:ext cx="1879252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9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πλωματική Εργασία - Ι. </a:t>
            </a:r>
            <a:r>
              <a:rPr sz="9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Ντ</a:t>
            </a:r>
            <a:r>
              <a:rPr sz="9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αλαπέρας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56869" y="6151440"/>
            <a:ext cx="869602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</a:t>
            </a:r>
            <a:r>
              <a:rPr sz="900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αφάνεια 31 / 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3875" y="2038350"/>
            <a:ext cx="1114425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523875" y="2809875"/>
            <a:ext cx="11144250" cy="942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5" name="Rectangle 4"/>
          <p:cNvSpPr/>
          <p:nvPr/>
        </p:nvSpPr>
        <p:spPr>
          <a:xfrm>
            <a:off x="523875" y="3752850"/>
            <a:ext cx="1114425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6" name="Rectangle 5"/>
          <p:cNvSpPr/>
          <p:nvPr/>
        </p:nvSpPr>
        <p:spPr>
          <a:xfrm>
            <a:off x="523875" y="2800350"/>
            <a:ext cx="1114425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7" name="Rectangle 6"/>
          <p:cNvSpPr/>
          <p:nvPr/>
        </p:nvSpPr>
        <p:spPr>
          <a:xfrm>
            <a:off x="523875" y="2800350"/>
            <a:ext cx="1114425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8" name="Rectangle 7"/>
          <p:cNvSpPr/>
          <p:nvPr/>
        </p:nvSpPr>
        <p:spPr>
          <a:xfrm>
            <a:off x="523875" y="3743325"/>
            <a:ext cx="1114425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" name="Rectangle 8"/>
          <p:cNvSpPr/>
          <p:nvPr/>
        </p:nvSpPr>
        <p:spPr>
          <a:xfrm>
            <a:off x="523875" y="3743325"/>
            <a:ext cx="1114425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Rectangle 9"/>
          <p:cNvSpPr/>
          <p:nvPr/>
        </p:nvSpPr>
        <p:spPr>
          <a:xfrm>
            <a:off x="523875" y="4514850"/>
            <a:ext cx="1114425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1" name="Rectangle 10"/>
          <p:cNvSpPr/>
          <p:nvPr/>
        </p:nvSpPr>
        <p:spPr>
          <a:xfrm>
            <a:off x="523875" y="4514850"/>
            <a:ext cx="1114425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181225"/>
            <a:ext cx="857250" cy="4762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19250" y="2188368"/>
            <a:ext cx="10048875" cy="1803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75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energyencyclopedia</a:t>
            </a:r>
            <a:r>
              <a:rPr sz="975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.com/data/web/free-downloads/4k-images/ee-windturbine-schema.png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19250" y="2421731"/>
            <a:ext cx="10048875" cy="209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Source: </a:t>
            </a:r>
            <a:r>
              <a:rPr sz="1200" b="0" i="0" u="none" dirty="0">
                <a:solidFill>
                  <a:srgbClr val="4F46E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www.energyencyclopedia.com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3038475"/>
            <a:ext cx="857250" cy="4762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619250" y="2952750"/>
            <a:ext cx="10048875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75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https://yale-threesixty.transforms.svdcdn.com/production/IdentiFlight-System_IdentiFlight.jpg?w=1500&amp;h=1500&amp;q=80&amp;auto=format&amp;fit=clip&amp;dm=1749054371&amp;s=c91931fbb39c9b6198dc7b1a522c25ed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19250" y="3371850"/>
            <a:ext cx="10048875" cy="209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Source: </a:t>
            </a:r>
            <a:r>
              <a:rPr sz="1200" b="0" i="0" u="none" dirty="0">
                <a:solidFill>
                  <a:srgbClr val="4F46E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e360.yale.edu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3895725"/>
            <a:ext cx="857250" cy="4762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619250" y="3902868"/>
            <a:ext cx="10048875" cy="1735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75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https://principia-energy.com/wp-content/uploads/2026/01/Livadi-3-1-scaled.jpg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19250" y="4136231"/>
            <a:ext cx="10048875" cy="209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Source: </a:t>
            </a:r>
            <a:r>
              <a:rPr sz="1200" b="0" i="0" u="none" dirty="0">
                <a:solidFill>
                  <a:srgbClr val="4F46E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principia-energy.com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4667250"/>
            <a:ext cx="857250" cy="47625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619250" y="4674393"/>
            <a:ext cx="10048875" cy="1803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75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windsystemsmag</a:t>
            </a:r>
            <a:r>
              <a:rPr sz="975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.com/wp-content/uploads/2023/08/0823-F1-I3.jpg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19250" y="4907756"/>
            <a:ext cx="10048875" cy="209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Source: </a:t>
            </a:r>
            <a:r>
              <a:rPr sz="1200" b="0" i="0" u="none" dirty="0">
                <a:solidFill>
                  <a:srgbClr val="4F46E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www.windsystemsmag.com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23875" y="428625"/>
            <a:ext cx="1166812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 dirty="0">
                <a:solidFill>
                  <a:srgbClr val="0F172A"/>
                </a:solidFill>
                <a:latin typeface="Poppins"/>
              </a:rPr>
              <a:t>Image Sources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23875" y="9048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pic>
        <p:nvPicPr>
          <p:cNvPr id="28" name="Εικόνα 27">
            <a:extLst>
              <a:ext uri="{FF2B5EF4-FFF2-40B4-BE49-F238E27FC236}">
                <a16:creationId xmlns:a16="http://schemas.microsoft.com/office/drawing/2014/main" id="{4161473B-FB99-4F4A-9211-4FC5360053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874" y="5378388"/>
            <a:ext cx="974251" cy="846381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EE43EAB-9168-FCEE-8B68-074CA842059F}"/>
              </a:ext>
            </a:extLst>
          </p:cNvPr>
          <p:cNvSpPr txBox="1"/>
          <p:nvPr/>
        </p:nvSpPr>
        <p:spPr>
          <a:xfrm>
            <a:off x="1531703" y="5238123"/>
            <a:ext cx="80403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https://www.researchgate.net/figure/Figure-2-Operating-zone-of-variable-speed-pitch-controlled-wind-turbine-1_fig2_322732734</a:t>
            </a: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www.researchgate.net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30" name="Γραφή 29">
                <a:extLst>
                  <a:ext uri="{FF2B5EF4-FFF2-40B4-BE49-F238E27FC236}">
                    <a16:creationId xmlns:a16="http://schemas.microsoft.com/office/drawing/2014/main" id="{EE76162B-88CF-0001-19C4-473B2223C48F}"/>
                  </a:ext>
                </a:extLst>
              </p14:cNvPr>
              <p14:cNvContentPartPr/>
              <p14:nvPr/>
            </p14:nvContentPartPr>
            <p14:xfrm>
              <a:off x="5291770" y="3744605"/>
              <a:ext cx="360" cy="360"/>
            </p14:xfrm>
          </p:contentPart>
        </mc:Choice>
        <mc:Fallback>
          <p:pic>
            <p:nvPicPr>
              <p:cNvPr id="30" name="Γραφή 29">
                <a:extLst>
                  <a:ext uri="{FF2B5EF4-FFF2-40B4-BE49-F238E27FC236}">
                    <a16:creationId xmlns:a16="http://schemas.microsoft.com/office/drawing/2014/main" id="{EE76162B-88CF-0001-19C4-473B2223C48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282770" y="3735965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Film Burn</Template>
  <TotalTime>2901</TotalTime>
  <Words>2708</Words>
  <Application>Microsoft Office PowerPoint</Application>
  <PresentationFormat>Ευρεία οθόνη</PresentationFormat>
  <Paragraphs>397</Paragraphs>
  <Slides>32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32</vt:i4>
      </vt:variant>
    </vt:vector>
  </HeadingPairs>
  <TitlesOfParts>
    <vt:vector size="39" baseType="lpstr">
      <vt:lpstr>Arial</vt:lpstr>
      <vt:lpstr>Calibri</vt:lpstr>
      <vt:lpstr>Cambria Math</vt:lpstr>
      <vt:lpstr>Lato</vt:lpstr>
      <vt:lpstr>Poppins</vt:lpstr>
      <vt:lpstr>Times New Roman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ΝΤΑΛΑΠΕΡΑΣ ΓΙΑΝΝΗΣ</cp:lastModifiedBy>
  <cp:revision>2</cp:revision>
  <dcterms:created xsi:type="dcterms:W3CDTF">2013-01-27T09:14:16Z</dcterms:created>
  <dcterms:modified xsi:type="dcterms:W3CDTF">2026-09-20T12:40:06Z</dcterms:modified>
  <cp:category/>
</cp:coreProperties>
</file>