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689"/>
    <a:srgbClr val="432270"/>
    <a:srgbClr val="37628F"/>
    <a:srgbClr val="768B7C"/>
    <a:srgbClr val="3F82F4"/>
    <a:srgbClr val="DEEBF7"/>
    <a:srgbClr val="F6FAF4"/>
    <a:srgbClr val="EDE2F6"/>
    <a:srgbClr val="002060"/>
    <a:srgbClr val="B6A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07" autoAdjust="0"/>
  </p:normalViewPr>
  <p:slideViewPr>
    <p:cSldViewPr snapToGrid="0">
      <p:cViewPr varScale="1">
        <p:scale>
          <a:sx n="84" d="100"/>
          <a:sy n="84" d="100"/>
        </p:scale>
        <p:origin x="14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FED7A-897E-4BB5-9417-4F5BAD9D5A8D}"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F554B-AFD0-4CA7-AED3-1D5AD994566A}" type="slidenum">
              <a:rPr lang="en-US" smtClean="0"/>
              <a:t>‹#›</a:t>
            </a:fld>
            <a:endParaRPr lang="en-US"/>
          </a:p>
        </p:txBody>
      </p:sp>
    </p:spTree>
    <p:extLst>
      <p:ext uri="{BB962C8B-B14F-4D97-AF65-F5344CB8AC3E}">
        <p14:creationId xmlns:p14="http://schemas.microsoft.com/office/powerpoint/2010/main" val="222010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a:t>
            </a:fld>
            <a:endParaRPr lang="en-US"/>
          </a:p>
        </p:txBody>
      </p:sp>
    </p:spTree>
    <p:extLst>
      <p:ext uri="{BB962C8B-B14F-4D97-AF65-F5344CB8AC3E}">
        <p14:creationId xmlns:p14="http://schemas.microsoft.com/office/powerpoint/2010/main" val="7929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παρουσιάζονται δύο βασικά ψηφιακά εργαλεία της εργασίας, το </a:t>
            </a:r>
            <a:r>
              <a:rPr lang="el-GR" dirty="0" err="1"/>
              <a:t>PhET</a:t>
            </a:r>
            <a:r>
              <a:rPr lang="el-GR" dirty="0"/>
              <a:t> και το </a:t>
            </a:r>
            <a:r>
              <a:rPr lang="el-GR" dirty="0" err="1"/>
              <a:t>Kahoot</a:t>
            </a:r>
            <a:r>
              <a:rPr lang="el-GR" dirty="0"/>
              <a:t>.</a:t>
            </a:r>
          </a:p>
          <a:p>
            <a:r>
              <a:rPr lang="el-GR" dirty="0"/>
              <a:t>Το </a:t>
            </a:r>
            <a:r>
              <a:rPr lang="el-GR" dirty="0" err="1"/>
              <a:t>PhET</a:t>
            </a:r>
            <a:r>
              <a:rPr lang="el-GR" dirty="0"/>
              <a:t> χρησιμοποιείται για διερεύνηση και οπτικοποίηση μέσα από </a:t>
            </a:r>
            <a:r>
              <a:rPr lang="el-GR" dirty="0" err="1"/>
              <a:t>διαδραστικές</a:t>
            </a:r>
            <a:r>
              <a:rPr lang="el-GR" dirty="0"/>
              <a:t> προσομοιώσεις.</a:t>
            </a:r>
          </a:p>
          <a:p>
            <a:r>
              <a:rPr lang="el-GR" dirty="0"/>
              <a:t>Το </a:t>
            </a:r>
            <a:r>
              <a:rPr lang="el-GR" dirty="0" err="1"/>
              <a:t>Kahoot</a:t>
            </a:r>
            <a:r>
              <a:rPr lang="el-GR" dirty="0"/>
              <a:t> αξιοποιείται για αξιολόγηση, ανατροφοδότηση και ενεργοποίηση των μαθητών μέσω </a:t>
            </a:r>
            <a:r>
              <a:rPr lang="el-GR" dirty="0" err="1"/>
              <a:t>παιχνιδοποίησης</a:t>
            </a:r>
            <a:r>
              <a:rPr lang="el-GR" dirty="0"/>
              <a:t>.</a:t>
            </a:r>
          </a:p>
          <a:p>
            <a:r>
              <a:rPr lang="el-GR" dirty="0"/>
              <a:t>Τα δύο εργαλεία λειτουργούν συμπληρωματικά, ενισχύοντας τη συμμετοχή, τη διερεύνηση και την ουσιαστική μάθηση.</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10</a:t>
            </a:fld>
            <a:endParaRPr lang="en-US"/>
          </a:p>
        </p:txBody>
      </p:sp>
    </p:spTree>
    <p:extLst>
      <p:ext uri="{BB962C8B-B14F-4D97-AF65-F5344CB8AC3E}">
        <p14:creationId xmlns:p14="http://schemas.microsoft.com/office/powerpoint/2010/main" val="220386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παρουσιάζονται τρία ψηφιακά εργαλεία που λειτουργούν συμπληρωματικά στη μαθησιακή διαδικασία.</a:t>
            </a:r>
          </a:p>
          <a:p>
            <a:r>
              <a:rPr lang="el-GR" dirty="0"/>
              <a:t>Το </a:t>
            </a:r>
            <a:r>
              <a:rPr lang="el-GR" dirty="0" err="1"/>
              <a:t>Google</a:t>
            </a:r>
            <a:r>
              <a:rPr lang="el-GR" dirty="0"/>
              <a:t> </a:t>
            </a:r>
            <a:r>
              <a:rPr lang="el-GR" dirty="0" err="1"/>
              <a:t>Classroom</a:t>
            </a:r>
            <a:r>
              <a:rPr lang="el-GR" dirty="0"/>
              <a:t> υποστηρίζει την οργάνωση και τη διαχείριση του </a:t>
            </a:r>
            <a:r>
              <a:rPr lang="el-GR" dirty="0" err="1"/>
              <a:t>μαθήματος.Το</a:t>
            </a:r>
            <a:r>
              <a:rPr lang="el-GR" dirty="0"/>
              <a:t> </a:t>
            </a:r>
            <a:r>
              <a:rPr lang="el-GR" dirty="0" err="1"/>
              <a:t>Padlet</a:t>
            </a:r>
            <a:r>
              <a:rPr lang="el-GR" dirty="0"/>
              <a:t> ενισχύει τη συνεργασία και την ανταλλαγή ιδεών μεταξύ των μαθητών.</a:t>
            </a:r>
          </a:p>
          <a:p>
            <a:r>
              <a:rPr lang="el-GR" dirty="0"/>
              <a:t>Το Nicepage χρησιμοποιείται για τη δημιουργία ψηφιακού εκπαιδευτικού υλικού και δραστηριοτήτων.</a:t>
            </a:r>
          </a:p>
          <a:p>
            <a:r>
              <a:rPr lang="el-GR" dirty="0"/>
              <a:t>Συνολικά, τα εργαλεία αυτά συμβάλλουν στη δημιουργία ενός πιο οργανωμένου, </a:t>
            </a:r>
            <a:r>
              <a:rPr lang="el-GR" dirty="0" err="1"/>
              <a:t>διαδραστικού</a:t>
            </a:r>
            <a:r>
              <a:rPr lang="el-GR" dirty="0"/>
              <a:t> και συνεργατικού μαθησιακού περιβάλλοντος.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11</a:t>
            </a:fld>
            <a:endParaRPr lang="en-US"/>
          </a:p>
        </p:txBody>
      </p:sp>
    </p:spTree>
    <p:extLst>
      <p:ext uri="{BB962C8B-B14F-4D97-AF65-F5344CB8AC3E}">
        <p14:creationId xmlns:p14="http://schemas.microsoft.com/office/powerpoint/2010/main" val="179583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η συγκριτική αξιολόγηση των ψηφιακών εργαλείων της εργασίας.</a:t>
            </a:r>
          </a:p>
          <a:p>
            <a:r>
              <a:rPr lang="el-GR" dirty="0"/>
              <a:t>Κάθε εργαλείο εξυπηρετεί διαφορετικό παιδαγωγικό ρόλο.</a:t>
            </a:r>
          </a:p>
          <a:p>
            <a:r>
              <a:rPr lang="el-GR" dirty="0"/>
              <a:t>Το </a:t>
            </a:r>
            <a:r>
              <a:rPr lang="el-GR" dirty="0" err="1"/>
              <a:t>PhET</a:t>
            </a:r>
            <a:r>
              <a:rPr lang="el-GR" dirty="0"/>
              <a:t> υποστηρίζει τη διερεύνηση και την οπτικοποίηση, το </a:t>
            </a:r>
            <a:r>
              <a:rPr lang="el-GR" dirty="0" err="1"/>
              <a:t>Kahoot</a:t>
            </a:r>
            <a:r>
              <a:rPr lang="el-GR" dirty="0"/>
              <a:t> την αξιολόγηση και την ανατροφοδότηση, το </a:t>
            </a:r>
            <a:r>
              <a:rPr lang="el-GR" dirty="0" err="1"/>
              <a:t>Google</a:t>
            </a:r>
            <a:r>
              <a:rPr lang="el-GR" dirty="0"/>
              <a:t> </a:t>
            </a:r>
            <a:r>
              <a:rPr lang="el-GR" dirty="0" err="1"/>
              <a:t>Classroom</a:t>
            </a:r>
            <a:r>
              <a:rPr lang="el-GR" dirty="0"/>
              <a:t> την οργάνωση του μαθήματος, το </a:t>
            </a:r>
            <a:r>
              <a:rPr lang="el-GR" dirty="0" err="1"/>
              <a:t>Padlet</a:t>
            </a:r>
            <a:r>
              <a:rPr lang="el-GR" dirty="0"/>
              <a:t> τη συνεργασία και το Nicepage τη δημιουργία ψηφιακού υλικού.</a:t>
            </a:r>
          </a:p>
          <a:p>
            <a:r>
              <a:rPr lang="el-GR" dirty="0"/>
              <a:t>Άρα, η ουσιαστική αξιοποίηση της τεχνολογίας προκύπτει από τον συνδυασμό εργαλείων με συμπληρωματικούς ρόλους.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12</a:t>
            </a:fld>
            <a:endParaRPr lang="en-US"/>
          </a:p>
        </p:txBody>
      </p:sp>
    </p:spTree>
    <p:extLst>
      <p:ext uri="{BB962C8B-B14F-4D97-AF65-F5344CB8AC3E}">
        <p14:creationId xmlns:p14="http://schemas.microsoft.com/office/powerpoint/2010/main" val="386732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πώς τα ψηφιακά εργαλεία συνδέονται με το εκπαιδευτικό υλικό της εργασίας.</a:t>
            </a:r>
          </a:p>
          <a:p>
            <a:r>
              <a:rPr lang="el-GR" dirty="0"/>
              <a:t>Οι οδηγοί χρήσης βοηθούν στην οργανωμένη αξιοποίηση των εργαλείων, τα φύλλα εργασίας υποστηρίζουν τη διερευνητική μάθηση, ενώ οι ψηφιακές δραστηριότητες ενισχύουν τη συμμετοχή και την αλληλεπίδραση των μαθητών.</a:t>
            </a:r>
          </a:p>
          <a:p>
            <a:r>
              <a:rPr lang="el-GR" dirty="0"/>
              <a:t>Παράλληλα, το </a:t>
            </a:r>
            <a:r>
              <a:rPr lang="el-GR" dirty="0" err="1"/>
              <a:t>πολυτροπικό</a:t>
            </a:r>
            <a:r>
              <a:rPr lang="el-GR" dirty="0"/>
              <a:t> υλικό μέσω του Nicepage βοηθά στην οπτικοποίηση και την αυτόνομη μελέτη.</a:t>
            </a:r>
          </a:p>
          <a:p>
            <a:r>
              <a:rPr lang="el-GR" dirty="0"/>
              <a:t>Έτσι, η τεχνολογία ενσωματώνεται πιο οργανωμένα και ουσιαστικά στη διδασκαλία της Φυσικής.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13</a:t>
            </a:fld>
            <a:endParaRPr lang="en-US"/>
          </a:p>
        </p:txBody>
      </p:sp>
    </p:spTree>
    <p:extLst>
      <p:ext uri="{BB962C8B-B14F-4D97-AF65-F5344CB8AC3E}">
        <p14:creationId xmlns:p14="http://schemas.microsoft.com/office/powerpoint/2010/main" val="4178187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η δομή του διδακτικού σεναρίου και η πορεία της μαθησιακής διαδικασίας.</a:t>
            </a:r>
          </a:p>
          <a:p>
            <a:r>
              <a:rPr lang="el-GR" dirty="0"/>
              <a:t>Το </a:t>
            </a:r>
            <a:r>
              <a:rPr lang="el-GR" dirty="0" err="1"/>
              <a:t>Google</a:t>
            </a:r>
            <a:r>
              <a:rPr lang="el-GR" dirty="0"/>
              <a:t> </a:t>
            </a:r>
            <a:r>
              <a:rPr lang="el-GR" dirty="0" err="1"/>
              <a:t>Classroom</a:t>
            </a:r>
            <a:r>
              <a:rPr lang="el-GR" dirty="0"/>
              <a:t> οργανώνει το μάθημα και το υλικό, το </a:t>
            </a:r>
            <a:r>
              <a:rPr lang="el-GR" dirty="0" err="1"/>
              <a:t>Kahoot</a:t>
            </a:r>
            <a:r>
              <a:rPr lang="el-GR" dirty="0"/>
              <a:t> ενεργοποιεί τις πρότερες γνώσεις και προσφέρει ανατροφοδότηση, το </a:t>
            </a:r>
            <a:r>
              <a:rPr lang="el-GR" dirty="0" err="1"/>
              <a:t>PhET</a:t>
            </a:r>
            <a:r>
              <a:rPr lang="el-GR" dirty="0"/>
              <a:t> υποστηρίζει τη διερεύνηση και τον πειραματισμό, ενώ το </a:t>
            </a:r>
            <a:r>
              <a:rPr lang="el-GR" dirty="0" err="1"/>
              <a:t>Padlet</a:t>
            </a:r>
            <a:r>
              <a:rPr lang="el-GR" dirty="0"/>
              <a:t> ενισχύει τη συνεργασία και τη συζήτηση.</a:t>
            </a:r>
          </a:p>
          <a:p>
            <a:r>
              <a:rPr lang="el-GR" dirty="0"/>
              <a:t>Τέλος, το Nicepage λειτουργεί ως χώρος σύνθεσης και παρουσίασης του υλικού.</a:t>
            </a:r>
          </a:p>
          <a:p>
            <a:r>
              <a:rPr lang="el-GR" dirty="0"/>
              <a:t>Έτσι, το σενάριο οργανώνεται σε στάδια προετοιμασίας, διερεύνησης, συνεργασίας και αναστοχασμού.</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14</a:t>
            </a:fld>
            <a:endParaRPr lang="en-US"/>
          </a:p>
        </p:txBody>
      </p:sp>
    </p:spTree>
    <p:extLst>
      <p:ext uri="{BB962C8B-B14F-4D97-AF65-F5344CB8AC3E}">
        <p14:creationId xmlns:p14="http://schemas.microsoft.com/office/powerpoint/2010/main" val="247440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βλέπουμε μια ενδεικτική δραστηριότητα με τη χρήση του </a:t>
            </a:r>
            <a:r>
              <a:rPr lang="el-GR" dirty="0" err="1"/>
              <a:t>PhET</a:t>
            </a:r>
            <a:r>
              <a:rPr lang="el-GR" dirty="0"/>
              <a:t> για την κίνηση βολής.</a:t>
            </a:r>
          </a:p>
          <a:p>
            <a:r>
              <a:rPr lang="el-GR" dirty="0"/>
              <a:t>Οι μαθητές αλλάζουν τη γωνία εκτόξευσης, παρατηρούν την τροχιά και καταγράφουν τα αποτελέσματα, διερευνώντας πώς επηρεάζεται το βεληνεκές.</a:t>
            </a:r>
          </a:p>
          <a:p>
            <a:r>
              <a:rPr lang="el-GR" dirty="0"/>
              <a:t>Μέσα από τον πειραματισμό διαπιστώνουν ότι χωρίς αντίσταση αέρα το μέγιστο βεληνεκές εμφανίζεται στις 45 μοίρες.</a:t>
            </a:r>
          </a:p>
          <a:p>
            <a:r>
              <a:rPr lang="el-GR" dirty="0"/>
              <a:t>Έτσι, η γνώση προκύπτει μέσα από διερεύνηση, παρατήρηση και ενεργή συμμετοχή, με το </a:t>
            </a:r>
            <a:r>
              <a:rPr lang="el-GR" dirty="0" err="1"/>
              <a:t>PhET</a:t>
            </a:r>
            <a:r>
              <a:rPr lang="el-GR" dirty="0"/>
              <a:t> να λειτουργεί ως ένα εικονικό εργαστήριο μάθησης.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15</a:t>
            </a:fld>
            <a:endParaRPr lang="en-US"/>
          </a:p>
        </p:txBody>
      </p:sp>
    </p:spTree>
    <p:extLst>
      <p:ext uri="{BB962C8B-B14F-4D97-AF65-F5344CB8AC3E}">
        <p14:creationId xmlns:p14="http://schemas.microsoft.com/office/powerpoint/2010/main" val="3834963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ο αναστοχασμός και η αποτίμηση του διδακτικού σεναρίου.</a:t>
            </a:r>
          </a:p>
          <a:p>
            <a:r>
              <a:rPr lang="el-GR" dirty="0"/>
              <a:t>Η διαδικασία περιλαμβάνει την παρατήρηση της συμμετοχής των μαθητών, τη συλλογή εργασιών και απαντήσεων, την ανατροφοδότηση των μαθητών και τέλος τη βελτίωση του σεναρίου από τον εκπαιδευτικό.</a:t>
            </a:r>
          </a:p>
          <a:p>
            <a:r>
              <a:rPr lang="el-GR" dirty="0"/>
              <a:t>Ουσιαστικά πρόκειται για έναν κύκλο συνεχούς αξιολόγησης και βελτίωσης της μαθησιακής διαδικασίας.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16</a:t>
            </a:fld>
            <a:endParaRPr lang="en-US"/>
          </a:p>
        </p:txBody>
      </p:sp>
    </p:spTree>
    <p:extLst>
      <p:ext uri="{BB962C8B-B14F-4D97-AF65-F5344CB8AC3E}">
        <p14:creationId xmlns:p14="http://schemas.microsoft.com/office/powerpoint/2010/main" val="265965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Και έτσι φτάνουμε στα βασικά σημεία της εργασίας.</a:t>
            </a:r>
          </a:p>
          <a:p>
            <a:r>
              <a:rPr lang="el-GR" dirty="0"/>
              <a:t>Το πρώτο βασικό σημείο είναι ότι τα ψηφιακά εργαλεία δεν είναι αυτοσκοπός. Η τεχνολογία έχει πραγματική αξία μόνο όταν βοηθά τη μάθηση και υποστηρίζει ουσιαστικά τον μαθητή. </a:t>
            </a:r>
          </a:p>
          <a:p>
            <a:r>
              <a:rPr lang="el-GR" dirty="0"/>
              <a:t>Το δεύτερο σημείο είναι ότι η αξία των εργαλείων εξαρτάται από τον παιδαγωγικό σχεδιασμό. Δεν αρκεί απλώς να χρησιμοποιήσουμε τεχνολογία. Χρειάζεται σωστή οργάνωση, σωστοί στόχοι και κατάλληλες δραστηριότητες. </a:t>
            </a:r>
          </a:p>
          <a:p>
            <a:r>
              <a:rPr lang="el-GR" dirty="0"/>
              <a:t>Το τρίτο σημείο είναι ότι ο συνδυασμός διαφορετικών εργαλείων υποστηρίζει καλύτερα τη διερεύνηση, τη συνεργασία και την αξιολόγηση. Κάθε εργαλείο έχει διαφορετικό ρόλο και όλα μαζί δημιουργούν ένα ολοκληρωμένο μαθησιακό περιβάλλον. </a:t>
            </a:r>
          </a:p>
          <a:p>
            <a:r>
              <a:rPr lang="el-GR" dirty="0"/>
              <a:t>Και το τέταρτο βασικό σημείο είναι ότι το διδακτικό σενάριο που παρουσιάσαμε αποτελεί μια εφαρμόσιμη πρόταση. Είναι μια ρεαλιστική και παιδαγωγικά τεκμηριωμένη προσέγγιση που μπορεί να χρησιμοποιηθεί στην πράξη, ειδικά στη διδασκαλία της Κλασικής Μηχανικής.</a:t>
            </a:r>
          </a:p>
          <a:p>
            <a:r>
              <a:rPr lang="el-GR" dirty="0"/>
              <a:t>Και το βασικό συμπέρασμα είναι ότι η τεχνολογία μπορεί να ενισχύσει ουσιαστικά τη διδασκαλία της Φυσικής μόνο όταν εντάσσεται σε ένα οργανωμένο παιδαγωγικό πλαίσιο, με σαφείς στόχους και ενεργή συμμετοχή των μαθητών.</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17</a:t>
            </a:fld>
            <a:endParaRPr lang="en-US"/>
          </a:p>
        </p:txBody>
      </p:sp>
    </p:spTree>
    <p:extLst>
      <p:ext uri="{BB962C8B-B14F-4D97-AF65-F5344CB8AC3E}">
        <p14:creationId xmlns:p14="http://schemas.microsoft.com/office/powerpoint/2010/main" val="155324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Βασικό σημείο πριν κλείσουμε είναι να εξετάσουμε τους βασικούς περιορισμούς και τις μελλοντικές προοπτικές της εργασίας.</a:t>
            </a:r>
          </a:p>
          <a:p>
            <a:r>
              <a:rPr lang="el-GR" dirty="0"/>
              <a:t>Βασικοί περιορισμοί είναι οι τεχνολογικές υποδομές, ο χρόνος προετοιμασίας και η εξοικείωση εκπαιδευτικών και μαθητών με τα ψηφιακά εργαλεία.</a:t>
            </a:r>
          </a:p>
          <a:p>
            <a:r>
              <a:rPr lang="el-GR" dirty="0"/>
              <a:t>Παράλληλα, υπάρχουν σημαντικές προοπτικές, όπως η πιλοτική εφαρμογή του σεναρίου σε σχολική τάξη, η περαιτέρω αξιολόγησή του και η επέκταση της μεθοδολογίας σε άλλες ενότητες της Φυσικής και σε εφαρμογές STEM.</a:t>
            </a:r>
          </a:p>
          <a:p>
            <a:r>
              <a:rPr lang="el-GR" dirty="0"/>
              <a:t>Άρα, η εργασία προτείνει ένα εφαρμόσιμο παιδαγωγικό πλαίσιο που μπορεί να εξελιχθεί μέσα από συνεχή ανατροφοδότηση και βελτίωση.</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18</a:t>
            </a:fld>
            <a:endParaRPr lang="en-US"/>
          </a:p>
        </p:txBody>
      </p:sp>
    </p:spTree>
    <p:extLst>
      <p:ext uri="{BB962C8B-B14F-4D97-AF65-F5344CB8AC3E}">
        <p14:creationId xmlns:p14="http://schemas.microsoft.com/office/powerpoint/2010/main" val="106720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Κλείνουμε με τα συμπεράσματα της εργασίας.</a:t>
            </a:r>
          </a:p>
          <a:p>
            <a:r>
              <a:rPr lang="el-GR" dirty="0"/>
              <a:t>Η μελέτη δείχνει ότι η τεχνολογία έχει παιδαγωγική αξία όταν ενσωματώνεται οργανωμένα και μαθητοκεντρικά στη διδασκαλία της Φυσικής.</a:t>
            </a:r>
          </a:p>
          <a:p>
            <a:r>
              <a:rPr lang="el-GR" dirty="0"/>
              <a:t>Βασικά συμπεράσματα είναι ότι η τεχνολογία δεν αποτελεί αυτοσκοπό, η διερευνητική μάθηση ενισχύει την κατανόηση και ο συνδυασμός διαφορετικών εργαλείων δημιουργεί ένα πιο ολοκληρωμένο μαθησιακό περιβάλλον.</a:t>
            </a:r>
          </a:p>
          <a:p>
            <a:r>
              <a:rPr lang="el-GR" dirty="0"/>
              <a:t>Άρα, η ουσιαστική αξιοποίηση της τεχνολογίας απαιτεί σωστό παιδαγωγικό σχεδιασμό και ενεργή</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19</a:t>
            </a:fld>
            <a:endParaRPr lang="en-US"/>
          </a:p>
        </p:txBody>
      </p:sp>
    </p:spTree>
    <p:extLst>
      <p:ext uri="{BB962C8B-B14F-4D97-AF65-F5344CB8AC3E}">
        <p14:creationId xmlns:p14="http://schemas.microsoft.com/office/powerpoint/2010/main" val="428288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συνοπτικά η δομή της εργασίας και η πορεία της παρουσίασης.</a:t>
            </a:r>
          </a:p>
          <a:p>
            <a:r>
              <a:rPr lang="el-GR" dirty="0"/>
              <a:t>Αρχικά αναφερόμαστε στο εκπαιδευτικό πρόβλημα και την ανάγκη εκσυγχρονισμού της διδασκαλίας.</a:t>
            </a:r>
          </a:p>
          <a:p>
            <a:r>
              <a:rPr lang="el-GR" dirty="0"/>
              <a:t>Στη συνέχεια παρουσιάζονται τα μοντέλα TPACK και SAMR, που δείχνουν πώς ενσωματώνεται η τεχνολογία στην εκπαίδευση.</a:t>
            </a:r>
          </a:p>
          <a:p>
            <a:r>
              <a:rPr lang="el-GR" dirty="0"/>
              <a:t>Έπειτα βλέπουμε τα ψηφιακά εργαλεία και τον τρόπο αξιοποίησής τους στην τάξη.</a:t>
            </a:r>
          </a:p>
          <a:p>
            <a:r>
              <a:rPr lang="el-GR" dirty="0"/>
              <a:t>Με βάση αυτά, σχεδιάστηκε ένα διδακτικό σενάριο για την Κλασική Μηχανική.</a:t>
            </a:r>
          </a:p>
          <a:p>
            <a:r>
              <a:rPr lang="el-GR" dirty="0"/>
              <a:t>Τέλος, παρουσιάζονται τα συμπεράσματα και οι προοπτικές μελλοντικής εφαρμογής και βελτίωσης.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2</a:t>
            </a:fld>
            <a:endParaRPr lang="en-US"/>
          </a:p>
        </p:txBody>
      </p:sp>
    </p:spTree>
    <p:extLst>
      <p:ext uri="{BB962C8B-B14F-4D97-AF65-F5344CB8AC3E}">
        <p14:creationId xmlns:p14="http://schemas.microsoft.com/office/powerpoint/2010/main" val="1951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Αυτή ήταν η παρουσίασή μου.</a:t>
            </a:r>
          </a:p>
          <a:p>
            <a:r>
              <a:rPr lang="el-GR" dirty="0"/>
              <a:t>Σας ευχαριστώ θερμά για την προσοχή σας και για τον πολύτιμο χρόνο σας.</a:t>
            </a:r>
          </a:p>
          <a:p>
            <a:r>
              <a:rPr lang="el-GR" dirty="0"/>
              <a:t>Είμαι στη διάθεσή σας για ερωτήσεις, παρατηρήσεις και συζήτηση πάνω στην εργασία και στις προτάσεις που παρουσιάστηκαν.</a:t>
            </a:r>
          </a:p>
          <a:p>
            <a:r>
              <a:rPr lang="el-GR" dirty="0"/>
              <a:t>Και θα ήθελα να κλείσω με μία τελευταία σκέψη:</a:t>
            </a:r>
          </a:p>
          <a:p>
            <a:r>
              <a:rPr lang="el-GR" dirty="0"/>
              <a:t>Η τεχνολογία αποκτά πραγματική αξία μόνο όταν γίνεται γέφυρα γνώσης, εμπειρίας και ενεργής συμμετοχής του μαθητή.</a:t>
            </a:r>
          </a:p>
          <a:p>
            <a:r>
              <a:rPr lang="el-GR" dirty="0"/>
              <a:t>Σας ευχαριστώ πολύ</a:t>
            </a:r>
          </a:p>
        </p:txBody>
      </p:sp>
      <p:sp>
        <p:nvSpPr>
          <p:cNvPr id="4" name="Slide Number Placeholder 3"/>
          <p:cNvSpPr>
            <a:spLocks noGrp="1"/>
          </p:cNvSpPr>
          <p:nvPr>
            <p:ph type="sldNum" sz="quarter" idx="5"/>
          </p:nvPr>
        </p:nvSpPr>
        <p:spPr/>
        <p:txBody>
          <a:bodyPr/>
          <a:lstStyle/>
          <a:p>
            <a:fld id="{56FF554B-AFD0-4CA7-AED3-1D5AD994566A}" type="slidenum">
              <a:rPr lang="en-US" smtClean="0"/>
              <a:t>20</a:t>
            </a:fld>
            <a:endParaRPr lang="en-US"/>
          </a:p>
        </p:txBody>
      </p:sp>
    </p:spTree>
    <p:extLst>
      <p:ext uri="{BB962C8B-B14F-4D97-AF65-F5344CB8AC3E}">
        <p14:creationId xmlns:p14="http://schemas.microsoft.com/office/powerpoint/2010/main" val="229409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παρουσιάζεται το βασικό εκπαιδευτικό πρόβλημα που εξετάζει η εργασία.</a:t>
            </a:r>
          </a:p>
          <a:p>
            <a:r>
              <a:rPr lang="el-GR" dirty="0"/>
              <a:t>Στόχος είναι η μετάβαση από την παθητική παρακολούθηση σε μια πιο σύγχρονη και διερευνητική μορφή μάθησης.</a:t>
            </a:r>
          </a:p>
          <a:p>
            <a:r>
              <a:rPr lang="el-GR" dirty="0"/>
              <a:t>Στην παραδοσιακή διδασκαλία ο μαθητής έχει κυρίως παθητικό ρόλο, παρακολουθεί θεωρία και απομνημονεύει πληροφορίες. </a:t>
            </a:r>
          </a:p>
          <a:p>
            <a:r>
              <a:rPr lang="el-GR" dirty="0"/>
              <a:t>Αυτό όμως συχνά δεν αρκεί, ιδιαίτερα στη Φυσική, όπου πολλές έννοιες είναι αφηρημένες.</a:t>
            </a:r>
          </a:p>
          <a:p>
            <a:r>
              <a:rPr lang="el-GR" dirty="0"/>
              <a:t>Γι’ αυτό προτείνεται μια πιο ενεργητική προσέγγιση, όπου οι μαθητές πειραματίζονται, παρατηρούν φαινόμενα και χρησιμοποιούν ψηφιακά εργαλεία και προσομοιώσεις.</a:t>
            </a:r>
          </a:p>
          <a:p>
            <a:r>
              <a:rPr lang="el-GR" dirty="0"/>
              <a:t>Έτσι η μάθηση γίνεται πιο οπτική, βιωματική και κατανοητή, με τον μαθητή να συμμετέχει ενεργά στη διαδικασία.</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3</a:t>
            </a:fld>
            <a:endParaRPr lang="en-US"/>
          </a:p>
        </p:txBody>
      </p:sp>
    </p:spTree>
    <p:extLst>
      <p:ext uri="{BB962C8B-B14F-4D97-AF65-F5344CB8AC3E}">
        <p14:creationId xmlns:p14="http://schemas.microsoft.com/office/powerpoint/2010/main" val="13635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ο σκοπός της εργασίας και τα βασικά ερευνητικά ερωτήματα.</a:t>
            </a:r>
          </a:p>
          <a:p>
            <a:r>
              <a:rPr lang="el-GR" dirty="0"/>
              <a:t>Η εργασία εξετάζει πώς τα ψηφιακά εργαλεία μπορούν να υποστηρίξουν τη διδασκαλία της Κλασικής Μηχανικής στη δευτεροβάθμια εκπαίδευση.</a:t>
            </a:r>
          </a:p>
          <a:p>
            <a:r>
              <a:rPr lang="el-GR" dirty="0"/>
              <a:t>Βασικός στόχος είναι η ουσιαστική και παιδαγωγική αξιοποίηση της τεχνολογίας στο μάθημα της Φυσικής.</a:t>
            </a:r>
          </a:p>
          <a:p>
            <a:r>
              <a:rPr lang="el-GR" dirty="0"/>
              <a:t>Η προσπάθεια βασίζεται σε τρεις άξονες: πρώτον, την εννοιολογική κατανόηση βασικών εννοιών της Φυσικής, δεύτερον, τη διερευνητική και ενεργητική μάθηση μέσα από πειραματισμό και αλληλεπίδραση, και τρίτον, την οργανωμένη ενσωμάτωση της τεχνολογίας μέσω των μοντέλων TPACK και SAMR.</a:t>
            </a:r>
          </a:p>
          <a:p>
            <a:r>
              <a:rPr lang="el-GR" dirty="0"/>
              <a:t>Συνολικά, στόχος είναι η μετάβαση από την παραδοσιακή διδασκαλία σε μια πιο σύγχρονη, διαδραστική και μαθητοκεντρική προσέγγιση.</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4</a:t>
            </a:fld>
            <a:endParaRPr lang="en-US"/>
          </a:p>
        </p:txBody>
      </p:sp>
    </p:spTree>
    <p:extLst>
      <p:ext uri="{BB962C8B-B14F-4D97-AF65-F5344CB8AC3E}">
        <p14:creationId xmlns:p14="http://schemas.microsoft.com/office/powerpoint/2010/main" val="342113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παρουσιάζονται τρεις βασικές μορφές μάθησης που στηρίζουν τη σύγχρονη διδασκαλία της Φυσικής.</a:t>
            </a:r>
          </a:p>
          <a:p>
            <a:r>
              <a:rPr lang="el-GR" dirty="0"/>
              <a:t>Η διερευνητική μάθηση βασίζεται στον πειραματισμό και την ανακάλυψη της γνώσης.</a:t>
            </a:r>
          </a:p>
          <a:p>
            <a:r>
              <a:rPr lang="el-GR" dirty="0"/>
              <a:t>Η βιωματική μάθηση συνδέει τη θεωρία με την εμπειρία και την πράξη.</a:t>
            </a:r>
          </a:p>
          <a:p>
            <a:r>
              <a:rPr lang="el-GR" dirty="0"/>
              <a:t>Η ενεργητική μάθηση δίνει έμφαση στη συμμετοχή, τη συνεργασία και την αλληλεπίδραση.</a:t>
            </a:r>
          </a:p>
          <a:p>
            <a:r>
              <a:rPr lang="el-GR" dirty="0"/>
              <a:t>Και οι τρεις μορφές οδηγούν στη μαθητοκεντρική διδασκαλία, όπου ο μαθητής βρίσκεται στο επίκεντρο της μάθησης.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5</a:t>
            </a:fld>
            <a:endParaRPr lang="en-US"/>
          </a:p>
        </p:txBody>
      </p:sp>
    </p:spTree>
    <p:extLst>
      <p:ext uri="{BB962C8B-B14F-4D97-AF65-F5344CB8AC3E}">
        <p14:creationId xmlns:p14="http://schemas.microsoft.com/office/powerpoint/2010/main" val="407031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η </a:t>
            </a:r>
            <a:r>
              <a:rPr lang="el-GR" dirty="0" err="1"/>
              <a:t>πολυτροπικότητα</a:t>
            </a:r>
            <a:r>
              <a:rPr lang="el-GR" dirty="0"/>
              <a:t> στη διδασκαλία της Φυσικής.</a:t>
            </a:r>
          </a:p>
          <a:p>
            <a:r>
              <a:rPr lang="el-GR" dirty="0"/>
              <a:t>Οι φυσικές έννοιες γίνονται πιο κατανοητές όταν παρουσιάζονται με πολλαπλές μορφές αναπαράστασης.</a:t>
            </a:r>
          </a:p>
          <a:p>
            <a:r>
              <a:rPr lang="el-GR" dirty="0"/>
              <a:t>Έχουμε τη μαθηματική αναπαράσταση με τύπους και γραφήματα, την οπτική αναπαράσταση με εικόνες και διαγράμματα, τις προσομοιώσεις όπου οι μαθητές αλληλεπιδρούν με τα φαινόμενα, και την πειραματική αναπαράσταση μέσα από πραγματικά πειράματα.</a:t>
            </a:r>
          </a:p>
          <a:p>
            <a:r>
              <a:rPr lang="el-GR" dirty="0"/>
              <a:t>Έτσι η μάθηση γίνεται πιο οπτική, βιωματική και ουσιαστική.</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6</a:t>
            </a:fld>
            <a:endParaRPr lang="en-US"/>
          </a:p>
        </p:txBody>
      </p:sp>
    </p:spTree>
    <p:extLst>
      <p:ext uri="{BB962C8B-B14F-4D97-AF65-F5344CB8AC3E}">
        <p14:creationId xmlns:p14="http://schemas.microsoft.com/office/powerpoint/2010/main" val="200260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το μοντέλο TPACK, ένα βασικό θεωρητικό μοντέλο για την ενσωμάτωση της τεχνολογίας στη διδασκαλία.</a:t>
            </a:r>
          </a:p>
          <a:p>
            <a:r>
              <a:rPr lang="el-GR" dirty="0"/>
              <a:t>Το μοντέλο συνδυάζει τρία στοιχεία: το περιεχόμενο της Φυσικής, την παιδαγωγική προσέγγιση και την τεχνολογία.</a:t>
            </a:r>
          </a:p>
          <a:p>
            <a:r>
              <a:rPr lang="el-GR" dirty="0"/>
              <a:t>Όταν αυτά συνεργάζονται σωστά, η μάθηση γίνεται πιο ουσιαστική και αποτελεσματική.</a:t>
            </a:r>
          </a:p>
          <a:p>
            <a:r>
              <a:rPr lang="el-GR" dirty="0"/>
              <a:t>Άρα, η τεχνολογία δεν λειτουργεί μόνη της, αλλά υποστηρίζει το περιεχόμενο και τη μαθησιακή διαδικασία.</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7</a:t>
            </a:fld>
            <a:endParaRPr lang="en-US"/>
          </a:p>
        </p:txBody>
      </p:sp>
    </p:spTree>
    <p:extLst>
      <p:ext uri="{BB962C8B-B14F-4D97-AF65-F5344CB8AC3E}">
        <p14:creationId xmlns:p14="http://schemas.microsoft.com/office/powerpoint/2010/main" val="144233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παρουσιάζεται το μοντέλο SAMR, το οποίο δείχνει πώς η τεχνολογία μπορεί να επηρεάσει τη διδασκαλία.</a:t>
            </a:r>
          </a:p>
          <a:p>
            <a:r>
              <a:rPr lang="el-GR" dirty="0"/>
              <a:t>Τα δύο πρώτα επίπεδα, η υποκατάσταση και η επαύξηση, βελτιώνουν την παραδοσιακή διδασκαλία.</a:t>
            </a:r>
          </a:p>
          <a:p>
            <a:r>
              <a:rPr lang="el-GR" dirty="0"/>
              <a:t>Τα επόμενα δύο, η τροποποίηση και ο επαναπροσδιορισμός, οδηγούν σε ουσιαστικό μετασχηματισμό της μαθησιακής εμπειρίας.</a:t>
            </a:r>
          </a:p>
          <a:p>
            <a:r>
              <a:rPr lang="el-GR" dirty="0"/>
              <a:t>Άρα, στόχος δεν είναι απλώς η χρήση τεχνολογίας, αλλά η δημιουργία πιο </a:t>
            </a:r>
            <a:r>
              <a:rPr lang="el-GR" dirty="0" err="1"/>
              <a:t>διαδραστικής</a:t>
            </a:r>
            <a:r>
              <a:rPr lang="el-GR" dirty="0"/>
              <a:t> και διερευνητικής μάθησης.</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8</a:t>
            </a:fld>
            <a:endParaRPr lang="en-US"/>
          </a:p>
        </p:txBody>
      </p:sp>
    </p:spTree>
    <p:extLst>
      <p:ext uri="{BB962C8B-B14F-4D97-AF65-F5344CB8AC3E}">
        <p14:creationId xmlns:p14="http://schemas.microsoft.com/office/powerpoint/2010/main" val="134450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 διαφάνεια παρουσιάζονται τα κριτήρια επιλογής των ψηφιακών εργαλείων της εργασίας.</a:t>
            </a:r>
          </a:p>
          <a:p>
            <a:r>
              <a:rPr lang="el-GR" dirty="0"/>
              <a:t>Η επιλογή βασίστηκε σε παιδαγωγικά κριτήρια, όπως η ενεργητική μάθηση, η συνεργασία, η ευχρηστία, η αξιολόγηση και η οπτικοποίηση.</a:t>
            </a:r>
          </a:p>
          <a:p>
            <a:r>
              <a:rPr lang="el-GR" dirty="0"/>
              <a:t>Για αυτό χρησιμοποιήθηκαν εργαλεία όπως το </a:t>
            </a:r>
            <a:r>
              <a:rPr lang="el-GR" dirty="0" err="1"/>
              <a:t>PhET</a:t>
            </a:r>
            <a:r>
              <a:rPr lang="el-GR" dirty="0"/>
              <a:t>, το </a:t>
            </a:r>
            <a:r>
              <a:rPr lang="el-GR" dirty="0" err="1"/>
              <a:t>Kahoot</a:t>
            </a:r>
            <a:r>
              <a:rPr lang="el-GR" dirty="0"/>
              <a:t>, το </a:t>
            </a:r>
            <a:r>
              <a:rPr lang="el-GR" dirty="0" err="1"/>
              <a:t>Padlet</a:t>
            </a:r>
            <a:r>
              <a:rPr lang="el-GR" dirty="0"/>
              <a:t>, το Nicepage και το </a:t>
            </a:r>
            <a:r>
              <a:rPr lang="el-GR" dirty="0" err="1"/>
              <a:t>Google</a:t>
            </a:r>
            <a:r>
              <a:rPr lang="el-GR" dirty="0"/>
              <a:t> </a:t>
            </a:r>
            <a:r>
              <a:rPr lang="el-GR" dirty="0" err="1"/>
              <a:t>Classroom</a:t>
            </a:r>
            <a:r>
              <a:rPr lang="el-GR" dirty="0"/>
              <a:t>.</a:t>
            </a:r>
          </a:p>
          <a:p>
            <a:r>
              <a:rPr lang="el-GR" dirty="0"/>
              <a:t>Το </a:t>
            </a:r>
            <a:r>
              <a:rPr lang="el-GR" dirty="0" err="1"/>
              <a:t>Google</a:t>
            </a:r>
            <a:r>
              <a:rPr lang="el-GR" dirty="0"/>
              <a:t> </a:t>
            </a:r>
            <a:r>
              <a:rPr lang="el-GR" dirty="0" err="1"/>
              <a:t>Classroom</a:t>
            </a:r>
            <a:r>
              <a:rPr lang="el-GR" dirty="0"/>
              <a:t> λειτουργεί ως το βασικό περιβάλλον οργάνωσης της μαθησιακής διαδικασίας.</a:t>
            </a:r>
          </a:p>
          <a:p>
            <a:r>
              <a:rPr lang="el-GR" dirty="0"/>
              <a:t>Συνολικά, τα εργαλεία επιλέχθηκαν ώστε να υποστηρίζουν μια πιο σύγχρονη, διαδραστική και ουσιαστική μάθηση.</a:t>
            </a:r>
            <a:endParaRPr lang="en-US" dirty="0"/>
          </a:p>
        </p:txBody>
      </p:sp>
      <p:sp>
        <p:nvSpPr>
          <p:cNvPr id="4" name="Slide Number Placeholder 3"/>
          <p:cNvSpPr>
            <a:spLocks noGrp="1"/>
          </p:cNvSpPr>
          <p:nvPr>
            <p:ph type="sldNum" sz="quarter" idx="5"/>
          </p:nvPr>
        </p:nvSpPr>
        <p:spPr/>
        <p:txBody>
          <a:bodyPr/>
          <a:lstStyle/>
          <a:p>
            <a:fld id="{56FF554B-AFD0-4CA7-AED3-1D5AD994566A}" type="slidenum">
              <a:rPr lang="en-US" smtClean="0"/>
              <a:t>9</a:t>
            </a:fld>
            <a:endParaRPr lang="en-US"/>
          </a:p>
        </p:txBody>
      </p:sp>
    </p:spTree>
    <p:extLst>
      <p:ext uri="{BB962C8B-B14F-4D97-AF65-F5344CB8AC3E}">
        <p14:creationId xmlns:p14="http://schemas.microsoft.com/office/powerpoint/2010/main" val="361340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618E-E08F-657B-4AA5-29FA58BE63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0CB5D7D-3CEC-892B-57EF-CAE1D75C3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40CD59B-FEE5-5BC8-35AD-E355DDB71491}"/>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5" name="Footer Placeholder 4">
            <a:extLst>
              <a:ext uri="{FF2B5EF4-FFF2-40B4-BE49-F238E27FC236}">
                <a16:creationId xmlns:a16="http://schemas.microsoft.com/office/drawing/2014/main" id="{04DA9CAC-7393-97F2-BD42-5E1FD76C0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9A5B5-18A0-4766-5C1D-366949B66F4C}"/>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137754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98B5-C888-454F-8B2A-F17D5AFB9C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BEA9D8-61CC-60BA-2EA1-E46CFA76A5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2620ED-B7B3-D4A8-B65D-88B3F1661C13}"/>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5" name="Footer Placeholder 4">
            <a:extLst>
              <a:ext uri="{FF2B5EF4-FFF2-40B4-BE49-F238E27FC236}">
                <a16:creationId xmlns:a16="http://schemas.microsoft.com/office/drawing/2014/main" id="{B11DA7F0-A284-309B-D434-F82360D09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3C74C-7F2A-178C-E394-98A90C1D7C66}"/>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241943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8B1BC-0883-799F-47F5-B621B9F918DC}"/>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C7497B-9218-3EE1-EB6E-8699C6BCBE2A}"/>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7185A1-D29A-1A49-A7B0-8C9EAFA5A17D}"/>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5" name="Footer Placeholder 4">
            <a:extLst>
              <a:ext uri="{FF2B5EF4-FFF2-40B4-BE49-F238E27FC236}">
                <a16:creationId xmlns:a16="http://schemas.microsoft.com/office/drawing/2014/main" id="{CF35CBF7-697C-4A0C-8535-7627AB681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87B16-4BC6-47B3-5AD8-82A0834E16FF}"/>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250510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C250-18A2-55AC-FBA5-48739D19FC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EFA420-867B-6D1C-512D-E0BEE9937A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425B1A-1F2B-2EFB-F0BD-14A72E7D8EA0}"/>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5" name="Footer Placeholder 4">
            <a:extLst>
              <a:ext uri="{FF2B5EF4-FFF2-40B4-BE49-F238E27FC236}">
                <a16:creationId xmlns:a16="http://schemas.microsoft.com/office/drawing/2014/main" id="{1FB7E9A0-90E9-BE76-4D54-862E2E0B6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EECC3-4994-1FBB-7C81-11386E00297B}"/>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368656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7319-7B75-9231-906C-F8699523A416}"/>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AAF3404-7004-9DDE-445B-4132FCC3203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EEE988-5AED-1B7F-7180-C8DF0C6499DF}"/>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5" name="Footer Placeholder 4">
            <a:extLst>
              <a:ext uri="{FF2B5EF4-FFF2-40B4-BE49-F238E27FC236}">
                <a16:creationId xmlns:a16="http://schemas.microsoft.com/office/drawing/2014/main" id="{EBE61808-951E-3C89-7A2B-BD8C2A872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16C6A-3E5A-E3A2-F2D9-6F35C75535F7}"/>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45371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526C-B3E8-43B2-6292-C3C27C9BE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E1811C-5678-08E2-671A-07843945D2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223323-0C5A-63F8-186A-302B3DCFD1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FF2840-D376-2C6B-E8E7-43E810D7D508}"/>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6" name="Footer Placeholder 5">
            <a:extLst>
              <a:ext uri="{FF2B5EF4-FFF2-40B4-BE49-F238E27FC236}">
                <a16:creationId xmlns:a16="http://schemas.microsoft.com/office/drawing/2014/main" id="{7824356E-27B1-6126-3898-696B33BCE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4DDBF-DFCF-6937-C83A-79B30369E2A6}"/>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349728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4636-E516-1AF3-C441-BEEA6F75E6E8}"/>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1DD892-6495-C5F4-EDBD-5F5BA1A6CF9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806D8B-6C6F-A6D7-91DB-F7E6FAAF230A}"/>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6A3FD2-EBCE-3576-540F-0F99B4D3948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9DD9F1-C314-5E66-4642-A9FA90BE0DE1}"/>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148CD2-5EDE-8DB5-9554-ADF2B549FA1C}"/>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8" name="Footer Placeholder 7">
            <a:extLst>
              <a:ext uri="{FF2B5EF4-FFF2-40B4-BE49-F238E27FC236}">
                <a16:creationId xmlns:a16="http://schemas.microsoft.com/office/drawing/2014/main" id="{AFEDC541-DBF1-DBB6-0FA3-5C645BE1C8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A58A00-7C44-FD9E-92BF-066D268866C7}"/>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333953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5D3E-7149-8FB4-EE05-F6F5741964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CC0056E-BCCB-0D54-3A44-587D15EF549A}"/>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4" name="Footer Placeholder 3">
            <a:extLst>
              <a:ext uri="{FF2B5EF4-FFF2-40B4-BE49-F238E27FC236}">
                <a16:creationId xmlns:a16="http://schemas.microsoft.com/office/drawing/2014/main" id="{72D6FEA4-C4B4-2416-06EB-4BF6D8E6A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AF9D91-4172-9A47-D775-6A3AD9896DE6}"/>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403019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AD782B-4885-64EA-5C33-958117269FBB}"/>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3" name="Footer Placeholder 2">
            <a:extLst>
              <a:ext uri="{FF2B5EF4-FFF2-40B4-BE49-F238E27FC236}">
                <a16:creationId xmlns:a16="http://schemas.microsoft.com/office/drawing/2014/main" id="{9DBF3C63-78D9-77EF-531C-1E8C9C8D2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ABE92F-0560-4443-2D4A-52D136DA4654}"/>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178936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3F14-87B1-5A30-B236-3B8BA448C4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C3E562-F775-1308-9A95-2FD83815C30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2E79F2-91CA-710C-E2B4-5A36FED7B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EDDA0A-3C67-F164-2B9D-12173840575F}"/>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6" name="Footer Placeholder 5">
            <a:extLst>
              <a:ext uri="{FF2B5EF4-FFF2-40B4-BE49-F238E27FC236}">
                <a16:creationId xmlns:a16="http://schemas.microsoft.com/office/drawing/2014/main" id="{A64DFF34-FB2A-FE1A-B198-528F52019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A2C34-13CA-E8F1-95B7-C061DFA02C09}"/>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176916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8C42-826F-00A5-C736-5B5C2FC015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E9960F-9D39-E546-9388-28379BD70439}"/>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2C151-989A-548C-42FC-9BA552D78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CCF050-ECC0-239D-C4BF-C6DF88FC122F}"/>
              </a:ext>
            </a:extLst>
          </p:cNvPr>
          <p:cNvSpPr>
            <a:spLocks noGrp="1"/>
          </p:cNvSpPr>
          <p:nvPr>
            <p:ph type="dt" sz="half" idx="10"/>
          </p:nvPr>
        </p:nvSpPr>
        <p:spPr/>
        <p:txBody>
          <a:bodyPr/>
          <a:lstStyle/>
          <a:p>
            <a:fld id="{788753F7-270D-4008-91EB-13B009E8F2A8}" type="datetimeFigureOut">
              <a:rPr lang="en-US" smtClean="0"/>
              <a:t>5/23/2026</a:t>
            </a:fld>
            <a:endParaRPr lang="en-US"/>
          </a:p>
        </p:txBody>
      </p:sp>
      <p:sp>
        <p:nvSpPr>
          <p:cNvPr id="6" name="Footer Placeholder 5">
            <a:extLst>
              <a:ext uri="{FF2B5EF4-FFF2-40B4-BE49-F238E27FC236}">
                <a16:creationId xmlns:a16="http://schemas.microsoft.com/office/drawing/2014/main" id="{9BC97042-4BE3-4D8D-B110-FF99E1922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7B886-8F93-CD07-51E9-26E113A7DC60}"/>
              </a:ext>
            </a:extLst>
          </p:cNvPr>
          <p:cNvSpPr>
            <a:spLocks noGrp="1"/>
          </p:cNvSpPr>
          <p:nvPr>
            <p:ph type="sldNum" sz="quarter" idx="12"/>
          </p:nvPr>
        </p:nvSpPr>
        <p:spPr/>
        <p:txBody>
          <a:bodyPr/>
          <a:lstStyle/>
          <a:p>
            <a:fld id="{55DFF6BC-5B76-45A4-9A78-2607DE2B6F4C}" type="slidenum">
              <a:rPr lang="en-US" smtClean="0"/>
              <a:t>‹#›</a:t>
            </a:fld>
            <a:endParaRPr lang="en-US"/>
          </a:p>
        </p:txBody>
      </p:sp>
    </p:spTree>
    <p:extLst>
      <p:ext uri="{BB962C8B-B14F-4D97-AF65-F5344CB8AC3E}">
        <p14:creationId xmlns:p14="http://schemas.microsoft.com/office/powerpoint/2010/main" val="196576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ED30D-B689-31FB-80C9-42E2ED7530D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DCE228B-6ABD-F1FD-E55C-F3C5CAC4C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B2A9EF-13CB-D19E-F450-321FBFFC083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753F7-270D-4008-91EB-13B009E8F2A8}" type="datetimeFigureOut">
              <a:rPr lang="en-US" smtClean="0"/>
              <a:t>5/23/2026</a:t>
            </a:fld>
            <a:endParaRPr lang="en-US"/>
          </a:p>
        </p:txBody>
      </p:sp>
      <p:sp>
        <p:nvSpPr>
          <p:cNvPr id="5" name="Footer Placeholder 4">
            <a:extLst>
              <a:ext uri="{FF2B5EF4-FFF2-40B4-BE49-F238E27FC236}">
                <a16:creationId xmlns:a16="http://schemas.microsoft.com/office/drawing/2014/main" id="{E438C695-19BE-4D86-39A7-0D12717B7E7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49766E-167A-B884-67FA-B785E7D03A1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FF6BC-5B76-45A4-9A78-2607DE2B6F4C}" type="slidenum">
              <a:rPr lang="en-US" smtClean="0"/>
              <a:t>‹#›</a:t>
            </a:fld>
            <a:endParaRPr lang="en-US"/>
          </a:p>
        </p:txBody>
      </p:sp>
    </p:spTree>
    <p:extLst>
      <p:ext uri="{BB962C8B-B14F-4D97-AF65-F5344CB8AC3E}">
        <p14:creationId xmlns:p14="http://schemas.microsoft.com/office/powerpoint/2010/main" val="1153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6.jpg"/><Relationship Id="rId5" Type="http://schemas.openxmlformats.org/officeDocument/2006/relationships/image" Target="../media/image49.png"/><Relationship Id="rId4" Type="http://schemas.openxmlformats.org/officeDocument/2006/relationships/image" Target="../media/image53.svg"/></Relationships>
</file>

<file path=ppt/slides/_rels/slide11.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61.png"/><Relationship Id="rId4" Type="http://schemas.openxmlformats.org/officeDocument/2006/relationships/image" Target="../media/image53.sv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65.svg"/><Relationship Id="rId12" Type="http://schemas.openxmlformats.org/officeDocument/2006/relationships/image" Target="../media/image58.png"/><Relationship Id="rId2" Type="http://schemas.openxmlformats.org/officeDocument/2006/relationships/notesSlide" Target="../notesSlides/notesSlide12.xml"/><Relationship Id="rId16" Type="http://schemas.openxmlformats.org/officeDocument/2006/relationships/image" Target="../media/image53.svg"/><Relationship Id="rId1" Type="http://schemas.openxmlformats.org/officeDocument/2006/relationships/slideLayout" Target="../slideLayouts/slideLayout1.xml"/><Relationship Id="rId6" Type="http://schemas.openxmlformats.org/officeDocument/2006/relationships/image" Target="../media/image64.svg"/><Relationship Id="rId11" Type="http://schemas.openxmlformats.org/officeDocument/2006/relationships/image" Target="../media/image49.png"/><Relationship Id="rId5" Type="http://schemas.openxmlformats.org/officeDocument/2006/relationships/image" Target="../media/image63.svg"/><Relationship Id="rId15" Type="http://schemas.openxmlformats.org/officeDocument/2006/relationships/image" Target="../media/image54.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53.svg"/><Relationship Id="rId9" Type="http://schemas.openxmlformats.org/officeDocument/2006/relationships/image" Target="../media/image73.png"/><Relationship Id="rId14" Type="http://schemas.openxmlformats.org/officeDocument/2006/relationships/image" Target="../media/image78.svg"/></Relationships>
</file>

<file path=ppt/slides/_rels/slide1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80.svg"/><Relationship Id="rId3" Type="http://schemas.openxmlformats.org/officeDocument/2006/relationships/image" Target="../media/image1.png"/><Relationship Id="rId7" Type="http://schemas.openxmlformats.org/officeDocument/2006/relationships/image" Target="../media/image51.png"/><Relationship Id="rId12" Type="http://schemas.openxmlformats.org/officeDocument/2006/relationships/image" Target="../media/image79.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66.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1.png"/><Relationship Id="rId7" Type="http://schemas.openxmlformats.org/officeDocument/2006/relationships/image" Target="../media/image49.png"/><Relationship Id="rId12" Type="http://schemas.openxmlformats.org/officeDocument/2006/relationships/image" Target="../media/image86.svg"/><Relationship Id="rId2" Type="http://schemas.openxmlformats.org/officeDocument/2006/relationships/notesSlide" Target="../notesSlides/notesSlide15.xml"/><Relationship Id="rId16" Type="http://schemas.openxmlformats.org/officeDocument/2006/relationships/image" Target="../media/image90.sv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5.svg"/><Relationship Id="rId5" Type="http://schemas.openxmlformats.org/officeDocument/2006/relationships/hyperlink" Target="https://phet.colorado.edu/sims/html/projectile-motion/latest/projectile-motion_all.html" TargetMode="External"/><Relationship Id="rId15" Type="http://schemas.openxmlformats.org/officeDocument/2006/relationships/image" Target="../media/image89.svg"/><Relationship Id="rId10" Type="http://schemas.openxmlformats.org/officeDocument/2006/relationships/image" Target="../media/image84.svg"/><Relationship Id="rId4" Type="http://schemas.openxmlformats.org/officeDocument/2006/relationships/image" Target="../media/image53.svg"/><Relationship Id="rId9" Type="http://schemas.openxmlformats.org/officeDocument/2006/relationships/image" Target="../media/image83.svg"/><Relationship Id="rId14" Type="http://schemas.openxmlformats.org/officeDocument/2006/relationships/image" Target="../media/image88.svg"/></Relationships>
</file>

<file path=ppt/slides/_rels/slide16.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png"/><Relationship Id="rId7" Type="http://schemas.openxmlformats.org/officeDocument/2006/relationships/image" Target="../media/image93.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2.svg"/><Relationship Id="rId5" Type="http://schemas.openxmlformats.org/officeDocument/2006/relationships/image" Target="../media/image91.svg"/><Relationship Id="rId4" Type="http://schemas.openxmlformats.org/officeDocument/2006/relationships/image" Target="../media/image53.svg"/><Relationship Id="rId9" Type="http://schemas.openxmlformats.org/officeDocument/2006/relationships/image" Target="../media/image95.svg"/></Relationships>
</file>

<file path=ppt/slides/_rels/slide17.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png"/><Relationship Id="rId7" Type="http://schemas.openxmlformats.org/officeDocument/2006/relationships/image" Target="../media/image98.svg"/><Relationship Id="rId12" Type="http://schemas.openxmlformats.org/officeDocument/2006/relationships/image" Target="../media/image10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7.svg"/><Relationship Id="rId11" Type="http://schemas.openxmlformats.org/officeDocument/2006/relationships/image" Target="../media/image102.svg"/><Relationship Id="rId5" Type="http://schemas.openxmlformats.org/officeDocument/2006/relationships/image" Target="../media/image96.svg"/><Relationship Id="rId10" Type="http://schemas.openxmlformats.org/officeDocument/2006/relationships/image" Target="../media/image101.svg"/><Relationship Id="rId4" Type="http://schemas.openxmlformats.org/officeDocument/2006/relationships/image" Target="../media/image53.svg"/><Relationship Id="rId9" Type="http://schemas.openxmlformats.org/officeDocument/2006/relationships/image" Target="../media/image100.svg"/></Relationships>
</file>

<file path=ppt/slides/_rels/slide18.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38.svg"/><Relationship Id="rId3" Type="http://schemas.openxmlformats.org/officeDocument/2006/relationships/image" Target="../media/image1.png"/><Relationship Id="rId7" Type="http://schemas.openxmlformats.org/officeDocument/2006/relationships/image" Target="../media/image107.svg"/><Relationship Id="rId12" Type="http://schemas.openxmlformats.org/officeDocument/2006/relationships/image" Target="../media/image37.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6.svg"/><Relationship Id="rId11" Type="http://schemas.openxmlformats.org/officeDocument/2006/relationships/image" Target="../media/image111.svg"/><Relationship Id="rId5" Type="http://schemas.openxmlformats.org/officeDocument/2006/relationships/image" Target="../media/image105.sv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svg"/></Relationships>
</file>

<file path=ppt/slides/_rels/slide19.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svg"/><Relationship Id="rId18" Type="http://schemas.openxmlformats.org/officeDocument/2006/relationships/image" Target="../media/image54.png"/><Relationship Id="rId3" Type="http://schemas.openxmlformats.org/officeDocument/2006/relationships/image" Target="../media/image1.png"/><Relationship Id="rId7" Type="http://schemas.openxmlformats.org/officeDocument/2006/relationships/image" Target="../media/image114.svg"/><Relationship Id="rId12" Type="http://schemas.openxmlformats.org/officeDocument/2006/relationships/image" Target="../media/image119.svg"/><Relationship Id="rId17" Type="http://schemas.openxmlformats.org/officeDocument/2006/relationships/image" Target="../media/image51.png"/><Relationship Id="rId2" Type="http://schemas.openxmlformats.org/officeDocument/2006/relationships/notesSlide" Target="../notesSlides/notesSlide19.xml"/><Relationship Id="rId16" Type="http://schemas.openxmlformats.org/officeDocument/2006/relationships/image" Target="../media/image49.png"/><Relationship Id="rId20"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13.svg"/><Relationship Id="rId11" Type="http://schemas.openxmlformats.org/officeDocument/2006/relationships/image" Target="../media/image118.svg"/><Relationship Id="rId5" Type="http://schemas.openxmlformats.org/officeDocument/2006/relationships/image" Target="../media/image112.svg"/><Relationship Id="rId15" Type="http://schemas.openxmlformats.org/officeDocument/2006/relationships/image" Target="../media/image122.svg"/><Relationship Id="rId10" Type="http://schemas.openxmlformats.org/officeDocument/2006/relationships/image" Target="../media/image117.svg"/><Relationship Id="rId19" Type="http://schemas.openxmlformats.org/officeDocument/2006/relationships/image" Target="../media/image123.png"/><Relationship Id="rId4" Type="http://schemas.openxmlformats.org/officeDocument/2006/relationships/image" Target="../media/image53.svg"/><Relationship Id="rId9" Type="http://schemas.openxmlformats.org/officeDocument/2006/relationships/image" Target="../media/image116.svg"/><Relationship Id="rId14" Type="http://schemas.openxmlformats.org/officeDocument/2006/relationships/image" Target="../media/image121.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126.svg"/><Relationship Id="rId4" Type="http://schemas.openxmlformats.org/officeDocument/2006/relationships/image" Target="../media/image125.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svg"/><Relationship Id="rId3" Type="http://schemas.openxmlformats.org/officeDocument/2006/relationships/image" Target="../media/image1.png"/><Relationship Id="rId7" Type="http://schemas.openxmlformats.org/officeDocument/2006/relationships/image" Target="../media/image35.svg"/><Relationship Id="rId12" Type="http://schemas.openxmlformats.org/officeDocument/2006/relationships/image" Target="../media/image4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8.svg"/><Relationship Id="rId10" Type="http://schemas.openxmlformats.org/officeDocument/2006/relationships/image" Target="../media/image47.bin"/><Relationship Id="rId4" Type="http://schemas.openxmlformats.org/officeDocument/2006/relationships/image" Target="../media/image37.sv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svg"/><Relationship Id="rId9"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9C0E2-1391-DE2D-8BB8-79B75B817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Rounded Corners 22">
            <a:extLst>
              <a:ext uri="{FF2B5EF4-FFF2-40B4-BE49-F238E27FC236}">
                <a16:creationId xmlns:a16="http://schemas.microsoft.com/office/drawing/2014/main" id="{F7C65EDD-698E-6FF4-A699-61A37719EC4E}"/>
              </a:ext>
            </a:extLst>
          </p:cNvPr>
          <p:cNvSpPr/>
          <p:nvPr/>
        </p:nvSpPr>
        <p:spPr>
          <a:xfrm>
            <a:off x="378862" y="729159"/>
            <a:ext cx="11434273" cy="2250194"/>
          </a:xfrm>
          <a:prstGeom prst="roundRect">
            <a:avLst/>
          </a:prstGeom>
          <a:solidFill>
            <a:schemeClr val="accent5">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D4407-F3F0-58D7-2071-FF558ED42D1A}"/>
              </a:ext>
            </a:extLst>
          </p:cNvPr>
          <p:cNvSpPr>
            <a:spLocks noGrp="1"/>
          </p:cNvSpPr>
          <p:nvPr>
            <p:ph type="ctrTitle"/>
          </p:nvPr>
        </p:nvSpPr>
        <p:spPr>
          <a:xfrm>
            <a:off x="847456" y="928727"/>
            <a:ext cx="10497084" cy="1993097"/>
          </a:xfrm>
        </p:spPr>
        <p:txBody>
          <a:bodyPr>
            <a:noAutofit/>
          </a:bodyPr>
          <a:lstStyle/>
          <a:p>
            <a:r>
              <a:rPr lang="el-GR" sz="3600" dirty="0">
                <a:solidFill>
                  <a:schemeClr val="bg1"/>
                </a:solidFill>
                <a:latin typeface="Aptos Display" panose="020B0004020202020204" pitchFamily="34" charset="0"/>
                <a:cs typeface="Arial" panose="020B0604020202020204" pitchFamily="34" charset="0"/>
              </a:rPr>
              <a:t>ΣΥΓΧΡΟΝΑ </a:t>
            </a:r>
            <a:r>
              <a:rPr lang="el-GR" sz="3600" b="1" dirty="0">
                <a:solidFill>
                  <a:srgbClr val="FFC000"/>
                </a:solidFill>
                <a:latin typeface="Aptos Display" panose="020B0004020202020204" pitchFamily="34" charset="0"/>
                <a:cs typeface="Arial" panose="020B0604020202020204" pitchFamily="34" charset="0"/>
              </a:rPr>
              <a:t>ΨΗΦΙΑΚΑ</a:t>
            </a:r>
            <a:r>
              <a:rPr lang="el-GR" sz="3600" dirty="0">
                <a:solidFill>
                  <a:schemeClr val="bg1"/>
                </a:solidFill>
                <a:latin typeface="Aptos Display" panose="020B0004020202020204" pitchFamily="34" charset="0"/>
                <a:cs typeface="Arial" panose="020B0604020202020204" pitchFamily="34" charset="0"/>
              </a:rPr>
              <a:t> </a:t>
            </a:r>
            <a:r>
              <a:rPr lang="el-GR" sz="3600" b="1" dirty="0">
                <a:solidFill>
                  <a:srgbClr val="FFC000"/>
                </a:solidFill>
                <a:latin typeface="Aptos Display" panose="020B0004020202020204" pitchFamily="34" charset="0"/>
                <a:cs typeface="Arial" panose="020B0604020202020204" pitchFamily="34" charset="0"/>
              </a:rPr>
              <a:t>ΕΡΓΑΛΕΙΑ</a:t>
            </a:r>
            <a:r>
              <a:rPr lang="el-GR" sz="3600" dirty="0">
                <a:solidFill>
                  <a:schemeClr val="bg1"/>
                </a:solidFill>
                <a:latin typeface="Aptos Display" panose="020B0004020202020204" pitchFamily="34" charset="0"/>
                <a:cs typeface="Arial" panose="020B0604020202020204" pitchFamily="34" charset="0"/>
              </a:rPr>
              <a:t> ΚΑΙ </a:t>
            </a:r>
            <a:r>
              <a:rPr lang="el-GR" sz="3600" b="1" dirty="0">
                <a:solidFill>
                  <a:srgbClr val="FFC000"/>
                </a:solidFill>
                <a:latin typeface="Aptos Display" panose="020B0004020202020204" pitchFamily="34" charset="0"/>
                <a:cs typeface="Arial" panose="020B0604020202020204" pitchFamily="34" charset="0"/>
              </a:rPr>
              <a:t>ΚΑΙΝΟΤΟΜΕΣ</a:t>
            </a:r>
            <a:r>
              <a:rPr lang="el-GR" sz="3600" dirty="0">
                <a:solidFill>
                  <a:schemeClr val="bg1"/>
                </a:solidFill>
                <a:latin typeface="Aptos Display" panose="020B0004020202020204" pitchFamily="34" charset="0"/>
                <a:cs typeface="Arial" panose="020B0604020202020204" pitchFamily="34" charset="0"/>
              </a:rPr>
              <a:t> </a:t>
            </a:r>
            <a:r>
              <a:rPr lang="el-GR" sz="3600" b="1" dirty="0">
                <a:solidFill>
                  <a:srgbClr val="FFC000"/>
                </a:solidFill>
                <a:latin typeface="Aptos Display" panose="020B0004020202020204" pitchFamily="34" charset="0"/>
                <a:cs typeface="Arial" panose="020B0604020202020204" pitchFamily="34" charset="0"/>
              </a:rPr>
              <a:t>ΠΑΙΔΑΓΩΓΙΚΕΣ</a:t>
            </a:r>
            <a:r>
              <a:rPr lang="el-GR" sz="3600" dirty="0">
                <a:solidFill>
                  <a:schemeClr val="bg1"/>
                </a:solidFill>
                <a:latin typeface="Aptos Display" panose="020B0004020202020204" pitchFamily="34" charset="0"/>
                <a:cs typeface="Arial" panose="020B0604020202020204" pitchFamily="34" charset="0"/>
              </a:rPr>
              <a:t> </a:t>
            </a:r>
            <a:r>
              <a:rPr lang="el-GR" sz="3600" b="1" dirty="0">
                <a:solidFill>
                  <a:srgbClr val="FFC000"/>
                </a:solidFill>
                <a:latin typeface="Aptos Display" panose="020B0004020202020204" pitchFamily="34" charset="0"/>
                <a:cs typeface="Arial" panose="020B0604020202020204" pitchFamily="34" charset="0"/>
              </a:rPr>
              <a:t>ΠΡΟΣΕΓΓΙΣΕΙΣ</a:t>
            </a:r>
            <a:r>
              <a:rPr lang="el-GR" sz="3600" dirty="0">
                <a:solidFill>
                  <a:schemeClr val="bg1"/>
                </a:solidFill>
                <a:latin typeface="Aptos Display" panose="020B0004020202020204" pitchFamily="34" charset="0"/>
                <a:cs typeface="Arial" panose="020B0604020202020204" pitchFamily="34" charset="0"/>
              </a:rPr>
              <a:t> ΓΙΑ ΤΗ ΔΙΔΑΣΚΑΛΙΑ ΤΗΣ </a:t>
            </a:r>
            <a:r>
              <a:rPr lang="el-GR" sz="3600" b="1" dirty="0">
                <a:solidFill>
                  <a:srgbClr val="FFC000"/>
                </a:solidFill>
                <a:latin typeface="Aptos Display" panose="020B0004020202020204" pitchFamily="34" charset="0"/>
                <a:cs typeface="Arial" panose="020B0604020202020204" pitchFamily="34" charset="0"/>
              </a:rPr>
              <a:t>ΚΛΑΣΙΚΗΣ</a:t>
            </a:r>
            <a:r>
              <a:rPr lang="el-GR" sz="3600" dirty="0">
                <a:solidFill>
                  <a:schemeClr val="bg1"/>
                </a:solidFill>
                <a:latin typeface="Aptos Display" panose="020B0004020202020204" pitchFamily="34" charset="0"/>
                <a:cs typeface="Arial" panose="020B0604020202020204" pitchFamily="34" charset="0"/>
              </a:rPr>
              <a:t> </a:t>
            </a:r>
            <a:r>
              <a:rPr lang="el-GR" sz="3600" b="1" dirty="0">
                <a:solidFill>
                  <a:srgbClr val="FFC000"/>
                </a:solidFill>
                <a:latin typeface="Aptos Display" panose="020B0004020202020204" pitchFamily="34" charset="0"/>
                <a:cs typeface="Arial" panose="020B0604020202020204" pitchFamily="34" charset="0"/>
              </a:rPr>
              <a:t>ΜΗΧΑΝΙΚΗΣ</a:t>
            </a:r>
            <a:r>
              <a:rPr lang="el-GR" sz="3600" dirty="0">
                <a:solidFill>
                  <a:schemeClr val="bg1"/>
                </a:solidFill>
                <a:latin typeface="Aptos Display" panose="020B0004020202020204" pitchFamily="34" charset="0"/>
                <a:cs typeface="Arial" panose="020B0604020202020204" pitchFamily="34" charset="0"/>
              </a:rPr>
              <a:t> ΣΤΗ ΔΕΥΤΕΡΟΒΑΘΜΙΑ ΕΚΠΑΙΔΕΥΣΗ</a:t>
            </a:r>
            <a:endParaRPr lang="en-US" sz="3600" dirty="0">
              <a:solidFill>
                <a:schemeClr val="bg1"/>
              </a:solidFill>
              <a:latin typeface="Aptos Display"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0032DD8-6CB5-3B0F-A1CC-3F57C0631401}"/>
              </a:ext>
            </a:extLst>
          </p:cNvPr>
          <p:cNvSpPr>
            <a:spLocks noGrp="1"/>
          </p:cNvSpPr>
          <p:nvPr>
            <p:ph type="subTitle" idx="1"/>
          </p:nvPr>
        </p:nvSpPr>
        <p:spPr>
          <a:xfrm>
            <a:off x="1524000" y="3569481"/>
            <a:ext cx="9144000" cy="481075"/>
          </a:xfrm>
        </p:spPr>
        <p:txBody>
          <a:bodyPr/>
          <a:lstStyle/>
          <a:p>
            <a:r>
              <a:rPr lang="el-GR" b="1" dirty="0">
                <a:solidFill>
                  <a:schemeClr val="accent5">
                    <a:lumMod val="60000"/>
                    <a:lumOff val="40000"/>
                  </a:schemeClr>
                </a:solidFill>
                <a:latin typeface="Aptos Display" panose="020B0004020202020204" pitchFamily="34" charset="0"/>
                <a:cs typeface="Arial" panose="020B0604020202020204" pitchFamily="34" charset="0"/>
              </a:rPr>
              <a:t>Κωνσταντίνος Μαντίκος</a:t>
            </a:r>
            <a:endParaRPr lang="en-US" b="1" dirty="0">
              <a:solidFill>
                <a:schemeClr val="accent5">
                  <a:lumMod val="60000"/>
                  <a:lumOff val="40000"/>
                </a:schemeClr>
              </a:solidFill>
              <a:latin typeface="Aptos Display" panose="020B00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838BA7BF-55F4-D1A7-9DC0-A644EEF5FFA6}"/>
              </a:ext>
            </a:extLst>
          </p:cNvPr>
          <p:cNvSpPr txBox="1">
            <a:spLocks/>
          </p:cNvSpPr>
          <p:nvPr/>
        </p:nvSpPr>
        <p:spPr>
          <a:xfrm>
            <a:off x="1524000" y="4393225"/>
            <a:ext cx="9144000" cy="6039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400" dirty="0">
                <a:solidFill>
                  <a:schemeClr val="bg1"/>
                </a:solidFill>
                <a:latin typeface="Aptos Display" panose="020B0004020202020204" pitchFamily="34" charset="0"/>
                <a:cs typeface="Arial" panose="020B0604020202020204" pitchFamily="34" charset="0"/>
              </a:rPr>
              <a:t>Ελληνικό Ανοικτό Πανεπιστήμιο</a:t>
            </a:r>
            <a:endParaRPr lang="en-US" sz="1400" dirty="0">
              <a:solidFill>
                <a:schemeClr val="bg1"/>
              </a:solidFill>
              <a:latin typeface="Aptos Display" panose="020B0004020202020204" pitchFamily="34" charset="0"/>
              <a:cs typeface="Arial" panose="020B0604020202020204" pitchFamily="34" charset="0"/>
            </a:endParaRPr>
          </a:p>
          <a:p>
            <a:r>
              <a:rPr lang="el-GR" sz="1400" dirty="0">
                <a:solidFill>
                  <a:schemeClr val="bg1"/>
                </a:solidFill>
                <a:latin typeface="Aptos Display" panose="020B0004020202020204" pitchFamily="34" charset="0"/>
                <a:cs typeface="Arial" panose="020B0604020202020204" pitchFamily="34" charset="0"/>
              </a:rPr>
              <a:t>Σχολή Θετικών Επιστημών &amp; Τεχνολογίας</a:t>
            </a:r>
            <a:endParaRPr lang="en-US" sz="1400" dirty="0">
              <a:solidFill>
                <a:schemeClr val="bg1"/>
              </a:solidFill>
              <a:latin typeface="Aptos Display" panose="020B00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F8D5C0B5-3A7A-FCCB-9D1A-B06CB2D7F4B8}"/>
              </a:ext>
            </a:extLst>
          </p:cNvPr>
          <p:cNvSpPr txBox="1">
            <a:spLocks/>
          </p:cNvSpPr>
          <p:nvPr/>
        </p:nvSpPr>
        <p:spPr>
          <a:xfrm>
            <a:off x="1524000" y="5332210"/>
            <a:ext cx="9144000" cy="4810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400" dirty="0">
                <a:solidFill>
                  <a:schemeClr val="bg1"/>
                </a:solidFill>
                <a:latin typeface="Aptos Display" panose="020B0004020202020204" pitchFamily="34" charset="0"/>
                <a:cs typeface="Arial" panose="020B0604020202020204" pitchFamily="34" charset="0"/>
              </a:rPr>
              <a:t>Επιβλέπων</a:t>
            </a:r>
            <a:r>
              <a:rPr lang="el-GR" sz="1600" dirty="0">
                <a:solidFill>
                  <a:schemeClr val="bg1"/>
                </a:solidFill>
                <a:latin typeface="Aptos Display" panose="020B0004020202020204" pitchFamily="34" charset="0"/>
                <a:cs typeface="Arial" panose="020B0604020202020204" pitchFamily="34" charset="0"/>
              </a:rPr>
              <a:t> </a:t>
            </a:r>
            <a:r>
              <a:rPr lang="el-GR" sz="1400" dirty="0">
                <a:solidFill>
                  <a:schemeClr val="bg1"/>
                </a:solidFill>
                <a:latin typeface="Aptos Display" panose="020B0004020202020204" pitchFamily="34" charset="0"/>
                <a:cs typeface="Arial" panose="020B0604020202020204" pitchFamily="34" charset="0"/>
              </a:rPr>
              <a:t>Καθηγητής</a:t>
            </a:r>
            <a:endParaRPr lang="en-US" sz="1600" dirty="0">
              <a:solidFill>
                <a:schemeClr val="bg1"/>
              </a:solidFill>
              <a:latin typeface="Aptos Display" panose="020B0004020202020204" pitchFamily="34" charset="0"/>
              <a:cs typeface="Arial" panose="020B0604020202020204" pitchFamily="34" charset="0"/>
            </a:endParaRPr>
          </a:p>
          <a:p>
            <a:r>
              <a:rPr lang="el-GR" sz="1600" b="1" dirty="0">
                <a:solidFill>
                  <a:schemeClr val="accent5">
                    <a:lumMod val="40000"/>
                    <a:lumOff val="60000"/>
                  </a:schemeClr>
                </a:solidFill>
                <a:latin typeface="Aptos Display" panose="020B0004020202020204" pitchFamily="34" charset="0"/>
                <a:cs typeface="Arial" panose="020B0604020202020204" pitchFamily="34" charset="0"/>
              </a:rPr>
              <a:t>Δρ. Αλέξανδρος Μαράντης</a:t>
            </a:r>
            <a:endParaRPr lang="en-US" sz="1600" b="1" dirty="0">
              <a:solidFill>
                <a:schemeClr val="accent5">
                  <a:lumMod val="40000"/>
                  <a:lumOff val="60000"/>
                </a:schemeClr>
              </a:solidFill>
              <a:latin typeface="Aptos Display" panose="020B00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930FB60-46EA-5A1D-89C1-708B23D12533}"/>
              </a:ext>
            </a:extLst>
          </p:cNvPr>
          <p:cNvSpPr txBox="1">
            <a:spLocks/>
          </p:cNvSpPr>
          <p:nvPr/>
        </p:nvSpPr>
        <p:spPr>
          <a:xfrm>
            <a:off x="1524000" y="6286094"/>
            <a:ext cx="9144000" cy="481075"/>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600" dirty="0">
                <a:solidFill>
                  <a:schemeClr val="accent5">
                    <a:lumMod val="40000"/>
                    <a:lumOff val="60000"/>
                  </a:schemeClr>
                </a:solidFill>
                <a:latin typeface="Aptos Display" panose="020B0004020202020204" pitchFamily="34" charset="0"/>
                <a:cs typeface="Arial" panose="020B0604020202020204" pitchFamily="34" charset="0"/>
              </a:rPr>
              <a:t>Μάιος 2026</a:t>
            </a:r>
            <a:endParaRPr lang="en-US" sz="1600" dirty="0">
              <a:solidFill>
                <a:schemeClr val="accent5">
                  <a:lumMod val="40000"/>
                  <a:lumOff val="60000"/>
                </a:schemeClr>
              </a:solidFill>
              <a:latin typeface="Aptos Display" panose="020B00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FEEDB18A-1A9A-34CC-BF35-A8C503B95E11}"/>
              </a:ext>
            </a:extLst>
          </p:cNvPr>
          <p:cNvCxnSpPr/>
          <p:nvPr/>
        </p:nvCxnSpPr>
        <p:spPr>
          <a:xfrm>
            <a:off x="4762856" y="3264494"/>
            <a:ext cx="266628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B3193A78-4453-E61B-9967-72E5B8DEFEE0}"/>
              </a:ext>
            </a:extLst>
          </p:cNvPr>
          <p:cNvCxnSpPr>
            <a:cxnSpLocks/>
          </p:cNvCxnSpPr>
          <p:nvPr/>
        </p:nvCxnSpPr>
        <p:spPr>
          <a:xfrm>
            <a:off x="5621708" y="4177470"/>
            <a:ext cx="948583"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46DF96EE-BF3F-E8EC-1B51-F014569B2141}"/>
              </a:ext>
            </a:extLst>
          </p:cNvPr>
          <p:cNvCxnSpPr>
            <a:cxnSpLocks/>
          </p:cNvCxnSpPr>
          <p:nvPr/>
        </p:nvCxnSpPr>
        <p:spPr>
          <a:xfrm>
            <a:off x="4580545" y="6432135"/>
            <a:ext cx="948583" cy="0"/>
          </a:xfrm>
          <a:prstGeom prst="line">
            <a:avLst/>
          </a:prstGeom>
          <a:ln>
            <a:solidFill>
              <a:schemeClr val="accent5">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F811C4C-CD1A-42B2-56F5-ED8BA4BA8990}"/>
              </a:ext>
            </a:extLst>
          </p:cNvPr>
          <p:cNvCxnSpPr>
            <a:cxnSpLocks/>
          </p:cNvCxnSpPr>
          <p:nvPr/>
        </p:nvCxnSpPr>
        <p:spPr>
          <a:xfrm>
            <a:off x="6645779" y="6432135"/>
            <a:ext cx="948583" cy="0"/>
          </a:xfrm>
          <a:prstGeom prst="line">
            <a:avLst/>
          </a:prstGeom>
          <a:ln>
            <a:solidFill>
              <a:schemeClr val="accent5">
                <a:lumMod val="40000"/>
                <a:lumOff val="6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216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9CFF9-C9A0-42FB-C9D7-70086AAAA41F}"/>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64C46C5-F5BF-6158-9004-4AB31BB82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9B8C4073-31B7-D635-9C15-0084888D4029}"/>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ΨΗΦΙΑΚΑ ΕΡΓΑΛΕΙΑ ΓΙΑ ΔΙΕΡΕΥΝΗΣΗ ΚΑΙ ΑΞΙΟΛΟΓΗΣΗ</a:t>
            </a:r>
            <a:endParaRPr lang="en-US" sz="2400" dirty="0"/>
          </a:p>
        </p:txBody>
      </p:sp>
      <p:cxnSp>
        <p:nvCxnSpPr>
          <p:cNvPr id="61" name="Straight Connector 60">
            <a:extLst>
              <a:ext uri="{FF2B5EF4-FFF2-40B4-BE49-F238E27FC236}">
                <a16:creationId xmlns:a16="http://schemas.microsoft.com/office/drawing/2014/main" id="{3E6D8DB7-CCC4-86A3-A114-4E333125E93E}"/>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D72B723B-AFE9-BCAF-9B06-3737EEFCE327}"/>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B0396D0-7B86-2416-F4E4-96D9D8830607}"/>
              </a:ext>
            </a:extLst>
          </p:cNvPr>
          <p:cNvSpPr txBox="1"/>
          <p:nvPr/>
        </p:nvSpPr>
        <p:spPr>
          <a:xfrm>
            <a:off x="3452021" y="5793503"/>
            <a:ext cx="7335719"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παιδαγωγική αξία των ψηφιακών εργαλείων προκύπτει όταν υποστηρίζουν </a:t>
            </a:r>
            <a:r>
              <a:rPr lang="el-GR" b="1" dirty="0">
                <a:solidFill>
                  <a:srgbClr val="FFC000"/>
                </a:solidFill>
                <a:latin typeface="Aptos Display" panose="020B0004020202020204" pitchFamily="34" charset="0"/>
              </a:rPr>
              <a:t>ενεργή διερεύνηση</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αλληλεπίδραση</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ουσιαστική ανατροφοδότηση</a:t>
            </a:r>
            <a:r>
              <a:rPr lang="el-GR" dirty="0">
                <a:solidFill>
                  <a:schemeClr val="bg1"/>
                </a:solidFill>
                <a:latin typeface="Aptos Display" panose="020B0004020202020204" pitchFamily="34" charset="0"/>
              </a:rPr>
              <a:t>.</a:t>
            </a:r>
            <a:endParaRPr lang="en-US" dirty="0">
              <a:solidFill>
                <a:schemeClr val="bg1"/>
              </a:solidFill>
              <a:latin typeface="Aptos Display" panose="020B0004020202020204" pitchFamily="34" charset="0"/>
            </a:endParaRPr>
          </a:p>
        </p:txBody>
      </p:sp>
      <p:sp>
        <p:nvSpPr>
          <p:cNvPr id="53" name="Oval 52">
            <a:extLst>
              <a:ext uri="{FF2B5EF4-FFF2-40B4-BE49-F238E27FC236}">
                <a16:creationId xmlns:a16="http://schemas.microsoft.com/office/drawing/2014/main" id="{2CAEBFA9-4D3D-8F4B-40FE-5BF11CA8F8A9}"/>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10</a:t>
            </a:r>
          </a:p>
        </p:txBody>
      </p:sp>
      <p:cxnSp>
        <p:nvCxnSpPr>
          <p:cNvPr id="144" name="Straight Connector 143">
            <a:extLst>
              <a:ext uri="{FF2B5EF4-FFF2-40B4-BE49-F238E27FC236}">
                <a16:creationId xmlns:a16="http://schemas.microsoft.com/office/drawing/2014/main" id="{9A3CDC00-C755-002B-64D3-FA8558FFD214}"/>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145" name="Graphic 144" descr="Lightbulb and gear">
            <a:extLst>
              <a:ext uri="{FF2B5EF4-FFF2-40B4-BE49-F238E27FC236}">
                <a16:creationId xmlns:a16="http://schemas.microsoft.com/office/drawing/2014/main" id="{DFDD9CEE-3FDB-ABCD-8D50-2FE85218DDA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2" name="Rectangle: Rounded Corners 1">
            <a:extLst>
              <a:ext uri="{FF2B5EF4-FFF2-40B4-BE49-F238E27FC236}">
                <a16:creationId xmlns:a16="http://schemas.microsoft.com/office/drawing/2014/main" id="{6114B01F-51CF-AD4A-6D06-480C503B8237}"/>
              </a:ext>
            </a:extLst>
          </p:cNvPr>
          <p:cNvSpPr/>
          <p:nvPr/>
        </p:nvSpPr>
        <p:spPr>
          <a:xfrm>
            <a:off x="586740" y="1652643"/>
            <a:ext cx="5433060" cy="3872789"/>
          </a:xfrm>
          <a:prstGeom prst="roundRect">
            <a:avLst>
              <a:gd name="adj" fmla="val 6766"/>
            </a:avLst>
          </a:prstGeom>
          <a:solidFill>
            <a:schemeClr val="accent5">
              <a:lumMod val="60000"/>
              <a:lumOff val="40000"/>
              <a:alpha val="60000"/>
            </a:schemeClr>
          </a:solidFill>
          <a:ln w="19050">
            <a:solidFill>
              <a:schemeClr val="accent5">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E3FFFE0-16C9-B82A-A5D6-F9CD75850015}"/>
              </a:ext>
            </a:extLst>
          </p:cNvPr>
          <p:cNvSpPr/>
          <p:nvPr/>
        </p:nvSpPr>
        <p:spPr>
          <a:xfrm>
            <a:off x="6172203" y="1652643"/>
            <a:ext cx="5433060" cy="3872789"/>
          </a:xfrm>
          <a:prstGeom prst="roundRect">
            <a:avLst>
              <a:gd name="adj" fmla="val 6766"/>
            </a:avLst>
          </a:prstGeom>
          <a:solidFill>
            <a:srgbClr val="BD92DE">
              <a:alpha val="70000"/>
            </a:srgbClr>
          </a:solidFill>
          <a:ln w="19050">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3149F3-E727-2446-DD76-FCE45C27E3A4}"/>
              </a:ext>
            </a:extLst>
          </p:cNvPr>
          <p:cNvPicPr>
            <a:picLocks noChangeAspect="1"/>
          </p:cNvPicPr>
          <p:nvPr/>
        </p:nvPicPr>
        <p:blipFill>
          <a:blip r:embed="rId5">
            <a:extLst>
              <a:ext uri="{28A0092B-C50C-407E-A947-70E740481C1C}">
                <a14:useLocalDpi xmlns:a14="http://schemas.microsoft.com/office/drawing/2010/main" val="0"/>
              </a:ext>
            </a:extLst>
          </a:blip>
          <a:srcRect b="14139"/>
          <a:stretch>
            <a:fillRect/>
          </a:stretch>
        </p:blipFill>
        <p:spPr>
          <a:xfrm>
            <a:off x="869133" y="1898063"/>
            <a:ext cx="901927" cy="365760"/>
          </a:xfrm>
          <a:prstGeom prst="rect">
            <a:avLst/>
          </a:prstGeom>
        </p:spPr>
      </p:pic>
      <p:sp>
        <p:nvSpPr>
          <p:cNvPr id="16" name="TextBox 15">
            <a:extLst>
              <a:ext uri="{FF2B5EF4-FFF2-40B4-BE49-F238E27FC236}">
                <a16:creationId xmlns:a16="http://schemas.microsoft.com/office/drawing/2014/main" id="{09E3276B-39E7-3874-DC6E-99AC5ED68037}"/>
              </a:ext>
            </a:extLst>
          </p:cNvPr>
          <p:cNvSpPr txBox="1"/>
          <p:nvPr/>
        </p:nvSpPr>
        <p:spPr>
          <a:xfrm>
            <a:off x="816051" y="1215624"/>
            <a:ext cx="7892143"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Δύο εργαλεία με </a:t>
            </a:r>
            <a:r>
              <a:rPr lang="el-GR" b="1" dirty="0">
                <a:solidFill>
                  <a:srgbClr val="FFC000"/>
                </a:solidFill>
                <a:latin typeface="Aptos Display" panose="020B0004020202020204" pitchFamily="34" charset="0"/>
              </a:rPr>
              <a:t>διαφορετικό</a:t>
            </a:r>
            <a:r>
              <a:rPr lang="el-GR" dirty="0">
                <a:solidFill>
                  <a:schemeClr val="bg1"/>
                </a:solidFill>
                <a:latin typeface="Aptos Display" panose="020B0004020202020204" pitchFamily="34" charset="0"/>
              </a:rPr>
              <a:t>, αλλά </a:t>
            </a:r>
            <a:r>
              <a:rPr lang="el-GR" b="1" dirty="0">
                <a:solidFill>
                  <a:srgbClr val="FFC000"/>
                </a:solidFill>
                <a:latin typeface="Aptos Display" panose="020B0004020202020204" pitchFamily="34" charset="0"/>
              </a:rPr>
              <a:t>συμπληρωματικό</a:t>
            </a:r>
            <a:r>
              <a:rPr lang="el-GR" dirty="0">
                <a:solidFill>
                  <a:schemeClr val="bg1"/>
                </a:solidFill>
                <a:latin typeface="Aptos Display" panose="020B0004020202020204" pitchFamily="34" charset="0"/>
              </a:rPr>
              <a:t> παιδαγωγικό ρόλο</a:t>
            </a:r>
          </a:p>
        </p:txBody>
      </p:sp>
      <p:sp>
        <p:nvSpPr>
          <p:cNvPr id="18" name="TextBox 17">
            <a:extLst>
              <a:ext uri="{FF2B5EF4-FFF2-40B4-BE49-F238E27FC236}">
                <a16:creationId xmlns:a16="http://schemas.microsoft.com/office/drawing/2014/main" id="{E86EEAC1-C897-9831-05E0-BBD3DB084272}"/>
              </a:ext>
            </a:extLst>
          </p:cNvPr>
          <p:cNvSpPr txBox="1"/>
          <p:nvPr/>
        </p:nvSpPr>
        <p:spPr>
          <a:xfrm>
            <a:off x="2764969" y="1903252"/>
            <a:ext cx="3041923" cy="369332"/>
          </a:xfrm>
          <a:prstGeom prst="rect">
            <a:avLst/>
          </a:prstGeom>
          <a:noFill/>
        </p:spPr>
        <p:txBody>
          <a:bodyPr wrap="none" rtlCol="0">
            <a:spAutoFit/>
          </a:bodyPr>
          <a:lstStyle/>
          <a:p>
            <a:pPr algn="r"/>
            <a:r>
              <a:rPr lang="el-GR" dirty="0">
                <a:solidFill>
                  <a:schemeClr val="bg1"/>
                </a:solidFill>
                <a:latin typeface="Aptos Display" panose="020B0004020202020204" pitchFamily="34" charset="0"/>
              </a:rPr>
              <a:t>Διερεύνηση και Οπτικοποίηση</a:t>
            </a:r>
          </a:p>
        </p:txBody>
      </p:sp>
      <p:sp>
        <p:nvSpPr>
          <p:cNvPr id="19" name="TextBox 18">
            <a:extLst>
              <a:ext uri="{FF2B5EF4-FFF2-40B4-BE49-F238E27FC236}">
                <a16:creationId xmlns:a16="http://schemas.microsoft.com/office/drawing/2014/main" id="{DB3A0B80-4AF9-10FC-EF68-B3B60F34AEBA}"/>
              </a:ext>
            </a:extLst>
          </p:cNvPr>
          <p:cNvSpPr txBox="1"/>
          <p:nvPr/>
        </p:nvSpPr>
        <p:spPr>
          <a:xfrm>
            <a:off x="8053160" y="1903252"/>
            <a:ext cx="3354957" cy="369332"/>
          </a:xfrm>
          <a:prstGeom prst="rect">
            <a:avLst/>
          </a:prstGeom>
          <a:noFill/>
        </p:spPr>
        <p:txBody>
          <a:bodyPr wrap="none" rtlCol="0">
            <a:spAutoFit/>
          </a:bodyPr>
          <a:lstStyle/>
          <a:p>
            <a:pPr algn="r"/>
            <a:r>
              <a:rPr lang="el-GR" dirty="0">
                <a:solidFill>
                  <a:schemeClr val="bg1"/>
                </a:solidFill>
                <a:latin typeface="Aptos Display" panose="020B0004020202020204" pitchFamily="34" charset="0"/>
              </a:rPr>
              <a:t>Αξιολόγηση και Ανατροφοδότηση</a:t>
            </a:r>
          </a:p>
        </p:txBody>
      </p:sp>
      <p:pic>
        <p:nvPicPr>
          <p:cNvPr id="21" name="Picture 20">
            <a:extLst>
              <a:ext uri="{FF2B5EF4-FFF2-40B4-BE49-F238E27FC236}">
                <a16:creationId xmlns:a16="http://schemas.microsoft.com/office/drawing/2014/main" id="{C1D20AAA-7956-92A9-E150-C23FAF308AC4}"/>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781800" y="2400528"/>
            <a:ext cx="4626318" cy="2103120"/>
          </a:xfrm>
          <a:prstGeom prst="roundRect">
            <a:avLst>
              <a:gd name="adj" fmla="val 8594"/>
            </a:avLst>
          </a:prstGeom>
          <a:solidFill>
            <a:srgbClr val="FFFFFF">
              <a:shade val="85000"/>
            </a:srgbClr>
          </a:solidFill>
          <a:ln>
            <a:noFill/>
          </a:ln>
          <a:effectLst/>
        </p:spPr>
      </p:pic>
      <p:pic>
        <p:nvPicPr>
          <p:cNvPr id="23" name="Picture 22">
            <a:extLst>
              <a:ext uri="{FF2B5EF4-FFF2-40B4-BE49-F238E27FC236}">
                <a16:creationId xmlns:a16="http://schemas.microsoft.com/office/drawing/2014/main" id="{8BCE775C-A9F5-AF67-90D3-1F4D5FC33684}"/>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1153674" y="2400528"/>
            <a:ext cx="4653218" cy="2103120"/>
          </a:xfrm>
          <a:prstGeom prst="roundRect">
            <a:avLst>
              <a:gd name="adj" fmla="val 8594"/>
            </a:avLst>
          </a:prstGeom>
          <a:solidFill>
            <a:srgbClr val="FFFFFF">
              <a:shade val="85000"/>
            </a:srgbClr>
          </a:solidFill>
          <a:ln>
            <a:noFill/>
          </a:ln>
          <a:effectLst/>
        </p:spPr>
      </p:pic>
      <p:pic>
        <p:nvPicPr>
          <p:cNvPr id="26" name="Picture 25">
            <a:extLst>
              <a:ext uri="{FF2B5EF4-FFF2-40B4-BE49-F238E27FC236}">
                <a16:creationId xmlns:a16="http://schemas.microsoft.com/office/drawing/2014/main" id="{C966C581-2069-FD8A-7208-C5078F44E3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7210" y="1912968"/>
            <a:ext cx="1072151" cy="365760"/>
          </a:xfrm>
          <a:prstGeom prst="rect">
            <a:avLst/>
          </a:prstGeom>
        </p:spPr>
      </p:pic>
      <p:sp>
        <p:nvSpPr>
          <p:cNvPr id="28" name="TextBox 27">
            <a:extLst>
              <a:ext uri="{FF2B5EF4-FFF2-40B4-BE49-F238E27FC236}">
                <a16:creationId xmlns:a16="http://schemas.microsoft.com/office/drawing/2014/main" id="{B45FCC55-F567-3AEB-840E-3109E797E5D6}"/>
              </a:ext>
            </a:extLst>
          </p:cNvPr>
          <p:cNvSpPr txBox="1"/>
          <p:nvPr/>
        </p:nvSpPr>
        <p:spPr>
          <a:xfrm rot="16200000">
            <a:off x="-159856" y="3262855"/>
            <a:ext cx="2201244" cy="338554"/>
          </a:xfrm>
          <a:prstGeom prst="rect">
            <a:avLst/>
          </a:prstGeom>
          <a:noFill/>
        </p:spPr>
        <p:txBody>
          <a:bodyPr wrap="none" rtlCol="0">
            <a:spAutoFit/>
          </a:bodyPr>
          <a:lstStyle/>
          <a:p>
            <a:r>
              <a:rPr lang="el-GR" sz="1600" b="1" dirty="0">
                <a:solidFill>
                  <a:srgbClr val="6ACEF5"/>
                </a:solidFill>
                <a:latin typeface="Aptos Display" panose="020B0004020202020204" pitchFamily="34" charset="0"/>
              </a:rPr>
              <a:t>ΠΑΙΔΑΓΩΓΙΚΟΣ ΡΟΛΟΣ</a:t>
            </a:r>
          </a:p>
        </p:txBody>
      </p:sp>
      <p:sp>
        <p:nvSpPr>
          <p:cNvPr id="29" name="TextBox 28">
            <a:extLst>
              <a:ext uri="{FF2B5EF4-FFF2-40B4-BE49-F238E27FC236}">
                <a16:creationId xmlns:a16="http://schemas.microsoft.com/office/drawing/2014/main" id="{15690343-A8DB-DB2B-3779-023B4432F1DF}"/>
              </a:ext>
            </a:extLst>
          </p:cNvPr>
          <p:cNvSpPr txBox="1"/>
          <p:nvPr/>
        </p:nvSpPr>
        <p:spPr>
          <a:xfrm rot="16200000">
            <a:off x="5435700" y="3277760"/>
            <a:ext cx="2201244" cy="338554"/>
          </a:xfrm>
          <a:prstGeom prst="rect">
            <a:avLst/>
          </a:prstGeom>
          <a:noFill/>
        </p:spPr>
        <p:txBody>
          <a:bodyPr wrap="none" rtlCol="0">
            <a:spAutoFit/>
          </a:bodyPr>
          <a:lstStyle/>
          <a:p>
            <a:r>
              <a:rPr lang="el-GR" sz="1600" b="1" dirty="0">
                <a:solidFill>
                  <a:srgbClr val="46178F"/>
                </a:solidFill>
                <a:latin typeface="Aptos Display" panose="020B0004020202020204" pitchFamily="34" charset="0"/>
              </a:rPr>
              <a:t>ΠΑΙΔΑΓΩΓΙΚΟΣ ΡΟΛΟΣ</a:t>
            </a:r>
          </a:p>
        </p:txBody>
      </p:sp>
      <p:sp>
        <p:nvSpPr>
          <p:cNvPr id="31" name="TextBox 30">
            <a:extLst>
              <a:ext uri="{FF2B5EF4-FFF2-40B4-BE49-F238E27FC236}">
                <a16:creationId xmlns:a16="http://schemas.microsoft.com/office/drawing/2014/main" id="{0AF6A43D-78DB-C53C-4AD2-306D53A4DA0F}"/>
              </a:ext>
            </a:extLst>
          </p:cNvPr>
          <p:cNvSpPr txBox="1"/>
          <p:nvPr/>
        </p:nvSpPr>
        <p:spPr>
          <a:xfrm>
            <a:off x="783883" y="4529555"/>
            <a:ext cx="5150664" cy="954107"/>
          </a:xfrm>
          <a:prstGeom prst="rect">
            <a:avLst/>
          </a:prstGeom>
          <a:noFill/>
        </p:spPr>
        <p:txBody>
          <a:bodyPr wrap="square" rtlCol="0">
            <a:spAutoFit/>
          </a:bodyPr>
          <a:lstStyle/>
          <a:p>
            <a:pPr marL="285750" indent="-285750">
              <a:buClr>
                <a:srgbClr val="6ACEF5"/>
              </a:buClr>
              <a:buSzPct val="130000"/>
              <a:buFont typeface="Arial" panose="020B0604020202020204" pitchFamily="34" charset="0"/>
              <a:buChar char="•"/>
            </a:pPr>
            <a:r>
              <a:rPr lang="el-GR" sz="1400" dirty="0">
                <a:solidFill>
                  <a:schemeClr val="bg1"/>
                </a:solidFill>
                <a:latin typeface="Aptos Display" panose="020B0004020202020204" pitchFamily="34" charset="0"/>
              </a:rPr>
              <a:t>Οπτικοποίηση αφηρημένων φυσικών εννοιών</a:t>
            </a:r>
            <a:endParaRPr lang="en-US" sz="1400" dirty="0">
              <a:solidFill>
                <a:schemeClr val="bg1"/>
              </a:solidFill>
              <a:latin typeface="Aptos Display" panose="020B0004020202020204" pitchFamily="34" charset="0"/>
            </a:endParaRPr>
          </a:p>
          <a:p>
            <a:pPr marL="285750" indent="-285750">
              <a:buClr>
                <a:srgbClr val="6ACEF5"/>
              </a:buClr>
              <a:buSzPct val="130000"/>
              <a:buFont typeface="Arial" panose="020B0604020202020204" pitchFamily="34" charset="0"/>
              <a:buChar char="•"/>
            </a:pPr>
            <a:r>
              <a:rPr lang="el-GR" sz="1400" dirty="0">
                <a:solidFill>
                  <a:schemeClr val="bg1"/>
                </a:solidFill>
                <a:latin typeface="Aptos Display" panose="020B0004020202020204" pitchFamily="34" charset="0"/>
              </a:rPr>
              <a:t>Διαδραστικός πειραματισμός </a:t>
            </a:r>
            <a:endParaRPr lang="en-US" sz="1400" dirty="0">
              <a:solidFill>
                <a:schemeClr val="bg1"/>
              </a:solidFill>
              <a:latin typeface="Aptos Display" panose="020B0004020202020204" pitchFamily="34" charset="0"/>
            </a:endParaRPr>
          </a:p>
          <a:p>
            <a:pPr marL="285750" indent="-285750">
              <a:buClr>
                <a:srgbClr val="6ACEF5"/>
              </a:buClr>
              <a:buSzPct val="130000"/>
              <a:buFont typeface="Arial" panose="020B0604020202020204" pitchFamily="34" charset="0"/>
              <a:buChar char="•"/>
            </a:pPr>
            <a:r>
              <a:rPr lang="el-GR" sz="1400" dirty="0">
                <a:solidFill>
                  <a:schemeClr val="bg1"/>
                </a:solidFill>
                <a:latin typeface="Aptos Display" panose="020B0004020202020204" pitchFamily="34" charset="0"/>
              </a:rPr>
              <a:t>Διερευνητική μάθηση </a:t>
            </a:r>
            <a:endParaRPr lang="en-US" sz="1400" dirty="0">
              <a:solidFill>
                <a:schemeClr val="bg1"/>
              </a:solidFill>
              <a:latin typeface="Aptos Display" panose="020B0004020202020204" pitchFamily="34" charset="0"/>
            </a:endParaRPr>
          </a:p>
          <a:p>
            <a:pPr marL="285750" indent="-285750">
              <a:buClr>
                <a:srgbClr val="6ACEF5"/>
              </a:buClr>
              <a:buSzPct val="130000"/>
              <a:buFont typeface="Arial" panose="020B0604020202020204" pitchFamily="34" charset="0"/>
              <a:buChar char="•"/>
            </a:pPr>
            <a:r>
              <a:rPr lang="el-GR" sz="1400" dirty="0">
                <a:solidFill>
                  <a:schemeClr val="bg1"/>
                </a:solidFill>
                <a:latin typeface="Aptos Display" panose="020B0004020202020204" pitchFamily="34" charset="0"/>
              </a:rPr>
              <a:t>Άμεση μεταβολή παραμέτρων και παρατήρηση αποτελεσμάτων</a:t>
            </a:r>
          </a:p>
        </p:txBody>
      </p:sp>
      <p:sp>
        <p:nvSpPr>
          <p:cNvPr id="33" name="TextBox 32">
            <a:extLst>
              <a:ext uri="{FF2B5EF4-FFF2-40B4-BE49-F238E27FC236}">
                <a16:creationId xmlns:a16="http://schemas.microsoft.com/office/drawing/2014/main" id="{EF8A488D-AEFA-6C38-5A5D-090E8772C995}"/>
              </a:ext>
            </a:extLst>
          </p:cNvPr>
          <p:cNvSpPr txBox="1"/>
          <p:nvPr/>
        </p:nvSpPr>
        <p:spPr>
          <a:xfrm>
            <a:off x="6367045" y="4529556"/>
            <a:ext cx="3583032" cy="954107"/>
          </a:xfrm>
          <a:prstGeom prst="rect">
            <a:avLst/>
          </a:prstGeom>
          <a:noFill/>
        </p:spPr>
        <p:txBody>
          <a:bodyPr wrap="none" rtlCol="0">
            <a:spAutoFit/>
          </a:bodyPr>
          <a:lstStyle/>
          <a:p>
            <a:pPr marL="285750" indent="-285750">
              <a:buClr>
                <a:srgbClr val="7030A0"/>
              </a:buClr>
              <a:buSzPct val="130000"/>
              <a:buFont typeface="Arial" panose="020B0604020202020204" pitchFamily="34" charset="0"/>
              <a:buChar char="•"/>
            </a:pPr>
            <a:r>
              <a:rPr lang="el-GR" sz="1400" dirty="0">
                <a:solidFill>
                  <a:schemeClr val="bg1"/>
                </a:solidFill>
                <a:latin typeface="Aptos Display" panose="020B0004020202020204" pitchFamily="34" charset="0"/>
              </a:rPr>
              <a:t>Άμεση ανατροφοδότηση</a:t>
            </a:r>
          </a:p>
          <a:p>
            <a:pPr marL="285750" indent="-285750">
              <a:buClr>
                <a:srgbClr val="7030A0"/>
              </a:buClr>
              <a:buSzPct val="130000"/>
              <a:buFont typeface="Arial" panose="020B0604020202020204" pitchFamily="34" charset="0"/>
              <a:buChar char="•"/>
            </a:pPr>
            <a:r>
              <a:rPr lang="el-GR" sz="1400" dirty="0">
                <a:solidFill>
                  <a:schemeClr val="bg1"/>
                </a:solidFill>
                <a:latin typeface="Aptos Display" panose="020B0004020202020204" pitchFamily="34" charset="0"/>
              </a:rPr>
              <a:t>Ενεργοποίηση και συμμετοχή των μαθητών</a:t>
            </a:r>
          </a:p>
          <a:p>
            <a:pPr marL="285750" indent="-285750">
              <a:buClr>
                <a:srgbClr val="7030A0"/>
              </a:buClr>
              <a:buSzPct val="130000"/>
              <a:buFont typeface="Arial" panose="020B0604020202020204" pitchFamily="34" charset="0"/>
              <a:buChar char="•"/>
            </a:pPr>
            <a:r>
              <a:rPr lang="el-GR" sz="1400" dirty="0">
                <a:solidFill>
                  <a:schemeClr val="bg1"/>
                </a:solidFill>
                <a:latin typeface="Aptos Display" panose="020B0004020202020204" pitchFamily="34" charset="0"/>
              </a:rPr>
              <a:t>Διαμορφωτική αξιολόγηση</a:t>
            </a:r>
          </a:p>
          <a:p>
            <a:pPr marL="285750" indent="-285750">
              <a:buClr>
                <a:srgbClr val="7030A0"/>
              </a:buClr>
              <a:buSzPct val="130000"/>
              <a:buFont typeface="Arial" panose="020B0604020202020204" pitchFamily="34" charset="0"/>
              <a:buChar char="•"/>
            </a:pPr>
            <a:r>
              <a:rPr lang="el-GR" sz="1400" dirty="0">
                <a:solidFill>
                  <a:schemeClr val="bg1"/>
                </a:solidFill>
                <a:latin typeface="Aptos Display" panose="020B0004020202020204" pitchFamily="34" charset="0"/>
              </a:rPr>
              <a:t>Παιχνιδοποίηση και αύξηση κινήτρου</a:t>
            </a:r>
          </a:p>
        </p:txBody>
      </p:sp>
    </p:spTree>
    <p:extLst>
      <p:ext uri="{BB962C8B-B14F-4D97-AF65-F5344CB8AC3E}">
        <p14:creationId xmlns:p14="http://schemas.microsoft.com/office/powerpoint/2010/main" val="226189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D2406-D09B-756A-1F40-97926A5D3A1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2691FD1-2152-BAFD-B73F-F3D19824F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F41991C7-E3AD-3A5D-3B01-5E1F3616D3E5}"/>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ΨΗΦΙΑΚΑ ΕΡΓΑΛΕΙΑ ΓΙΑ ΣΥΝΕΡΓΑΣΙΑ, ΟΡΓΑΝΩΣΗ ΚΑΙ ΠΑΡΑΓΩΓΗ ΥΛΙΚΟΥ</a:t>
            </a:r>
            <a:endParaRPr lang="en-US" sz="2400" dirty="0"/>
          </a:p>
        </p:txBody>
      </p:sp>
      <p:cxnSp>
        <p:nvCxnSpPr>
          <p:cNvPr id="61" name="Straight Connector 60">
            <a:extLst>
              <a:ext uri="{FF2B5EF4-FFF2-40B4-BE49-F238E27FC236}">
                <a16:creationId xmlns:a16="http://schemas.microsoft.com/office/drawing/2014/main" id="{0704CA2B-E3DF-4111-9557-C09E36153A4F}"/>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48757BFE-063F-B556-FCE4-ED36F4575F7F}"/>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083BF1-D671-4948-BB70-3220BC60010A}"/>
              </a:ext>
            </a:extLst>
          </p:cNvPr>
          <p:cNvSpPr txBox="1"/>
          <p:nvPr/>
        </p:nvSpPr>
        <p:spPr>
          <a:xfrm>
            <a:off x="2901890" y="5793503"/>
            <a:ext cx="8244159"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ουσιαστική αξιοποίηση της τεχνολογίας απαιτεί </a:t>
            </a:r>
            <a:r>
              <a:rPr lang="el-GR" b="1" dirty="0">
                <a:solidFill>
                  <a:srgbClr val="FFC000"/>
                </a:solidFill>
                <a:latin typeface="Aptos Display" panose="020B0004020202020204" pitchFamily="34" charset="0"/>
              </a:rPr>
              <a:t>οργανωμένα</a:t>
            </a:r>
            <a:r>
              <a:rPr lang="el-GR" dirty="0">
                <a:solidFill>
                  <a:schemeClr val="bg1"/>
                </a:solidFill>
                <a:latin typeface="Aptos Display" panose="020B0004020202020204" pitchFamily="34" charset="0"/>
              </a:rPr>
              <a:t> ψηφιακά περιβάλλοντα που υποστηρίζουν </a:t>
            </a:r>
            <a:r>
              <a:rPr lang="el-GR" b="1" dirty="0">
                <a:solidFill>
                  <a:srgbClr val="FFC000"/>
                </a:solidFill>
                <a:latin typeface="Aptos Display" panose="020B0004020202020204" pitchFamily="34" charset="0"/>
              </a:rPr>
              <a:t>συνεργασία</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αλληλεπίδραση</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ενεργή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συμμετοχή</a:t>
            </a:r>
            <a:r>
              <a:rPr lang="el-GR" dirty="0">
                <a:solidFill>
                  <a:schemeClr val="bg1"/>
                </a:solidFill>
                <a:latin typeface="Aptos Display" panose="020B0004020202020204" pitchFamily="34" charset="0"/>
              </a:rPr>
              <a:t>.</a:t>
            </a:r>
            <a:endParaRPr lang="en-US" dirty="0">
              <a:solidFill>
                <a:schemeClr val="bg1"/>
              </a:solidFill>
              <a:latin typeface="Aptos Display" panose="020B0004020202020204" pitchFamily="34" charset="0"/>
            </a:endParaRPr>
          </a:p>
        </p:txBody>
      </p:sp>
      <p:sp>
        <p:nvSpPr>
          <p:cNvPr id="53" name="Oval 52">
            <a:extLst>
              <a:ext uri="{FF2B5EF4-FFF2-40B4-BE49-F238E27FC236}">
                <a16:creationId xmlns:a16="http://schemas.microsoft.com/office/drawing/2014/main" id="{087E7AB3-8A60-3B61-9FEA-DB35D072C7F3}"/>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a:t>
            </a:r>
            <a:r>
              <a:rPr lang="el-GR" sz="1400" b="1" dirty="0">
                <a:solidFill>
                  <a:srgbClr val="002060"/>
                </a:solidFill>
                <a:latin typeface="Aptos Display" panose="020B0004020202020204" pitchFamily="34" charset="0"/>
              </a:rPr>
              <a:t>1</a:t>
            </a:r>
            <a:endParaRPr lang="en-US" sz="1400" b="1" dirty="0">
              <a:solidFill>
                <a:srgbClr val="002060"/>
              </a:solidFill>
              <a:latin typeface="Aptos Display" panose="020B0004020202020204" pitchFamily="34" charset="0"/>
            </a:endParaRPr>
          </a:p>
        </p:txBody>
      </p:sp>
      <p:cxnSp>
        <p:nvCxnSpPr>
          <p:cNvPr id="144" name="Straight Connector 143">
            <a:extLst>
              <a:ext uri="{FF2B5EF4-FFF2-40B4-BE49-F238E27FC236}">
                <a16:creationId xmlns:a16="http://schemas.microsoft.com/office/drawing/2014/main" id="{25F6877E-CCC7-2A76-94B1-70089AF749EC}"/>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145" name="Graphic 144" descr="Lightbulb and gear">
            <a:extLst>
              <a:ext uri="{FF2B5EF4-FFF2-40B4-BE49-F238E27FC236}">
                <a16:creationId xmlns:a16="http://schemas.microsoft.com/office/drawing/2014/main" id="{6977B8E1-44F2-CA6F-4FE3-6CD69E12DF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2" name="Rectangle: Rounded Corners 1">
            <a:extLst>
              <a:ext uri="{FF2B5EF4-FFF2-40B4-BE49-F238E27FC236}">
                <a16:creationId xmlns:a16="http://schemas.microsoft.com/office/drawing/2014/main" id="{DE485C56-5E6C-BB3F-4C5D-71E1E7E24E2F}"/>
              </a:ext>
            </a:extLst>
          </p:cNvPr>
          <p:cNvSpPr/>
          <p:nvPr/>
        </p:nvSpPr>
        <p:spPr>
          <a:xfrm>
            <a:off x="586740" y="1652643"/>
            <a:ext cx="3566160" cy="3872789"/>
          </a:xfrm>
          <a:prstGeom prst="roundRect">
            <a:avLst>
              <a:gd name="adj" fmla="val 6766"/>
            </a:avLst>
          </a:prstGeom>
          <a:solidFill>
            <a:schemeClr val="accent6">
              <a:lumMod val="40000"/>
              <a:lumOff val="60000"/>
              <a:alpha val="60000"/>
            </a:schemeClr>
          </a:solidFill>
          <a:ln w="19050">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3E317A-B46A-0361-0D1B-DBE2DF10A352}"/>
              </a:ext>
            </a:extLst>
          </p:cNvPr>
          <p:cNvSpPr txBox="1"/>
          <p:nvPr/>
        </p:nvSpPr>
        <p:spPr>
          <a:xfrm>
            <a:off x="816051" y="1215624"/>
            <a:ext cx="897818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Τρία </a:t>
            </a:r>
            <a:r>
              <a:rPr lang="el-GR" b="1" dirty="0">
                <a:solidFill>
                  <a:srgbClr val="FFC000"/>
                </a:solidFill>
                <a:latin typeface="Aptos Display" panose="020B0004020202020204" pitchFamily="34" charset="0"/>
              </a:rPr>
              <a:t>συμπληρωματικά</a:t>
            </a:r>
            <a:r>
              <a:rPr lang="el-GR" dirty="0">
                <a:solidFill>
                  <a:schemeClr val="bg1"/>
                </a:solidFill>
                <a:latin typeface="Aptos Display" panose="020B0004020202020204" pitchFamily="34" charset="0"/>
              </a:rPr>
              <a:t> εργαλεία που δημιουργούν ένα </a:t>
            </a:r>
            <a:r>
              <a:rPr lang="el-GR" b="1" dirty="0">
                <a:solidFill>
                  <a:srgbClr val="FFC000"/>
                </a:solidFill>
                <a:latin typeface="Aptos Display" panose="020B0004020202020204" pitchFamily="34" charset="0"/>
              </a:rPr>
              <a:t>ολοκληρωμένο μαθησιακό περιβάλλον</a:t>
            </a:r>
          </a:p>
        </p:txBody>
      </p:sp>
      <p:sp>
        <p:nvSpPr>
          <p:cNvPr id="31" name="TextBox 30">
            <a:extLst>
              <a:ext uri="{FF2B5EF4-FFF2-40B4-BE49-F238E27FC236}">
                <a16:creationId xmlns:a16="http://schemas.microsoft.com/office/drawing/2014/main" id="{2D171E25-E9BF-7B75-47EF-34F1AE1EFACE}"/>
              </a:ext>
            </a:extLst>
          </p:cNvPr>
          <p:cNvSpPr txBox="1"/>
          <p:nvPr/>
        </p:nvSpPr>
        <p:spPr>
          <a:xfrm>
            <a:off x="646601" y="4536468"/>
            <a:ext cx="3506299" cy="954107"/>
          </a:xfrm>
          <a:prstGeom prst="rect">
            <a:avLst/>
          </a:prstGeom>
          <a:noFill/>
        </p:spPr>
        <p:txBody>
          <a:bodyPr wrap="square" rtlCol="0">
            <a:spAutoFit/>
          </a:bodyPr>
          <a:lstStyle/>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Οργάνωση μαθησιακού υλικού και πόρων</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Ανάρτηση δραστηριοτήτων | ενημερώσεων</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Επικοινωνία εκπαιδευτικού </a:t>
            </a:r>
            <a:r>
              <a:rPr lang="en-US" sz="1350" dirty="0">
                <a:solidFill>
                  <a:schemeClr val="bg1"/>
                </a:solidFill>
                <a:latin typeface="Aptos Display" panose="020B0004020202020204" pitchFamily="34" charset="0"/>
              </a:rPr>
              <a:t>|</a:t>
            </a:r>
            <a:r>
              <a:rPr lang="el-GR" sz="1350" dirty="0">
                <a:solidFill>
                  <a:schemeClr val="bg1"/>
                </a:solidFill>
                <a:latin typeface="Aptos Display" panose="020B0004020202020204" pitchFamily="34" charset="0"/>
              </a:rPr>
              <a:t> μαθητών</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Υποστήριξη ασύγχρονης μάθησης</a:t>
            </a:r>
          </a:p>
        </p:txBody>
      </p:sp>
      <p:sp>
        <p:nvSpPr>
          <p:cNvPr id="17" name="Rectangle: Rounded Corners 16">
            <a:extLst>
              <a:ext uri="{FF2B5EF4-FFF2-40B4-BE49-F238E27FC236}">
                <a16:creationId xmlns:a16="http://schemas.microsoft.com/office/drawing/2014/main" id="{7AD8BFCF-ED29-989B-C64A-2760FC2207D9}"/>
              </a:ext>
            </a:extLst>
          </p:cNvPr>
          <p:cNvSpPr/>
          <p:nvPr/>
        </p:nvSpPr>
        <p:spPr>
          <a:xfrm>
            <a:off x="8039102" y="1652643"/>
            <a:ext cx="3566160" cy="3872789"/>
          </a:xfrm>
          <a:prstGeom prst="roundRect">
            <a:avLst>
              <a:gd name="adj" fmla="val 6766"/>
            </a:avLst>
          </a:prstGeom>
          <a:solidFill>
            <a:srgbClr val="B9D4ED">
              <a:alpha val="60000"/>
            </a:srgb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8A2032D-97C8-BD14-A73A-2DEF34FA699E}"/>
              </a:ext>
            </a:extLst>
          </p:cNvPr>
          <p:cNvSpPr txBox="1"/>
          <p:nvPr/>
        </p:nvSpPr>
        <p:spPr>
          <a:xfrm>
            <a:off x="8176384" y="4544943"/>
            <a:ext cx="3369015" cy="923330"/>
          </a:xfrm>
          <a:prstGeom prst="rect">
            <a:avLst/>
          </a:prstGeom>
          <a:noFill/>
        </p:spPr>
        <p:txBody>
          <a:bodyPr wrap="square" rtlCol="0">
            <a:spAutoFit/>
          </a:bodyPr>
          <a:lstStyle/>
          <a:p>
            <a:pPr marL="285750" indent="-285750">
              <a:buClr>
                <a:srgbClr val="00206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Δημιουργία ψηφιακού υλικού</a:t>
            </a:r>
          </a:p>
          <a:p>
            <a:pPr marL="285750" indent="-285750">
              <a:buClr>
                <a:srgbClr val="00206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Πολυτροπική παρουσίαση γνώσης</a:t>
            </a:r>
          </a:p>
          <a:p>
            <a:pPr marL="285750" indent="-285750">
              <a:buClr>
                <a:srgbClr val="00206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Υποστήριξη αυτόνομης μελέτης</a:t>
            </a:r>
          </a:p>
          <a:p>
            <a:pPr marL="285750" indent="-285750">
              <a:buClr>
                <a:srgbClr val="00206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Σύνδεση περιεχομένου | δραστηριοτήτων</a:t>
            </a:r>
          </a:p>
        </p:txBody>
      </p:sp>
      <p:sp>
        <p:nvSpPr>
          <p:cNvPr id="25" name="Rectangle: Rounded Corners 24">
            <a:extLst>
              <a:ext uri="{FF2B5EF4-FFF2-40B4-BE49-F238E27FC236}">
                <a16:creationId xmlns:a16="http://schemas.microsoft.com/office/drawing/2014/main" id="{BE366863-BF17-4B3C-CAC5-7C959F1D1E66}"/>
              </a:ext>
            </a:extLst>
          </p:cNvPr>
          <p:cNvSpPr/>
          <p:nvPr/>
        </p:nvSpPr>
        <p:spPr>
          <a:xfrm>
            <a:off x="4295930" y="1652643"/>
            <a:ext cx="3566160" cy="3872789"/>
          </a:xfrm>
          <a:prstGeom prst="roundRect">
            <a:avLst>
              <a:gd name="adj" fmla="val 6766"/>
            </a:avLst>
          </a:prstGeom>
          <a:solidFill>
            <a:srgbClr val="EADCF4">
              <a:alpha val="60000"/>
            </a:srgbClr>
          </a:solidFill>
          <a:ln w="19050">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61BB06E-D87C-17A7-7CAD-898999E0FBBB}"/>
              </a:ext>
            </a:extLst>
          </p:cNvPr>
          <p:cNvSpPr txBox="1"/>
          <p:nvPr/>
        </p:nvSpPr>
        <p:spPr>
          <a:xfrm>
            <a:off x="4450080" y="4544943"/>
            <a:ext cx="3369017" cy="923330"/>
          </a:xfrm>
          <a:prstGeom prst="rect">
            <a:avLst/>
          </a:prstGeom>
          <a:noFill/>
        </p:spPr>
        <p:txBody>
          <a:bodyPr wrap="square" rtlCol="0">
            <a:spAutoFit/>
          </a:bodyPr>
          <a:lstStyle/>
          <a:p>
            <a:pPr marL="285750" indent="-285750">
              <a:buClr>
                <a:srgbClr val="7030A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Συνεργατική μάθηση και ανταλλαγή ιδεών</a:t>
            </a:r>
            <a:endParaRPr lang="en-US" sz="1350" dirty="0">
              <a:solidFill>
                <a:schemeClr val="bg1"/>
              </a:solidFill>
              <a:latin typeface="Aptos Display" panose="020B0004020202020204" pitchFamily="34" charset="0"/>
            </a:endParaRPr>
          </a:p>
          <a:p>
            <a:pPr marL="285750" indent="-285750">
              <a:buClr>
                <a:srgbClr val="7030A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Συλλογική οικοδόμηση γνώσης</a:t>
            </a:r>
            <a:endParaRPr lang="en-US" sz="1350" dirty="0">
              <a:solidFill>
                <a:schemeClr val="bg1"/>
              </a:solidFill>
              <a:latin typeface="Aptos Display" panose="020B0004020202020204" pitchFamily="34" charset="0"/>
            </a:endParaRPr>
          </a:p>
          <a:p>
            <a:pPr marL="285750" indent="-285750">
              <a:buClr>
                <a:srgbClr val="7030A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Αναστοχασμός και συζήτηση</a:t>
            </a:r>
            <a:endParaRPr lang="en-US" sz="1350" dirty="0">
              <a:solidFill>
                <a:schemeClr val="bg1"/>
              </a:solidFill>
              <a:latin typeface="Aptos Display" panose="020B0004020202020204" pitchFamily="34" charset="0"/>
            </a:endParaRPr>
          </a:p>
          <a:p>
            <a:pPr marL="285750" indent="-285750">
              <a:buClr>
                <a:srgbClr val="7030A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Ενίσχυση συμμετοχής όλων των μαθητών</a:t>
            </a:r>
          </a:p>
        </p:txBody>
      </p:sp>
      <p:pic>
        <p:nvPicPr>
          <p:cNvPr id="35" name="Picture 34">
            <a:extLst>
              <a:ext uri="{FF2B5EF4-FFF2-40B4-BE49-F238E27FC236}">
                <a16:creationId xmlns:a16="http://schemas.microsoft.com/office/drawing/2014/main" id="{3354E96C-F8F3-7709-6D38-6E4C10633760}"/>
              </a:ext>
            </a:extLst>
          </p:cNvPr>
          <p:cNvPicPr>
            <a:picLocks noChangeAspect="1"/>
          </p:cNvPicPr>
          <p:nvPr/>
        </p:nvPicPr>
        <p:blipFill>
          <a:blip r:embed="rId5">
            <a:extLst>
              <a:ext uri="{28A0092B-C50C-407E-A947-70E740481C1C}">
                <a14:useLocalDpi xmlns:a14="http://schemas.microsoft.com/office/drawing/2010/main" val="0"/>
              </a:ext>
            </a:extLst>
          </a:blip>
          <a:srcRect r="67650"/>
          <a:stretch>
            <a:fillRect/>
          </a:stretch>
        </p:blipFill>
        <p:spPr>
          <a:xfrm>
            <a:off x="4474937" y="1823462"/>
            <a:ext cx="766340" cy="731520"/>
          </a:xfrm>
          <a:prstGeom prst="rect">
            <a:avLst/>
          </a:prstGeom>
        </p:spPr>
      </p:pic>
      <p:pic>
        <p:nvPicPr>
          <p:cNvPr id="36" name="Picture 35">
            <a:extLst>
              <a:ext uri="{FF2B5EF4-FFF2-40B4-BE49-F238E27FC236}">
                <a16:creationId xmlns:a16="http://schemas.microsoft.com/office/drawing/2014/main" id="{12C13AA4-E647-0A98-3FB2-0963748A9AA3}"/>
              </a:ext>
            </a:extLst>
          </p:cNvPr>
          <p:cNvPicPr>
            <a:picLocks noChangeAspect="1"/>
          </p:cNvPicPr>
          <p:nvPr/>
        </p:nvPicPr>
        <p:blipFill>
          <a:blip r:embed="rId6">
            <a:extLst>
              <a:ext uri="{28A0092B-C50C-407E-A947-70E740481C1C}">
                <a14:useLocalDpi xmlns:a14="http://schemas.microsoft.com/office/drawing/2010/main" val="0"/>
              </a:ext>
            </a:extLst>
          </a:blip>
          <a:srcRect l="20296" t="-1" r="20100" b="30847"/>
          <a:stretch>
            <a:fillRect/>
          </a:stretch>
        </p:blipFill>
        <p:spPr>
          <a:xfrm>
            <a:off x="754047" y="1830375"/>
            <a:ext cx="813549" cy="731520"/>
          </a:xfrm>
          <a:prstGeom prst="rect">
            <a:avLst/>
          </a:prstGeom>
        </p:spPr>
      </p:pic>
      <p:pic>
        <p:nvPicPr>
          <p:cNvPr id="39" name="Picture 38">
            <a:extLst>
              <a:ext uri="{FF2B5EF4-FFF2-40B4-BE49-F238E27FC236}">
                <a16:creationId xmlns:a16="http://schemas.microsoft.com/office/drawing/2014/main" id="{4689AF3F-F35C-2F8B-7031-38AEAAF27829}"/>
              </a:ext>
            </a:extLst>
          </p:cNvPr>
          <p:cNvPicPr>
            <a:picLocks noChangeAspect="1"/>
          </p:cNvPicPr>
          <p:nvPr/>
        </p:nvPicPr>
        <p:blipFill>
          <a:blip r:embed="rId7">
            <a:extLst>
              <a:ext uri="{28A0092B-C50C-407E-A947-70E740481C1C}">
                <a14:useLocalDpi xmlns:a14="http://schemas.microsoft.com/office/drawing/2010/main" val="0"/>
              </a:ext>
            </a:extLst>
          </a:blip>
          <a:srcRect l="3962" t="17448" r="75684" b="17447"/>
          <a:stretch>
            <a:fillRect/>
          </a:stretch>
        </p:blipFill>
        <p:spPr>
          <a:xfrm>
            <a:off x="8162181" y="1830375"/>
            <a:ext cx="800447" cy="731520"/>
          </a:xfrm>
          <a:prstGeom prst="rect">
            <a:avLst/>
          </a:prstGeom>
        </p:spPr>
      </p:pic>
      <p:sp>
        <p:nvSpPr>
          <p:cNvPr id="41" name="TextBox 40">
            <a:extLst>
              <a:ext uri="{FF2B5EF4-FFF2-40B4-BE49-F238E27FC236}">
                <a16:creationId xmlns:a16="http://schemas.microsoft.com/office/drawing/2014/main" id="{842A45DA-CFFF-9226-C49B-54929B600113}"/>
              </a:ext>
            </a:extLst>
          </p:cNvPr>
          <p:cNvSpPr txBox="1"/>
          <p:nvPr/>
        </p:nvSpPr>
        <p:spPr>
          <a:xfrm>
            <a:off x="1580388" y="1719673"/>
            <a:ext cx="2551322" cy="461665"/>
          </a:xfrm>
          <a:prstGeom prst="rect">
            <a:avLst/>
          </a:prstGeom>
          <a:noFill/>
        </p:spPr>
        <p:txBody>
          <a:bodyPr wrap="square">
            <a:spAutoFit/>
          </a:bodyPr>
          <a:lstStyle/>
          <a:p>
            <a:r>
              <a:rPr lang="en-US" sz="2400" b="1" dirty="0">
                <a:solidFill>
                  <a:schemeClr val="accent6">
                    <a:lumMod val="50000"/>
                  </a:schemeClr>
                </a:solidFill>
                <a:latin typeface="Aptos Display" panose="020B0004020202020204" pitchFamily="34" charset="0"/>
              </a:rPr>
              <a:t>Google</a:t>
            </a:r>
            <a:r>
              <a:rPr lang="en-US" sz="2400" dirty="0">
                <a:solidFill>
                  <a:schemeClr val="accent6">
                    <a:lumMod val="50000"/>
                  </a:schemeClr>
                </a:solidFill>
                <a:latin typeface="Aptos Display" panose="020B0004020202020204" pitchFamily="34" charset="0"/>
              </a:rPr>
              <a:t> Classroom</a:t>
            </a:r>
          </a:p>
        </p:txBody>
      </p:sp>
      <p:sp>
        <p:nvSpPr>
          <p:cNvPr id="42" name="TextBox 41">
            <a:extLst>
              <a:ext uri="{FF2B5EF4-FFF2-40B4-BE49-F238E27FC236}">
                <a16:creationId xmlns:a16="http://schemas.microsoft.com/office/drawing/2014/main" id="{95B89126-F59A-2C1D-27D4-AE9CF2031957}"/>
              </a:ext>
            </a:extLst>
          </p:cNvPr>
          <p:cNvSpPr txBox="1"/>
          <p:nvPr/>
        </p:nvSpPr>
        <p:spPr>
          <a:xfrm>
            <a:off x="5286933" y="1717652"/>
            <a:ext cx="2551322" cy="461665"/>
          </a:xfrm>
          <a:prstGeom prst="rect">
            <a:avLst/>
          </a:prstGeom>
          <a:noFill/>
        </p:spPr>
        <p:txBody>
          <a:bodyPr wrap="square">
            <a:spAutoFit/>
          </a:bodyPr>
          <a:lstStyle/>
          <a:p>
            <a:r>
              <a:rPr lang="en-US" sz="2400" b="1" dirty="0">
                <a:solidFill>
                  <a:srgbClr val="7030A0"/>
                </a:solidFill>
                <a:latin typeface="Aptos Display" panose="020B0004020202020204" pitchFamily="34" charset="0"/>
              </a:rPr>
              <a:t>Padlet</a:t>
            </a:r>
            <a:endParaRPr lang="en-US" sz="2400" dirty="0">
              <a:solidFill>
                <a:srgbClr val="7030A0"/>
              </a:solidFill>
              <a:latin typeface="Aptos Display" panose="020B0004020202020204" pitchFamily="34" charset="0"/>
            </a:endParaRPr>
          </a:p>
        </p:txBody>
      </p:sp>
      <p:sp>
        <p:nvSpPr>
          <p:cNvPr id="43" name="TextBox 42">
            <a:extLst>
              <a:ext uri="{FF2B5EF4-FFF2-40B4-BE49-F238E27FC236}">
                <a16:creationId xmlns:a16="http://schemas.microsoft.com/office/drawing/2014/main" id="{1EEAAB59-8DDB-BD66-6397-915B54812839}"/>
              </a:ext>
            </a:extLst>
          </p:cNvPr>
          <p:cNvSpPr txBox="1"/>
          <p:nvPr/>
        </p:nvSpPr>
        <p:spPr>
          <a:xfrm>
            <a:off x="8962628" y="1719683"/>
            <a:ext cx="2551322" cy="461665"/>
          </a:xfrm>
          <a:prstGeom prst="rect">
            <a:avLst/>
          </a:prstGeom>
          <a:noFill/>
        </p:spPr>
        <p:txBody>
          <a:bodyPr wrap="square">
            <a:spAutoFit/>
          </a:bodyPr>
          <a:lstStyle/>
          <a:p>
            <a:r>
              <a:rPr lang="en-US" sz="2400" b="1" dirty="0">
                <a:solidFill>
                  <a:srgbClr val="002060"/>
                </a:solidFill>
                <a:latin typeface="Aptos Display" panose="020B0004020202020204" pitchFamily="34" charset="0"/>
              </a:rPr>
              <a:t>Nicepage</a:t>
            </a:r>
            <a:endParaRPr lang="en-US" sz="2400" dirty="0">
              <a:solidFill>
                <a:srgbClr val="002060"/>
              </a:solidFill>
              <a:latin typeface="Aptos Display" panose="020B0004020202020204" pitchFamily="34" charset="0"/>
            </a:endParaRPr>
          </a:p>
        </p:txBody>
      </p:sp>
      <p:pic>
        <p:nvPicPr>
          <p:cNvPr id="47" name="Picture 46">
            <a:extLst>
              <a:ext uri="{FF2B5EF4-FFF2-40B4-BE49-F238E27FC236}">
                <a16:creationId xmlns:a16="http://schemas.microsoft.com/office/drawing/2014/main" id="{6E1486F3-0B8A-CDA3-4EB3-4FB0F80F34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740" y="2647315"/>
            <a:ext cx="3288159" cy="1737360"/>
          </a:xfrm>
          <a:prstGeom prst="roundRect">
            <a:avLst>
              <a:gd name="adj" fmla="val 8594"/>
            </a:avLst>
          </a:prstGeom>
          <a:solidFill>
            <a:srgbClr val="FFFFFF">
              <a:shade val="85000"/>
            </a:srgbClr>
          </a:solidFill>
          <a:ln>
            <a:noFill/>
          </a:ln>
          <a:effectLst/>
        </p:spPr>
      </p:pic>
      <p:sp>
        <p:nvSpPr>
          <p:cNvPr id="48" name="TextBox 47">
            <a:extLst>
              <a:ext uri="{FF2B5EF4-FFF2-40B4-BE49-F238E27FC236}">
                <a16:creationId xmlns:a16="http://schemas.microsoft.com/office/drawing/2014/main" id="{4AE1DD61-2EC1-05F8-5A26-AFFB8B74C72F}"/>
              </a:ext>
            </a:extLst>
          </p:cNvPr>
          <p:cNvSpPr txBox="1"/>
          <p:nvPr/>
        </p:nvSpPr>
        <p:spPr>
          <a:xfrm>
            <a:off x="1582136" y="2124095"/>
            <a:ext cx="235952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Οργάνωση και Διαχείριση Μαθησιακού Περιβάλλοντος</a:t>
            </a:r>
          </a:p>
        </p:txBody>
      </p:sp>
      <p:pic>
        <p:nvPicPr>
          <p:cNvPr id="50" name="Picture 49">
            <a:extLst>
              <a:ext uri="{FF2B5EF4-FFF2-40B4-BE49-F238E27FC236}">
                <a16:creationId xmlns:a16="http://schemas.microsoft.com/office/drawing/2014/main" id="{FC239F9E-1114-8682-4E96-F05CFC6AB70B}"/>
              </a:ext>
            </a:extLst>
          </p:cNvPr>
          <p:cNvPicPr preferRelativeResize="0">
            <a:picLocks/>
          </p:cNvPicPr>
          <p:nvPr/>
        </p:nvPicPr>
        <p:blipFill>
          <a:blip r:embed="rId9"/>
          <a:stretch>
            <a:fillRect/>
          </a:stretch>
        </p:blipFill>
        <p:spPr>
          <a:xfrm>
            <a:off x="4450080" y="2647315"/>
            <a:ext cx="3291840" cy="1737360"/>
          </a:xfrm>
          <a:prstGeom prst="roundRect">
            <a:avLst>
              <a:gd name="adj" fmla="val 8594"/>
            </a:avLst>
          </a:prstGeom>
          <a:solidFill>
            <a:srgbClr val="FFFFFF">
              <a:shade val="85000"/>
            </a:srgbClr>
          </a:solidFill>
          <a:ln>
            <a:noFill/>
          </a:ln>
          <a:effectLst/>
        </p:spPr>
      </p:pic>
      <p:pic>
        <p:nvPicPr>
          <p:cNvPr id="52" name="Picture 51">
            <a:extLst>
              <a:ext uri="{FF2B5EF4-FFF2-40B4-BE49-F238E27FC236}">
                <a16:creationId xmlns:a16="http://schemas.microsoft.com/office/drawing/2014/main" id="{120541A4-9923-2A46-F3F6-611E6976AFFE}"/>
              </a:ext>
            </a:extLst>
          </p:cNvPr>
          <p:cNvPicPr preferRelativeResize="0">
            <a:picLocks/>
          </p:cNvPicPr>
          <p:nvPr/>
        </p:nvPicPr>
        <p:blipFill>
          <a:blip r:embed="rId10"/>
          <a:stretch>
            <a:fillRect/>
          </a:stretch>
        </p:blipFill>
        <p:spPr>
          <a:xfrm>
            <a:off x="8176262" y="2647315"/>
            <a:ext cx="3291840" cy="1737360"/>
          </a:xfrm>
          <a:prstGeom prst="roundRect">
            <a:avLst>
              <a:gd name="adj" fmla="val 8594"/>
            </a:avLst>
          </a:prstGeom>
          <a:solidFill>
            <a:srgbClr val="FFFFFF">
              <a:shade val="85000"/>
            </a:srgbClr>
          </a:solidFill>
          <a:ln>
            <a:noFill/>
          </a:ln>
          <a:effectLst/>
        </p:spPr>
      </p:pic>
      <p:sp>
        <p:nvSpPr>
          <p:cNvPr id="54" name="TextBox 53">
            <a:extLst>
              <a:ext uri="{FF2B5EF4-FFF2-40B4-BE49-F238E27FC236}">
                <a16:creationId xmlns:a16="http://schemas.microsoft.com/office/drawing/2014/main" id="{A86A78F9-01DA-CED5-4702-08343A108552}"/>
              </a:ext>
            </a:extLst>
          </p:cNvPr>
          <p:cNvSpPr txBox="1"/>
          <p:nvPr/>
        </p:nvSpPr>
        <p:spPr>
          <a:xfrm>
            <a:off x="5279353" y="2120639"/>
            <a:ext cx="235952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Συνεργασία και Συλλογική Οικοδόμηση Γνώσης</a:t>
            </a:r>
          </a:p>
        </p:txBody>
      </p:sp>
      <p:sp>
        <p:nvSpPr>
          <p:cNvPr id="55" name="TextBox 54">
            <a:extLst>
              <a:ext uri="{FF2B5EF4-FFF2-40B4-BE49-F238E27FC236}">
                <a16:creationId xmlns:a16="http://schemas.microsoft.com/office/drawing/2014/main" id="{00FFA80B-098F-72DA-E7EE-4ABD12BB5614}"/>
              </a:ext>
            </a:extLst>
          </p:cNvPr>
          <p:cNvSpPr txBox="1"/>
          <p:nvPr/>
        </p:nvSpPr>
        <p:spPr>
          <a:xfrm>
            <a:off x="8962628" y="2120639"/>
            <a:ext cx="235952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Παραγωγή Ψηφιακού Εκπαιδευτικού Υλικού</a:t>
            </a:r>
          </a:p>
        </p:txBody>
      </p:sp>
    </p:spTree>
    <p:extLst>
      <p:ext uri="{BB962C8B-B14F-4D97-AF65-F5344CB8AC3E}">
        <p14:creationId xmlns:p14="http://schemas.microsoft.com/office/powerpoint/2010/main" val="171979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13F3B-797F-2B0F-F86F-5882082EBF1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6623131-247B-ED4F-6386-EE9411A01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DF0314B-38A3-08BD-4ECD-BA83F8CCAFAD}"/>
              </a:ext>
            </a:extLst>
          </p:cNvPr>
          <p:cNvSpPr/>
          <p:nvPr/>
        </p:nvSpPr>
        <p:spPr>
          <a:xfrm>
            <a:off x="586740" y="1652643"/>
            <a:ext cx="2328870" cy="3872789"/>
          </a:xfrm>
          <a:prstGeom prst="roundRect">
            <a:avLst>
              <a:gd name="adj" fmla="val 6766"/>
            </a:avLst>
          </a:prstGeom>
          <a:solidFill>
            <a:schemeClr val="bg1">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6" name="Graphic 5" descr="Eye">
            <a:extLst>
              <a:ext uri="{FF2B5EF4-FFF2-40B4-BE49-F238E27FC236}">
                <a16:creationId xmlns:a16="http://schemas.microsoft.com/office/drawing/2014/main" id="{849454D2-40CF-ABA6-6FD6-88200C7A4DE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4028" y="2652142"/>
            <a:ext cx="457200" cy="457200"/>
          </a:xfrm>
          <a:prstGeom prst="rect">
            <a:avLst/>
          </a:prstGeom>
        </p:spPr>
      </p:pic>
      <p:pic>
        <p:nvPicPr>
          <p:cNvPr id="19" name="Graphic 18" descr="Bar chart RTL">
            <a:extLst>
              <a:ext uri="{FF2B5EF4-FFF2-40B4-BE49-F238E27FC236}">
                <a16:creationId xmlns:a16="http://schemas.microsoft.com/office/drawing/2014/main" id="{BFEA92A9-AD45-B00D-0B97-788C2ACD103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93354" y="3582276"/>
            <a:ext cx="457200" cy="457200"/>
          </a:xfrm>
          <a:prstGeom prst="rect">
            <a:avLst/>
          </a:prstGeom>
        </p:spPr>
      </p:pic>
      <p:pic>
        <p:nvPicPr>
          <p:cNvPr id="25" name="Graphic 24" descr="Images">
            <a:extLst>
              <a:ext uri="{FF2B5EF4-FFF2-40B4-BE49-F238E27FC236}">
                <a16:creationId xmlns:a16="http://schemas.microsoft.com/office/drawing/2014/main" id="{64DCE363-143D-496A-4C31-FB6E1455B9D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9964" y="4565277"/>
            <a:ext cx="365760" cy="365760"/>
          </a:xfrm>
          <a:prstGeom prst="rect">
            <a:avLst/>
          </a:prstGeom>
        </p:spPr>
      </p:pic>
      <p:pic>
        <p:nvPicPr>
          <p:cNvPr id="4" name="Graphic 3" descr="Research">
            <a:extLst>
              <a:ext uri="{FF2B5EF4-FFF2-40B4-BE49-F238E27FC236}">
                <a16:creationId xmlns:a16="http://schemas.microsoft.com/office/drawing/2014/main" id="{81018E4C-1C47-2D8A-9BC8-40966FF2C56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6474" y="2266795"/>
            <a:ext cx="457200" cy="457200"/>
          </a:xfrm>
          <a:prstGeom prst="rect">
            <a:avLst/>
          </a:prstGeom>
        </p:spPr>
      </p:pic>
      <p:pic>
        <p:nvPicPr>
          <p:cNvPr id="15" name="Graphic 14" descr="Users">
            <a:extLst>
              <a:ext uri="{FF2B5EF4-FFF2-40B4-BE49-F238E27FC236}">
                <a16:creationId xmlns:a16="http://schemas.microsoft.com/office/drawing/2014/main" id="{7BF118EE-A4DA-E3B3-02A7-F0E731DAC0F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82950" y="3125264"/>
            <a:ext cx="457200" cy="457200"/>
          </a:xfrm>
          <a:prstGeom prst="rect">
            <a:avLst/>
          </a:prstGeom>
        </p:spPr>
      </p:pic>
      <p:pic>
        <p:nvPicPr>
          <p:cNvPr id="23" name="Graphic 22" descr="Folder">
            <a:extLst>
              <a:ext uri="{FF2B5EF4-FFF2-40B4-BE49-F238E27FC236}">
                <a16:creationId xmlns:a16="http://schemas.microsoft.com/office/drawing/2014/main" id="{5B44ECA7-0A7C-553D-C7DA-F46F4363D26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86979" y="4059109"/>
            <a:ext cx="457200" cy="457200"/>
          </a:xfrm>
          <a:prstGeom prst="rect">
            <a:avLst/>
          </a:prstGeom>
        </p:spPr>
      </p:pic>
      <p:pic>
        <p:nvPicPr>
          <p:cNvPr id="29" name="Graphic 28" descr="Chat bubble">
            <a:extLst>
              <a:ext uri="{FF2B5EF4-FFF2-40B4-BE49-F238E27FC236}">
                <a16:creationId xmlns:a16="http://schemas.microsoft.com/office/drawing/2014/main" id="{0C386D90-58AF-AB02-1A95-BA4625D5A4C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90649" y="4965257"/>
            <a:ext cx="457200" cy="457200"/>
          </a:xfrm>
          <a:prstGeom prst="rect">
            <a:avLst/>
          </a:prstGeom>
        </p:spPr>
      </p:pic>
      <p:sp>
        <p:nvSpPr>
          <p:cNvPr id="8" name="Title 7">
            <a:extLst>
              <a:ext uri="{FF2B5EF4-FFF2-40B4-BE49-F238E27FC236}">
                <a16:creationId xmlns:a16="http://schemas.microsoft.com/office/drawing/2014/main" id="{D4538877-35E1-8628-C650-7E1423F96CDF}"/>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ΣΥΓΚΡΙΤΙΚΗ ΑΞΙΟΛΟΓΗΣΗ ΨΗΦΙΑΚΩΝ ΕΡΓΑΛΕΙΩΝ</a:t>
            </a:r>
            <a:endParaRPr lang="en-US" sz="2400" dirty="0"/>
          </a:p>
        </p:txBody>
      </p:sp>
      <p:cxnSp>
        <p:nvCxnSpPr>
          <p:cNvPr id="61" name="Straight Connector 60">
            <a:extLst>
              <a:ext uri="{FF2B5EF4-FFF2-40B4-BE49-F238E27FC236}">
                <a16:creationId xmlns:a16="http://schemas.microsoft.com/office/drawing/2014/main" id="{1573BD0D-180B-F06F-EDA6-BF385B5E8FAA}"/>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A6CC0191-837E-2A2B-0039-F3C49B1FE6B5}"/>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a:t>
            </a:r>
            <a:r>
              <a:rPr lang="el-GR" sz="1400" b="1" dirty="0">
                <a:solidFill>
                  <a:srgbClr val="002060"/>
                </a:solidFill>
                <a:latin typeface="Aptos Display" panose="020B0004020202020204" pitchFamily="34" charset="0"/>
              </a:rPr>
              <a:t>2</a:t>
            </a:r>
            <a:endParaRPr lang="en-US" sz="1400" b="1" dirty="0">
              <a:solidFill>
                <a:srgbClr val="002060"/>
              </a:solidFill>
              <a:latin typeface="Aptos Display" panose="020B0004020202020204" pitchFamily="34" charset="0"/>
            </a:endParaRPr>
          </a:p>
        </p:txBody>
      </p:sp>
      <p:sp>
        <p:nvSpPr>
          <p:cNvPr id="16" name="TextBox 15">
            <a:extLst>
              <a:ext uri="{FF2B5EF4-FFF2-40B4-BE49-F238E27FC236}">
                <a16:creationId xmlns:a16="http://schemas.microsoft.com/office/drawing/2014/main" id="{380C135C-6BD8-B23D-592C-62BADEC2D680}"/>
              </a:ext>
            </a:extLst>
          </p:cNvPr>
          <p:cNvSpPr txBox="1"/>
          <p:nvPr/>
        </p:nvSpPr>
        <p:spPr>
          <a:xfrm>
            <a:off x="816051" y="1215624"/>
            <a:ext cx="1078920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Κάθε εργαλείο εξυπηρετεί </a:t>
            </a:r>
            <a:r>
              <a:rPr lang="el-GR" b="1" dirty="0">
                <a:solidFill>
                  <a:srgbClr val="FFC000"/>
                </a:solidFill>
                <a:latin typeface="Aptos Display" panose="020B0004020202020204" pitchFamily="34" charset="0"/>
              </a:rPr>
              <a:t>διαφορετική</a:t>
            </a:r>
            <a:r>
              <a:rPr lang="el-GR" dirty="0">
                <a:solidFill>
                  <a:schemeClr val="bg1"/>
                </a:solidFill>
                <a:latin typeface="Aptos Display" panose="020B0004020202020204" pitchFamily="34" charset="0"/>
              </a:rPr>
              <a:t> παιδαγωγική λειτουργία και </a:t>
            </a:r>
            <a:r>
              <a:rPr lang="el-GR" b="1" dirty="0">
                <a:solidFill>
                  <a:srgbClr val="FFC000"/>
                </a:solidFill>
                <a:latin typeface="Aptos Display" panose="020B0004020202020204" pitchFamily="34" charset="0"/>
              </a:rPr>
              <a:t>συμπληρώνει</a:t>
            </a:r>
            <a:r>
              <a:rPr lang="el-GR" dirty="0">
                <a:solidFill>
                  <a:schemeClr val="bg1"/>
                </a:solidFill>
                <a:latin typeface="Aptos Display" panose="020B0004020202020204" pitchFamily="34" charset="0"/>
              </a:rPr>
              <a:t> το μαθησιακό περιβάλλον</a:t>
            </a:r>
            <a:endParaRPr lang="el-GR" b="1" dirty="0">
              <a:solidFill>
                <a:srgbClr val="FFC000"/>
              </a:solidFill>
              <a:latin typeface="Aptos Display" panose="020B0004020202020204" pitchFamily="34" charset="0"/>
            </a:endParaRPr>
          </a:p>
        </p:txBody>
      </p:sp>
      <p:sp>
        <p:nvSpPr>
          <p:cNvPr id="7" name="Rectangle: Rounded Corners 6">
            <a:extLst>
              <a:ext uri="{FF2B5EF4-FFF2-40B4-BE49-F238E27FC236}">
                <a16:creationId xmlns:a16="http://schemas.microsoft.com/office/drawing/2014/main" id="{15A3E907-63D3-A425-E75E-38039B661646}"/>
              </a:ext>
            </a:extLst>
          </p:cNvPr>
          <p:cNvSpPr/>
          <p:nvPr/>
        </p:nvSpPr>
        <p:spPr>
          <a:xfrm>
            <a:off x="9959340" y="1664563"/>
            <a:ext cx="1645920" cy="3872788"/>
          </a:xfrm>
          <a:prstGeom prst="roundRect">
            <a:avLst>
              <a:gd name="adj" fmla="val 6766"/>
            </a:avLst>
          </a:prstGeom>
          <a:solidFill>
            <a:schemeClr val="accent1">
              <a:lumMod val="75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074BDF3-1E13-C53D-7119-5598631C20DE}"/>
              </a:ext>
            </a:extLst>
          </p:cNvPr>
          <p:cNvSpPr/>
          <p:nvPr/>
        </p:nvSpPr>
        <p:spPr>
          <a:xfrm>
            <a:off x="3007939" y="1650898"/>
            <a:ext cx="1645920" cy="3872788"/>
          </a:xfrm>
          <a:prstGeom prst="roundRect">
            <a:avLst>
              <a:gd name="adj" fmla="val 6766"/>
            </a:avLst>
          </a:prstGeom>
          <a:solidFill>
            <a:schemeClr val="accent1">
              <a:lumMod val="60000"/>
              <a:lumOff val="4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7D8EEFF-808C-B5BB-8680-E14D86A9DF37}"/>
              </a:ext>
            </a:extLst>
          </p:cNvPr>
          <p:cNvSpPr/>
          <p:nvPr/>
        </p:nvSpPr>
        <p:spPr>
          <a:xfrm>
            <a:off x="4746188" y="1657722"/>
            <a:ext cx="1645920" cy="3872788"/>
          </a:xfrm>
          <a:prstGeom prst="roundRect">
            <a:avLst>
              <a:gd name="adj" fmla="val 6766"/>
            </a:avLst>
          </a:prstGeom>
          <a:solidFill>
            <a:srgbClr val="D6BCEA">
              <a:alpha val="6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8A6F21A-5D32-4540-EC36-78CA0CD4F4CC}"/>
              </a:ext>
            </a:extLst>
          </p:cNvPr>
          <p:cNvSpPr/>
          <p:nvPr/>
        </p:nvSpPr>
        <p:spPr>
          <a:xfrm>
            <a:off x="6484437" y="1664563"/>
            <a:ext cx="1645920" cy="3872788"/>
          </a:xfrm>
          <a:prstGeom prst="roundRect">
            <a:avLst>
              <a:gd name="adj" fmla="val 6766"/>
            </a:avLst>
          </a:prstGeom>
          <a:solidFill>
            <a:schemeClr val="accent6">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F3C9E8E-5A3F-41A6-A3D5-3E8B946E24B6}"/>
              </a:ext>
            </a:extLst>
          </p:cNvPr>
          <p:cNvSpPr/>
          <p:nvPr/>
        </p:nvSpPr>
        <p:spPr>
          <a:xfrm>
            <a:off x="8221091" y="1658973"/>
            <a:ext cx="1645920" cy="3872788"/>
          </a:xfrm>
          <a:prstGeom prst="roundRect">
            <a:avLst>
              <a:gd name="adj" fmla="val 6766"/>
            </a:avLst>
          </a:prstGeom>
          <a:solidFill>
            <a:schemeClr val="accent3">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62B67D6-FF1A-3B1F-2E70-376D94B2F578}"/>
              </a:ext>
            </a:extLst>
          </p:cNvPr>
          <p:cNvSpPr txBox="1"/>
          <p:nvPr/>
        </p:nvSpPr>
        <p:spPr>
          <a:xfrm>
            <a:off x="1190343" y="2194782"/>
            <a:ext cx="2022757"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Διερεύνηση</a:t>
            </a:r>
          </a:p>
          <a:p>
            <a:r>
              <a:rPr lang="el-GR" sz="1400" dirty="0">
                <a:solidFill>
                  <a:schemeClr val="bg1"/>
                </a:solidFill>
                <a:latin typeface="Aptos Display" panose="020B0004020202020204" pitchFamily="34" charset="0"/>
              </a:rPr>
              <a:t>Πειραματισμός</a:t>
            </a:r>
          </a:p>
        </p:txBody>
      </p:sp>
      <p:sp>
        <p:nvSpPr>
          <p:cNvPr id="44" name="TextBox 43">
            <a:extLst>
              <a:ext uri="{FF2B5EF4-FFF2-40B4-BE49-F238E27FC236}">
                <a16:creationId xmlns:a16="http://schemas.microsoft.com/office/drawing/2014/main" id="{365F7F2F-A8F5-566B-9271-DCA05ACC0DE9}"/>
              </a:ext>
            </a:extLst>
          </p:cNvPr>
          <p:cNvSpPr txBox="1"/>
          <p:nvPr/>
        </p:nvSpPr>
        <p:spPr>
          <a:xfrm>
            <a:off x="1190343" y="2642988"/>
            <a:ext cx="235952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Οπτικοποίηση</a:t>
            </a:r>
          </a:p>
          <a:p>
            <a:r>
              <a:rPr lang="el-GR" sz="1400" dirty="0">
                <a:solidFill>
                  <a:schemeClr val="bg1"/>
                </a:solidFill>
                <a:latin typeface="Aptos Display" panose="020B0004020202020204" pitchFamily="34" charset="0"/>
              </a:rPr>
              <a:t>Αναπαραστάσεις</a:t>
            </a:r>
          </a:p>
        </p:txBody>
      </p:sp>
      <p:sp>
        <p:nvSpPr>
          <p:cNvPr id="45" name="TextBox 44">
            <a:extLst>
              <a:ext uri="{FF2B5EF4-FFF2-40B4-BE49-F238E27FC236}">
                <a16:creationId xmlns:a16="http://schemas.microsoft.com/office/drawing/2014/main" id="{D6C74FF4-87F7-550D-B2AD-7383FEF22D0E}"/>
              </a:ext>
            </a:extLst>
          </p:cNvPr>
          <p:cNvSpPr txBox="1"/>
          <p:nvPr/>
        </p:nvSpPr>
        <p:spPr>
          <a:xfrm>
            <a:off x="1190343" y="3094119"/>
            <a:ext cx="1400457"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Συνεργασία</a:t>
            </a:r>
          </a:p>
          <a:p>
            <a:r>
              <a:rPr lang="el-GR" sz="1400" dirty="0">
                <a:solidFill>
                  <a:schemeClr val="bg1"/>
                </a:solidFill>
                <a:latin typeface="Aptos Display" panose="020B0004020202020204" pitchFamily="34" charset="0"/>
              </a:rPr>
              <a:t>Επικοινωνία</a:t>
            </a:r>
          </a:p>
        </p:txBody>
      </p:sp>
      <p:sp>
        <p:nvSpPr>
          <p:cNvPr id="46" name="TextBox 45">
            <a:extLst>
              <a:ext uri="{FF2B5EF4-FFF2-40B4-BE49-F238E27FC236}">
                <a16:creationId xmlns:a16="http://schemas.microsoft.com/office/drawing/2014/main" id="{0A8F5A6D-822A-42FB-3363-F77275BA382F}"/>
              </a:ext>
            </a:extLst>
          </p:cNvPr>
          <p:cNvSpPr txBox="1"/>
          <p:nvPr/>
        </p:nvSpPr>
        <p:spPr>
          <a:xfrm>
            <a:off x="1190343" y="3546958"/>
            <a:ext cx="235952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Αξιολόγηση</a:t>
            </a:r>
          </a:p>
          <a:p>
            <a:r>
              <a:rPr lang="el-GR" sz="1400" dirty="0">
                <a:solidFill>
                  <a:schemeClr val="bg1"/>
                </a:solidFill>
                <a:latin typeface="Aptos Display" panose="020B0004020202020204" pitchFamily="34" charset="0"/>
              </a:rPr>
              <a:t>Ανατροφοδότηση</a:t>
            </a:r>
          </a:p>
        </p:txBody>
      </p:sp>
      <p:sp>
        <p:nvSpPr>
          <p:cNvPr id="49" name="TextBox 48">
            <a:extLst>
              <a:ext uri="{FF2B5EF4-FFF2-40B4-BE49-F238E27FC236}">
                <a16:creationId xmlns:a16="http://schemas.microsoft.com/office/drawing/2014/main" id="{B009E590-F065-AEED-8D15-307A2F954C4A}"/>
              </a:ext>
            </a:extLst>
          </p:cNvPr>
          <p:cNvSpPr txBox="1"/>
          <p:nvPr/>
        </p:nvSpPr>
        <p:spPr>
          <a:xfrm>
            <a:off x="1190343" y="4029347"/>
            <a:ext cx="1819557"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Οργάνωση</a:t>
            </a:r>
          </a:p>
          <a:p>
            <a:r>
              <a:rPr lang="el-GR" sz="1400" dirty="0">
                <a:solidFill>
                  <a:schemeClr val="bg1"/>
                </a:solidFill>
                <a:latin typeface="Aptos Display" panose="020B0004020202020204" pitchFamily="34" charset="0"/>
              </a:rPr>
              <a:t>Διαχείριση</a:t>
            </a:r>
          </a:p>
        </p:txBody>
      </p:sp>
      <p:sp>
        <p:nvSpPr>
          <p:cNvPr id="51" name="TextBox 50">
            <a:extLst>
              <a:ext uri="{FF2B5EF4-FFF2-40B4-BE49-F238E27FC236}">
                <a16:creationId xmlns:a16="http://schemas.microsoft.com/office/drawing/2014/main" id="{E7E800B6-30FD-4452-A2E5-92C96914B75C}"/>
              </a:ext>
            </a:extLst>
          </p:cNvPr>
          <p:cNvSpPr txBox="1"/>
          <p:nvPr/>
        </p:nvSpPr>
        <p:spPr>
          <a:xfrm>
            <a:off x="1190343" y="4481028"/>
            <a:ext cx="235952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Πολυτροπικότητα</a:t>
            </a:r>
          </a:p>
          <a:p>
            <a:r>
              <a:rPr lang="el-GR" sz="1400" dirty="0">
                <a:solidFill>
                  <a:schemeClr val="bg1"/>
                </a:solidFill>
                <a:latin typeface="Aptos Display" panose="020B0004020202020204" pitchFamily="34" charset="0"/>
              </a:rPr>
              <a:t>Παραγωγή Υλικού</a:t>
            </a:r>
          </a:p>
        </p:txBody>
      </p:sp>
      <p:sp>
        <p:nvSpPr>
          <p:cNvPr id="56" name="TextBox 55">
            <a:extLst>
              <a:ext uri="{FF2B5EF4-FFF2-40B4-BE49-F238E27FC236}">
                <a16:creationId xmlns:a16="http://schemas.microsoft.com/office/drawing/2014/main" id="{FF1B87C7-E5BF-43D1-2DB7-D18F83110FD8}"/>
              </a:ext>
            </a:extLst>
          </p:cNvPr>
          <p:cNvSpPr txBox="1"/>
          <p:nvPr/>
        </p:nvSpPr>
        <p:spPr>
          <a:xfrm>
            <a:off x="1196458" y="4940162"/>
            <a:ext cx="2016642"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Άμεση επικοινωνία</a:t>
            </a:r>
          </a:p>
          <a:p>
            <a:r>
              <a:rPr lang="el-GR" sz="1400" dirty="0">
                <a:solidFill>
                  <a:schemeClr val="bg1"/>
                </a:solidFill>
                <a:latin typeface="Aptos Display" panose="020B0004020202020204" pitchFamily="34" charset="0"/>
              </a:rPr>
              <a:t>Ενεργή Συμμετοχή</a:t>
            </a:r>
          </a:p>
        </p:txBody>
      </p:sp>
      <p:sp>
        <p:nvSpPr>
          <p:cNvPr id="57" name="TextBox 56">
            <a:extLst>
              <a:ext uri="{FF2B5EF4-FFF2-40B4-BE49-F238E27FC236}">
                <a16:creationId xmlns:a16="http://schemas.microsoft.com/office/drawing/2014/main" id="{AD36DD0A-3C93-B5BA-B366-4C8896A056F5}"/>
              </a:ext>
            </a:extLst>
          </p:cNvPr>
          <p:cNvSpPr txBox="1"/>
          <p:nvPr/>
        </p:nvSpPr>
        <p:spPr>
          <a:xfrm>
            <a:off x="869132" y="1719177"/>
            <a:ext cx="2032757" cy="523220"/>
          </a:xfrm>
          <a:prstGeom prst="rect">
            <a:avLst/>
          </a:prstGeom>
          <a:noFill/>
        </p:spPr>
        <p:txBody>
          <a:bodyPr wrap="square" rtlCol="0">
            <a:spAutoFit/>
          </a:bodyPr>
          <a:lstStyle/>
          <a:p>
            <a:r>
              <a:rPr lang="el-GR" sz="1400" b="1" dirty="0">
                <a:solidFill>
                  <a:schemeClr val="bg1"/>
                </a:solidFill>
                <a:latin typeface="Aptos Display" panose="020B0004020202020204" pitchFamily="34" charset="0"/>
              </a:rPr>
              <a:t>ΠΑΙΔΑΓΩΓΙΚΕΣ</a:t>
            </a:r>
          </a:p>
          <a:p>
            <a:r>
              <a:rPr lang="el-GR" sz="1400" b="1" dirty="0">
                <a:solidFill>
                  <a:schemeClr val="bg1"/>
                </a:solidFill>
                <a:latin typeface="Aptos Display" panose="020B0004020202020204" pitchFamily="34" charset="0"/>
              </a:rPr>
              <a:t>ΛΕΙΤΟΥΡΓΙΕΣ</a:t>
            </a:r>
          </a:p>
        </p:txBody>
      </p:sp>
      <p:pic>
        <p:nvPicPr>
          <p:cNvPr id="58" name="Picture 57">
            <a:extLst>
              <a:ext uri="{FF2B5EF4-FFF2-40B4-BE49-F238E27FC236}">
                <a16:creationId xmlns:a16="http://schemas.microsoft.com/office/drawing/2014/main" id="{68075971-EBDC-8256-3842-61E8354BA39F}"/>
              </a:ext>
            </a:extLst>
          </p:cNvPr>
          <p:cNvPicPr>
            <a:picLocks noChangeAspect="1"/>
          </p:cNvPicPr>
          <p:nvPr/>
        </p:nvPicPr>
        <p:blipFill>
          <a:blip r:embed="rId11">
            <a:extLst>
              <a:ext uri="{28A0092B-C50C-407E-A947-70E740481C1C}">
                <a14:useLocalDpi xmlns:a14="http://schemas.microsoft.com/office/drawing/2010/main" val="0"/>
              </a:ext>
            </a:extLst>
          </a:blip>
          <a:srcRect b="14139"/>
          <a:stretch>
            <a:fillRect/>
          </a:stretch>
        </p:blipFill>
        <p:spPr>
          <a:xfrm>
            <a:off x="3389898" y="1766113"/>
            <a:ext cx="901927" cy="365760"/>
          </a:xfrm>
          <a:prstGeom prst="rect">
            <a:avLst/>
          </a:prstGeom>
        </p:spPr>
      </p:pic>
      <p:pic>
        <p:nvPicPr>
          <p:cNvPr id="59" name="Picture 58">
            <a:extLst>
              <a:ext uri="{FF2B5EF4-FFF2-40B4-BE49-F238E27FC236}">
                <a16:creationId xmlns:a16="http://schemas.microsoft.com/office/drawing/2014/main" id="{42821258-25A8-13F4-54C9-3084A5EBAC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2275" y="1766113"/>
            <a:ext cx="1072151" cy="365760"/>
          </a:xfrm>
          <a:prstGeom prst="rect">
            <a:avLst/>
          </a:prstGeom>
        </p:spPr>
      </p:pic>
      <p:pic>
        <p:nvPicPr>
          <p:cNvPr id="60" name="Picture 59">
            <a:extLst>
              <a:ext uri="{FF2B5EF4-FFF2-40B4-BE49-F238E27FC236}">
                <a16:creationId xmlns:a16="http://schemas.microsoft.com/office/drawing/2014/main" id="{5C402689-5AB0-596D-2302-7661B61207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8599" y="1748978"/>
            <a:ext cx="1184456" cy="365760"/>
          </a:xfrm>
          <a:prstGeom prst="rect">
            <a:avLst/>
          </a:prstGeom>
        </p:spPr>
      </p:pic>
      <p:pic>
        <p:nvPicPr>
          <p:cNvPr id="62" name="Picture 61">
            <a:extLst>
              <a:ext uri="{FF2B5EF4-FFF2-40B4-BE49-F238E27FC236}">
                <a16:creationId xmlns:a16="http://schemas.microsoft.com/office/drawing/2014/main" id="{4A4D2CF2-6ED6-07A4-C1E7-986D7146B198}"/>
              </a:ext>
            </a:extLst>
          </p:cNvPr>
          <p:cNvPicPr>
            <a:picLocks noChangeAspect="1"/>
          </p:cNvPicPr>
          <p:nvPr/>
        </p:nvPicPr>
        <p:blipFill>
          <a:blip r:embed="rId14">
            <a:extLst>
              <a:ext uri="{28A0092B-C50C-407E-A947-70E740481C1C}">
                <a14:useLocalDpi xmlns:a14="http://schemas.microsoft.com/office/drawing/2010/main" val="0"/>
              </a:ext>
            </a:extLst>
          </a:blip>
          <a:srcRect l="20296" t="-1" r="20100" b="30847"/>
          <a:stretch>
            <a:fillRect/>
          </a:stretch>
        </p:blipFill>
        <p:spPr>
          <a:xfrm>
            <a:off x="6617196" y="1748978"/>
            <a:ext cx="406775" cy="365760"/>
          </a:xfrm>
          <a:prstGeom prst="rect">
            <a:avLst/>
          </a:prstGeom>
        </p:spPr>
      </p:pic>
      <p:sp>
        <p:nvSpPr>
          <p:cNvPr id="128" name="TextBox 127">
            <a:extLst>
              <a:ext uri="{FF2B5EF4-FFF2-40B4-BE49-F238E27FC236}">
                <a16:creationId xmlns:a16="http://schemas.microsoft.com/office/drawing/2014/main" id="{846A3B73-1707-46B0-9CF4-D35BCC2AACE2}"/>
              </a:ext>
            </a:extLst>
          </p:cNvPr>
          <p:cNvSpPr txBox="1"/>
          <p:nvPr/>
        </p:nvSpPr>
        <p:spPr>
          <a:xfrm>
            <a:off x="7049492" y="1687383"/>
            <a:ext cx="1464733" cy="523220"/>
          </a:xfrm>
          <a:prstGeom prst="rect">
            <a:avLst/>
          </a:prstGeom>
          <a:noFill/>
        </p:spPr>
        <p:txBody>
          <a:bodyPr wrap="square">
            <a:spAutoFit/>
          </a:bodyPr>
          <a:lstStyle/>
          <a:p>
            <a:r>
              <a:rPr lang="en-US" sz="1400" b="1" dirty="0">
                <a:solidFill>
                  <a:schemeClr val="accent6">
                    <a:lumMod val="50000"/>
                  </a:schemeClr>
                </a:solidFill>
                <a:latin typeface="Aptos Display" panose="020B0004020202020204" pitchFamily="34" charset="0"/>
              </a:rPr>
              <a:t>Google</a:t>
            </a:r>
            <a:r>
              <a:rPr lang="en-US" sz="1400" dirty="0">
                <a:solidFill>
                  <a:schemeClr val="accent6">
                    <a:lumMod val="50000"/>
                  </a:schemeClr>
                </a:solidFill>
                <a:latin typeface="Aptos Display" panose="020B0004020202020204" pitchFamily="34" charset="0"/>
              </a:rPr>
              <a:t> Classroom</a:t>
            </a:r>
          </a:p>
        </p:txBody>
      </p:sp>
      <p:pic>
        <p:nvPicPr>
          <p:cNvPr id="129" name="Picture 128">
            <a:extLst>
              <a:ext uri="{FF2B5EF4-FFF2-40B4-BE49-F238E27FC236}">
                <a16:creationId xmlns:a16="http://schemas.microsoft.com/office/drawing/2014/main" id="{4AA3B99D-5C0F-2E5A-B511-AE6AA9D0E334}"/>
              </a:ext>
            </a:extLst>
          </p:cNvPr>
          <p:cNvPicPr>
            <a:picLocks noChangeAspect="1"/>
          </p:cNvPicPr>
          <p:nvPr/>
        </p:nvPicPr>
        <p:blipFill>
          <a:blip r:embed="rId15">
            <a:extLst>
              <a:ext uri="{28A0092B-C50C-407E-A947-70E740481C1C}">
                <a14:useLocalDpi xmlns:a14="http://schemas.microsoft.com/office/drawing/2010/main" val="0"/>
              </a:ext>
            </a:extLst>
          </a:blip>
          <a:srcRect l="3962" t="17448" r="75684" b="17447"/>
          <a:stretch>
            <a:fillRect/>
          </a:stretch>
        </p:blipFill>
        <p:spPr>
          <a:xfrm>
            <a:off x="10081688" y="1766113"/>
            <a:ext cx="400223" cy="365760"/>
          </a:xfrm>
          <a:prstGeom prst="rect">
            <a:avLst/>
          </a:prstGeom>
        </p:spPr>
      </p:pic>
      <p:sp>
        <p:nvSpPr>
          <p:cNvPr id="130" name="TextBox 129">
            <a:extLst>
              <a:ext uri="{FF2B5EF4-FFF2-40B4-BE49-F238E27FC236}">
                <a16:creationId xmlns:a16="http://schemas.microsoft.com/office/drawing/2014/main" id="{B0020238-F8FD-7C97-6E2A-3FDADFD1EA24}"/>
              </a:ext>
            </a:extLst>
          </p:cNvPr>
          <p:cNvSpPr txBox="1"/>
          <p:nvPr/>
        </p:nvSpPr>
        <p:spPr>
          <a:xfrm>
            <a:off x="10481911" y="1766113"/>
            <a:ext cx="1123349" cy="369332"/>
          </a:xfrm>
          <a:prstGeom prst="rect">
            <a:avLst/>
          </a:prstGeom>
          <a:noFill/>
        </p:spPr>
        <p:txBody>
          <a:bodyPr wrap="square">
            <a:spAutoFit/>
          </a:bodyPr>
          <a:lstStyle/>
          <a:p>
            <a:r>
              <a:rPr lang="en-US" b="1" dirty="0">
                <a:solidFill>
                  <a:srgbClr val="3F82F4"/>
                </a:solidFill>
                <a:latin typeface="Aptos Display" panose="020B0004020202020204" pitchFamily="34" charset="0"/>
              </a:rPr>
              <a:t>Nicepage</a:t>
            </a:r>
            <a:endParaRPr lang="en-US" dirty="0">
              <a:solidFill>
                <a:srgbClr val="3F82F4"/>
              </a:solidFill>
              <a:latin typeface="Aptos Display" panose="020B0004020202020204" pitchFamily="34" charset="0"/>
            </a:endParaRPr>
          </a:p>
        </p:txBody>
      </p:sp>
      <p:sp>
        <p:nvSpPr>
          <p:cNvPr id="131" name="Oval 130">
            <a:extLst>
              <a:ext uri="{FF2B5EF4-FFF2-40B4-BE49-F238E27FC236}">
                <a16:creationId xmlns:a16="http://schemas.microsoft.com/office/drawing/2014/main" id="{D530B014-5E57-C7AA-D011-D2017FDB74A3}"/>
              </a:ext>
            </a:extLst>
          </p:cNvPr>
          <p:cNvSpPr/>
          <p:nvPr/>
        </p:nvSpPr>
        <p:spPr>
          <a:xfrm>
            <a:off x="3262215" y="2322204"/>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 name="Oval 131">
            <a:extLst>
              <a:ext uri="{FF2B5EF4-FFF2-40B4-BE49-F238E27FC236}">
                <a16:creationId xmlns:a16="http://schemas.microsoft.com/office/drawing/2014/main" id="{B6B1CE11-639B-4185-C456-B47A273E9000}"/>
              </a:ext>
            </a:extLst>
          </p:cNvPr>
          <p:cNvSpPr/>
          <p:nvPr/>
        </p:nvSpPr>
        <p:spPr>
          <a:xfrm>
            <a:off x="3693137" y="2322204"/>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Oval 132">
            <a:extLst>
              <a:ext uri="{FF2B5EF4-FFF2-40B4-BE49-F238E27FC236}">
                <a16:creationId xmlns:a16="http://schemas.microsoft.com/office/drawing/2014/main" id="{B07009E3-D237-7E9D-6857-B01CEE17A7C0}"/>
              </a:ext>
            </a:extLst>
          </p:cNvPr>
          <p:cNvSpPr/>
          <p:nvPr/>
        </p:nvSpPr>
        <p:spPr>
          <a:xfrm>
            <a:off x="4123667" y="2322204"/>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Oval 133">
            <a:extLst>
              <a:ext uri="{FF2B5EF4-FFF2-40B4-BE49-F238E27FC236}">
                <a16:creationId xmlns:a16="http://schemas.microsoft.com/office/drawing/2014/main" id="{3226D0D8-0C5E-DA02-50E0-B19BD709EAC7}"/>
              </a:ext>
            </a:extLst>
          </p:cNvPr>
          <p:cNvSpPr/>
          <p:nvPr/>
        </p:nvSpPr>
        <p:spPr>
          <a:xfrm>
            <a:off x="3262215" y="2743582"/>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Oval 134">
            <a:extLst>
              <a:ext uri="{FF2B5EF4-FFF2-40B4-BE49-F238E27FC236}">
                <a16:creationId xmlns:a16="http://schemas.microsoft.com/office/drawing/2014/main" id="{85070471-6055-5258-4383-F59578FCEAA9}"/>
              </a:ext>
            </a:extLst>
          </p:cNvPr>
          <p:cNvSpPr/>
          <p:nvPr/>
        </p:nvSpPr>
        <p:spPr>
          <a:xfrm>
            <a:off x="3693137" y="2743582"/>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6" name="Oval 135">
            <a:extLst>
              <a:ext uri="{FF2B5EF4-FFF2-40B4-BE49-F238E27FC236}">
                <a16:creationId xmlns:a16="http://schemas.microsoft.com/office/drawing/2014/main" id="{98B142AA-61F3-9331-7CE2-223BD39C5BC7}"/>
              </a:ext>
            </a:extLst>
          </p:cNvPr>
          <p:cNvSpPr/>
          <p:nvPr/>
        </p:nvSpPr>
        <p:spPr>
          <a:xfrm>
            <a:off x="4123667" y="2743582"/>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7" name="Oval 136">
            <a:extLst>
              <a:ext uri="{FF2B5EF4-FFF2-40B4-BE49-F238E27FC236}">
                <a16:creationId xmlns:a16="http://schemas.microsoft.com/office/drawing/2014/main" id="{538AD0E0-EA3E-A7A4-8155-9CDF6435B247}"/>
              </a:ext>
            </a:extLst>
          </p:cNvPr>
          <p:cNvSpPr/>
          <p:nvPr/>
        </p:nvSpPr>
        <p:spPr>
          <a:xfrm>
            <a:off x="3262215" y="3205930"/>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8" name="Oval 137">
            <a:extLst>
              <a:ext uri="{FF2B5EF4-FFF2-40B4-BE49-F238E27FC236}">
                <a16:creationId xmlns:a16="http://schemas.microsoft.com/office/drawing/2014/main" id="{76452B5C-7BED-18F5-7C10-1EB13592C5B3}"/>
              </a:ext>
            </a:extLst>
          </p:cNvPr>
          <p:cNvSpPr/>
          <p:nvPr/>
        </p:nvSpPr>
        <p:spPr>
          <a:xfrm>
            <a:off x="3693137" y="3205930"/>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9" name="Oval 138">
            <a:extLst>
              <a:ext uri="{FF2B5EF4-FFF2-40B4-BE49-F238E27FC236}">
                <a16:creationId xmlns:a16="http://schemas.microsoft.com/office/drawing/2014/main" id="{3C7A6B9D-E43C-29DA-38ED-DFDA6820D1E7}"/>
              </a:ext>
            </a:extLst>
          </p:cNvPr>
          <p:cNvSpPr/>
          <p:nvPr/>
        </p:nvSpPr>
        <p:spPr>
          <a:xfrm>
            <a:off x="4123667" y="3205930"/>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0" name="Oval 139">
            <a:extLst>
              <a:ext uri="{FF2B5EF4-FFF2-40B4-BE49-F238E27FC236}">
                <a16:creationId xmlns:a16="http://schemas.microsoft.com/office/drawing/2014/main" id="{C5F3ED43-BD76-0C0F-A007-F6416B841592}"/>
              </a:ext>
            </a:extLst>
          </p:cNvPr>
          <p:cNvSpPr/>
          <p:nvPr/>
        </p:nvSpPr>
        <p:spPr>
          <a:xfrm>
            <a:off x="3262215" y="3645777"/>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Oval 140">
            <a:extLst>
              <a:ext uri="{FF2B5EF4-FFF2-40B4-BE49-F238E27FC236}">
                <a16:creationId xmlns:a16="http://schemas.microsoft.com/office/drawing/2014/main" id="{F2BE12AE-A622-B4FC-0906-8CED262B5808}"/>
              </a:ext>
            </a:extLst>
          </p:cNvPr>
          <p:cNvSpPr/>
          <p:nvPr/>
        </p:nvSpPr>
        <p:spPr>
          <a:xfrm>
            <a:off x="3693137" y="3645777"/>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Oval 141">
            <a:extLst>
              <a:ext uri="{FF2B5EF4-FFF2-40B4-BE49-F238E27FC236}">
                <a16:creationId xmlns:a16="http://schemas.microsoft.com/office/drawing/2014/main" id="{D5C70EEB-4F05-1726-76D2-372F6A3D6C27}"/>
              </a:ext>
            </a:extLst>
          </p:cNvPr>
          <p:cNvSpPr/>
          <p:nvPr/>
        </p:nvSpPr>
        <p:spPr>
          <a:xfrm>
            <a:off x="4123667" y="3645777"/>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8" name="Oval 147">
            <a:extLst>
              <a:ext uri="{FF2B5EF4-FFF2-40B4-BE49-F238E27FC236}">
                <a16:creationId xmlns:a16="http://schemas.microsoft.com/office/drawing/2014/main" id="{10F0C521-3BDE-83A6-858A-68EBFB0BE941}"/>
              </a:ext>
            </a:extLst>
          </p:cNvPr>
          <p:cNvSpPr/>
          <p:nvPr/>
        </p:nvSpPr>
        <p:spPr>
          <a:xfrm>
            <a:off x="3262215" y="4595095"/>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9" name="Oval 148">
            <a:extLst>
              <a:ext uri="{FF2B5EF4-FFF2-40B4-BE49-F238E27FC236}">
                <a16:creationId xmlns:a16="http://schemas.microsoft.com/office/drawing/2014/main" id="{0F9CAEE9-880B-F132-9AB1-1BD173F5D1C6}"/>
              </a:ext>
            </a:extLst>
          </p:cNvPr>
          <p:cNvSpPr/>
          <p:nvPr/>
        </p:nvSpPr>
        <p:spPr>
          <a:xfrm>
            <a:off x="3693137" y="4595095"/>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0" name="Oval 149">
            <a:extLst>
              <a:ext uri="{FF2B5EF4-FFF2-40B4-BE49-F238E27FC236}">
                <a16:creationId xmlns:a16="http://schemas.microsoft.com/office/drawing/2014/main" id="{C6CDFA52-398E-02DA-C72F-01EE4A127438}"/>
              </a:ext>
            </a:extLst>
          </p:cNvPr>
          <p:cNvSpPr/>
          <p:nvPr/>
        </p:nvSpPr>
        <p:spPr>
          <a:xfrm>
            <a:off x="4123667" y="4595095"/>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Oval 150">
            <a:extLst>
              <a:ext uri="{FF2B5EF4-FFF2-40B4-BE49-F238E27FC236}">
                <a16:creationId xmlns:a16="http://schemas.microsoft.com/office/drawing/2014/main" id="{76543486-2D42-963E-58AE-436B1AC47A0B}"/>
              </a:ext>
            </a:extLst>
          </p:cNvPr>
          <p:cNvSpPr/>
          <p:nvPr/>
        </p:nvSpPr>
        <p:spPr>
          <a:xfrm>
            <a:off x="3262215" y="5056697"/>
            <a:ext cx="274320" cy="274320"/>
          </a:xfrm>
          <a:prstGeom prst="ellipse">
            <a:avLst/>
          </a:prstGeom>
          <a:solidFill>
            <a:srgbClr val="6AC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Oval 151">
            <a:extLst>
              <a:ext uri="{FF2B5EF4-FFF2-40B4-BE49-F238E27FC236}">
                <a16:creationId xmlns:a16="http://schemas.microsoft.com/office/drawing/2014/main" id="{058EC192-00F8-CA30-70BA-8DDEB6492487}"/>
              </a:ext>
            </a:extLst>
          </p:cNvPr>
          <p:cNvSpPr/>
          <p:nvPr/>
        </p:nvSpPr>
        <p:spPr>
          <a:xfrm>
            <a:off x="3693137" y="5056697"/>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3" name="Oval 152">
            <a:extLst>
              <a:ext uri="{FF2B5EF4-FFF2-40B4-BE49-F238E27FC236}">
                <a16:creationId xmlns:a16="http://schemas.microsoft.com/office/drawing/2014/main" id="{A79F76F8-13B8-2AB0-A63D-DC7CFA6CE5C3}"/>
              </a:ext>
            </a:extLst>
          </p:cNvPr>
          <p:cNvSpPr/>
          <p:nvPr/>
        </p:nvSpPr>
        <p:spPr>
          <a:xfrm>
            <a:off x="4123667" y="5056697"/>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5" name="Oval 174">
            <a:extLst>
              <a:ext uri="{FF2B5EF4-FFF2-40B4-BE49-F238E27FC236}">
                <a16:creationId xmlns:a16="http://schemas.microsoft.com/office/drawing/2014/main" id="{1BB09BAC-55CD-9359-3B31-0EFB0803B01D}"/>
              </a:ext>
            </a:extLst>
          </p:cNvPr>
          <p:cNvSpPr/>
          <p:nvPr/>
        </p:nvSpPr>
        <p:spPr>
          <a:xfrm>
            <a:off x="4987947" y="2322204"/>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Oval 175">
            <a:extLst>
              <a:ext uri="{FF2B5EF4-FFF2-40B4-BE49-F238E27FC236}">
                <a16:creationId xmlns:a16="http://schemas.microsoft.com/office/drawing/2014/main" id="{5779C8C1-E332-FE5F-25E3-5600439B2589}"/>
              </a:ext>
            </a:extLst>
          </p:cNvPr>
          <p:cNvSpPr/>
          <p:nvPr/>
        </p:nvSpPr>
        <p:spPr>
          <a:xfrm>
            <a:off x="5418869" y="2322204"/>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Oval 176">
            <a:extLst>
              <a:ext uri="{FF2B5EF4-FFF2-40B4-BE49-F238E27FC236}">
                <a16:creationId xmlns:a16="http://schemas.microsoft.com/office/drawing/2014/main" id="{3742435E-AF40-CA38-93C5-1DD9A26C7B4E}"/>
              </a:ext>
            </a:extLst>
          </p:cNvPr>
          <p:cNvSpPr/>
          <p:nvPr/>
        </p:nvSpPr>
        <p:spPr>
          <a:xfrm>
            <a:off x="5849399" y="2322204"/>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Oval 177">
            <a:extLst>
              <a:ext uri="{FF2B5EF4-FFF2-40B4-BE49-F238E27FC236}">
                <a16:creationId xmlns:a16="http://schemas.microsoft.com/office/drawing/2014/main" id="{4E89932F-38E9-23E7-482D-EC16F7598F33}"/>
              </a:ext>
            </a:extLst>
          </p:cNvPr>
          <p:cNvSpPr/>
          <p:nvPr/>
        </p:nvSpPr>
        <p:spPr>
          <a:xfrm>
            <a:off x="4987947" y="2743582"/>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Oval 178">
            <a:extLst>
              <a:ext uri="{FF2B5EF4-FFF2-40B4-BE49-F238E27FC236}">
                <a16:creationId xmlns:a16="http://schemas.microsoft.com/office/drawing/2014/main" id="{F112BC05-C562-4C63-4046-93BE512ABFD6}"/>
              </a:ext>
            </a:extLst>
          </p:cNvPr>
          <p:cNvSpPr/>
          <p:nvPr/>
        </p:nvSpPr>
        <p:spPr>
          <a:xfrm>
            <a:off x="5418869" y="2743582"/>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0" name="Oval 179">
            <a:extLst>
              <a:ext uri="{FF2B5EF4-FFF2-40B4-BE49-F238E27FC236}">
                <a16:creationId xmlns:a16="http://schemas.microsoft.com/office/drawing/2014/main" id="{6D497B2D-C978-70A4-B35C-69D55D83C4CD}"/>
              </a:ext>
            </a:extLst>
          </p:cNvPr>
          <p:cNvSpPr/>
          <p:nvPr/>
        </p:nvSpPr>
        <p:spPr>
          <a:xfrm>
            <a:off x="5849399" y="2743582"/>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Oval 180">
            <a:extLst>
              <a:ext uri="{FF2B5EF4-FFF2-40B4-BE49-F238E27FC236}">
                <a16:creationId xmlns:a16="http://schemas.microsoft.com/office/drawing/2014/main" id="{D7F6ED42-C640-0D9A-B2B1-44452A2B0EA7}"/>
              </a:ext>
            </a:extLst>
          </p:cNvPr>
          <p:cNvSpPr/>
          <p:nvPr/>
        </p:nvSpPr>
        <p:spPr>
          <a:xfrm>
            <a:off x="4987947" y="3205930"/>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2" name="Oval 181">
            <a:extLst>
              <a:ext uri="{FF2B5EF4-FFF2-40B4-BE49-F238E27FC236}">
                <a16:creationId xmlns:a16="http://schemas.microsoft.com/office/drawing/2014/main" id="{08F98810-FD8C-E21B-9B27-132AEA7F5958}"/>
              </a:ext>
            </a:extLst>
          </p:cNvPr>
          <p:cNvSpPr/>
          <p:nvPr/>
        </p:nvSpPr>
        <p:spPr>
          <a:xfrm>
            <a:off x="5418869" y="3205930"/>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Oval 182">
            <a:extLst>
              <a:ext uri="{FF2B5EF4-FFF2-40B4-BE49-F238E27FC236}">
                <a16:creationId xmlns:a16="http://schemas.microsoft.com/office/drawing/2014/main" id="{AFD8B7C6-A705-7B7B-4664-0DB4411783A7}"/>
              </a:ext>
            </a:extLst>
          </p:cNvPr>
          <p:cNvSpPr/>
          <p:nvPr/>
        </p:nvSpPr>
        <p:spPr>
          <a:xfrm>
            <a:off x="5849399" y="3205930"/>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4" name="Oval 183">
            <a:extLst>
              <a:ext uri="{FF2B5EF4-FFF2-40B4-BE49-F238E27FC236}">
                <a16:creationId xmlns:a16="http://schemas.microsoft.com/office/drawing/2014/main" id="{2D942209-EA4B-8E4A-EB8E-1E023D27B628}"/>
              </a:ext>
            </a:extLst>
          </p:cNvPr>
          <p:cNvSpPr/>
          <p:nvPr/>
        </p:nvSpPr>
        <p:spPr>
          <a:xfrm>
            <a:off x="4987947" y="3645777"/>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5" name="Oval 184">
            <a:extLst>
              <a:ext uri="{FF2B5EF4-FFF2-40B4-BE49-F238E27FC236}">
                <a16:creationId xmlns:a16="http://schemas.microsoft.com/office/drawing/2014/main" id="{6442D5F5-06EA-B1B0-FFB2-1A1F7C2385EE}"/>
              </a:ext>
            </a:extLst>
          </p:cNvPr>
          <p:cNvSpPr/>
          <p:nvPr/>
        </p:nvSpPr>
        <p:spPr>
          <a:xfrm>
            <a:off x="5418869" y="3645777"/>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6" name="Oval 185">
            <a:extLst>
              <a:ext uri="{FF2B5EF4-FFF2-40B4-BE49-F238E27FC236}">
                <a16:creationId xmlns:a16="http://schemas.microsoft.com/office/drawing/2014/main" id="{85C73810-17A4-1B73-E528-5B0AD39457C4}"/>
              </a:ext>
            </a:extLst>
          </p:cNvPr>
          <p:cNvSpPr/>
          <p:nvPr/>
        </p:nvSpPr>
        <p:spPr>
          <a:xfrm>
            <a:off x="5849399" y="3645777"/>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7" name="Oval 186">
            <a:extLst>
              <a:ext uri="{FF2B5EF4-FFF2-40B4-BE49-F238E27FC236}">
                <a16:creationId xmlns:a16="http://schemas.microsoft.com/office/drawing/2014/main" id="{B0DE9268-BF40-B39A-4A83-531268B27AAE}"/>
              </a:ext>
            </a:extLst>
          </p:cNvPr>
          <p:cNvSpPr/>
          <p:nvPr/>
        </p:nvSpPr>
        <p:spPr>
          <a:xfrm>
            <a:off x="4987947" y="4131165"/>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8" name="Oval 187">
            <a:extLst>
              <a:ext uri="{FF2B5EF4-FFF2-40B4-BE49-F238E27FC236}">
                <a16:creationId xmlns:a16="http://schemas.microsoft.com/office/drawing/2014/main" id="{D95DB4C6-9308-1B00-7532-DC01712659AD}"/>
              </a:ext>
            </a:extLst>
          </p:cNvPr>
          <p:cNvSpPr/>
          <p:nvPr/>
        </p:nvSpPr>
        <p:spPr>
          <a:xfrm>
            <a:off x="5418869" y="4131165"/>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9" name="Oval 188">
            <a:extLst>
              <a:ext uri="{FF2B5EF4-FFF2-40B4-BE49-F238E27FC236}">
                <a16:creationId xmlns:a16="http://schemas.microsoft.com/office/drawing/2014/main" id="{ED4FA4B8-47D9-4FE3-E165-2AE7A34C6993}"/>
              </a:ext>
            </a:extLst>
          </p:cNvPr>
          <p:cNvSpPr/>
          <p:nvPr/>
        </p:nvSpPr>
        <p:spPr>
          <a:xfrm>
            <a:off x="5849399" y="4131165"/>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0" name="Oval 189">
            <a:extLst>
              <a:ext uri="{FF2B5EF4-FFF2-40B4-BE49-F238E27FC236}">
                <a16:creationId xmlns:a16="http://schemas.microsoft.com/office/drawing/2014/main" id="{FFEB290A-0058-8574-0A0B-B859D7F08DA9}"/>
              </a:ext>
            </a:extLst>
          </p:cNvPr>
          <p:cNvSpPr/>
          <p:nvPr/>
        </p:nvSpPr>
        <p:spPr>
          <a:xfrm>
            <a:off x="4987947" y="4595095"/>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1" name="Oval 190">
            <a:extLst>
              <a:ext uri="{FF2B5EF4-FFF2-40B4-BE49-F238E27FC236}">
                <a16:creationId xmlns:a16="http://schemas.microsoft.com/office/drawing/2014/main" id="{36048A29-E43C-B104-64B1-C6286871AEDB}"/>
              </a:ext>
            </a:extLst>
          </p:cNvPr>
          <p:cNvSpPr/>
          <p:nvPr/>
        </p:nvSpPr>
        <p:spPr>
          <a:xfrm>
            <a:off x="5418869" y="4595095"/>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2" name="Oval 191">
            <a:extLst>
              <a:ext uri="{FF2B5EF4-FFF2-40B4-BE49-F238E27FC236}">
                <a16:creationId xmlns:a16="http://schemas.microsoft.com/office/drawing/2014/main" id="{B755CE12-6DC2-523D-739B-574B6FA9A9DA}"/>
              </a:ext>
            </a:extLst>
          </p:cNvPr>
          <p:cNvSpPr/>
          <p:nvPr/>
        </p:nvSpPr>
        <p:spPr>
          <a:xfrm>
            <a:off x="5849399" y="4595095"/>
            <a:ext cx="274320" cy="274320"/>
          </a:xfrm>
          <a:prstGeom prst="ellipse">
            <a:avLst/>
          </a:prstGeom>
          <a:noFill/>
          <a:ln>
            <a:solidFill>
              <a:srgbClr val="461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3" name="Oval 192">
            <a:extLst>
              <a:ext uri="{FF2B5EF4-FFF2-40B4-BE49-F238E27FC236}">
                <a16:creationId xmlns:a16="http://schemas.microsoft.com/office/drawing/2014/main" id="{A2BB08AF-35A1-1878-2CCC-6C40019DDCA0}"/>
              </a:ext>
            </a:extLst>
          </p:cNvPr>
          <p:cNvSpPr/>
          <p:nvPr/>
        </p:nvSpPr>
        <p:spPr>
          <a:xfrm>
            <a:off x="4987947" y="5056697"/>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4" name="Oval 193">
            <a:extLst>
              <a:ext uri="{FF2B5EF4-FFF2-40B4-BE49-F238E27FC236}">
                <a16:creationId xmlns:a16="http://schemas.microsoft.com/office/drawing/2014/main" id="{7303E3AE-6F08-1C94-D557-D4ED0949D1B2}"/>
              </a:ext>
            </a:extLst>
          </p:cNvPr>
          <p:cNvSpPr/>
          <p:nvPr/>
        </p:nvSpPr>
        <p:spPr>
          <a:xfrm>
            <a:off x="5418869" y="5056697"/>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5" name="Oval 194">
            <a:extLst>
              <a:ext uri="{FF2B5EF4-FFF2-40B4-BE49-F238E27FC236}">
                <a16:creationId xmlns:a16="http://schemas.microsoft.com/office/drawing/2014/main" id="{CDF37B6B-A5D6-C0DF-B3ED-F5CB732D3582}"/>
              </a:ext>
            </a:extLst>
          </p:cNvPr>
          <p:cNvSpPr/>
          <p:nvPr/>
        </p:nvSpPr>
        <p:spPr>
          <a:xfrm>
            <a:off x="5849399" y="5056697"/>
            <a:ext cx="274320" cy="274320"/>
          </a:xfrm>
          <a:prstGeom prst="ellipse">
            <a:avLst/>
          </a:prstGeom>
          <a:solidFill>
            <a:srgbClr val="461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6" name="Oval 195">
            <a:extLst>
              <a:ext uri="{FF2B5EF4-FFF2-40B4-BE49-F238E27FC236}">
                <a16:creationId xmlns:a16="http://schemas.microsoft.com/office/drawing/2014/main" id="{1246A6FA-EEAF-BC51-DE30-5DBD931C5EE4}"/>
              </a:ext>
            </a:extLst>
          </p:cNvPr>
          <p:cNvSpPr/>
          <p:nvPr/>
        </p:nvSpPr>
        <p:spPr>
          <a:xfrm>
            <a:off x="6719271" y="2322204"/>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7" name="Oval 196">
            <a:extLst>
              <a:ext uri="{FF2B5EF4-FFF2-40B4-BE49-F238E27FC236}">
                <a16:creationId xmlns:a16="http://schemas.microsoft.com/office/drawing/2014/main" id="{F9535635-D37C-82DA-CDC8-7D69424BC6F3}"/>
              </a:ext>
            </a:extLst>
          </p:cNvPr>
          <p:cNvSpPr/>
          <p:nvPr/>
        </p:nvSpPr>
        <p:spPr>
          <a:xfrm>
            <a:off x="7150193" y="2322204"/>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Oval 197">
            <a:extLst>
              <a:ext uri="{FF2B5EF4-FFF2-40B4-BE49-F238E27FC236}">
                <a16:creationId xmlns:a16="http://schemas.microsoft.com/office/drawing/2014/main" id="{B946CEFD-60A0-05B2-672A-95B6F1865316}"/>
              </a:ext>
            </a:extLst>
          </p:cNvPr>
          <p:cNvSpPr/>
          <p:nvPr/>
        </p:nvSpPr>
        <p:spPr>
          <a:xfrm>
            <a:off x="7580723" y="2322204"/>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9" name="Oval 198">
            <a:extLst>
              <a:ext uri="{FF2B5EF4-FFF2-40B4-BE49-F238E27FC236}">
                <a16:creationId xmlns:a16="http://schemas.microsoft.com/office/drawing/2014/main" id="{0A2B6C86-4FC3-810C-8C52-38B574FA7A10}"/>
              </a:ext>
            </a:extLst>
          </p:cNvPr>
          <p:cNvSpPr/>
          <p:nvPr/>
        </p:nvSpPr>
        <p:spPr>
          <a:xfrm>
            <a:off x="6719271" y="2743582"/>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0" name="Oval 199">
            <a:extLst>
              <a:ext uri="{FF2B5EF4-FFF2-40B4-BE49-F238E27FC236}">
                <a16:creationId xmlns:a16="http://schemas.microsoft.com/office/drawing/2014/main" id="{01D50B1F-127B-CE7C-57D5-2FC368E92C08}"/>
              </a:ext>
            </a:extLst>
          </p:cNvPr>
          <p:cNvSpPr/>
          <p:nvPr/>
        </p:nvSpPr>
        <p:spPr>
          <a:xfrm>
            <a:off x="7150193" y="2743582"/>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1" name="Oval 200">
            <a:extLst>
              <a:ext uri="{FF2B5EF4-FFF2-40B4-BE49-F238E27FC236}">
                <a16:creationId xmlns:a16="http://schemas.microsoft.com/office/drawing/2014/main" id="{5B7ED446-9FBA-9C26-3D84-AAC6EAF4B98C}"/>
              </a:ext>
            </a:extLst>
          </p:cNvPr>
          <p:cNvSpPr/>
          <p:nvPr/>
        </p:nvSpPr>
        <p:spPr>
          <a:xfrm>
            <a:off x="7580723" y="2743582"/>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2" name="Oval 201">
            <a:extLst>
              <a:ext uri="{FF2B5EF4-FFF2-40B4-BE49-F238E27FC236}">
                <a16:creationId xmlns:a16="http://schemas.microsoft.com/office/drawing/2014/main" id="{A6738603-0EC2-DEE7-4B20-CC9255C4E169}"/>
              </a:ext>
            </a:extLst>
          </p:cNvPr>
          <p:cNvSpPr/>
          <p:nvPr/>
        </p:nvSpPr>
        <p:spPr>
          <a:xfrm>
            <a:off x="6719271" y="3205930"/>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3" name="Oval 202">
            <a:extLst>
              <a:ext uri="{FF2B5EF4-FFF2-40B4-BE49-F238E27FC236}">
                <a16:creationId xmlns:a16="http://schemas.microsoft.com/office/drawing/2014/main" id="{EADF2930-6F5F-2746-85CF-BB9D2462F8EB}"/>
              </a:ext>
            </a:extLst>
          </p:cNvPr>
          <p:cNvSpPr/>
          <p:nvPr/>
        </p:nvSpPr>
        <p:spPr>
          <a:xfrm>
            <a:off x="7150193" y="3205930"/>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4" name="Oval 203">
            <a:extLst>
              <a:ext uri="{FF2B5EF4-FFF2-40B4-BE49-F238E27FC236}">
                <a16:creationId xmlns:a16="http://schemas.microsoft.com/office/drawing/2014/main" id="{A3A3F5F3-D58A-C6AC-41D4-B0F02FABFD8D}"/>
              </a:ext>
            </a:extLst>
          </p:cNvPr>
          <p:cNvSpPr/>
          <p:nvPr/>
        </p:nvSpPr>
        <p:spPr>
          <a:xfrm>
            <a:off x="7580723" y="3205930"/>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 name="Oval 204">
            <a:extLst>
              <a:ext uri="{FF2B5EF4-FFF2-40B4-BE49-F238E27FC236}">
                <a16:creationId xmlns:a16="http://schemas.microsoft.com/office/drawing/2014/main" id="{1E4D1045-2FD3-B688-4569-669C0389BA00}"/>
              </a:ext>
            </a:extLst>
          </p:cNvPr>
          <p:cNvSpPr/>
          <p:nvPr/>
        </p:nvSpPr>
        <p:spPr>
          <a:xfrm>
            <a:off x="6719271" y="3645777"/>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Oval 205">
            <a:extLst>
              <a:ext uri="{FF2B5EF4-FFF2-40B4-BE49-F238E27FC236}">
                <a16:creationId xmlns:a16="http://schemas.microsoft.com/office/drawing/2014/main" id="{DCB84E94-5CFC-AA43-5E25-E0E37349F87F}"/>
              </a:ext>
            </a:extLst>
          </p:cNvPr>
          <p:cNvSpPr/>
          <p:nvPr/>
        </p:nvSpPr>
        <p:spPr>
          <a:xfrm>
            <a:off x="7150193" y="3645777"/>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7" name="Oval 206">
            <a:extLst>
              <a:ext uri="{FF2B5EF4-FFF2-40B4-BE49-F238E27FC236}">
                <a16:creationId xmlns:a16="http://schemas.microsoft.com/office/drawing/2014/main" id="{C1901057-9452-1586-8A96-B9AE03E411C3}"/>
              </a:ext>
            </a:extLst>
          </p:cNvPr>
          <p:cNvSpPr/>
          <p:nvPr/>
        </p:nvSpPr>
        <p:spPr>
          <a:xfrm>
            <a:off x="7580723" y="3645777"/>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8" name="Oval 207">
            <a:extLst>
              <a:ext uri="{FF2B5EF4-FFF2-40B4-BE49-F238E27FC236}">
                <a16:creationId xmlns:a16="http://schemas.microsoft.com/office/drawing/2014/main" id="{8108A7D6-9867-1C21-29D1-BE8E8105365B}"/>
              </a:ext>
            </a:extLst>
          </p:cNvPr>
          <p:cNvSpPr/>
          <p:nvPr/>
        </p:nvSpPr>
        <p:spPr>
          <a:xfrm>
            <a:off x="6719271" y="4131165"/>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9" name="Oval 208">
            <a:extLst>
              <a:ext uri="{FF2B5EF4-FFF2-40B4-BE49-F238E27FC236}">
                <a16:creationId xmlns:a16="http://schemas.microsoft.com/office/drawing/2014/main" id="{C0281520-5E20-2FF2-6ECC-5D18C70B6DAE}"/>
              </a:ext>
            </a:extLst>
          </p:cNvPr>
          <p:cNvSpPr/>
          <p:nvPr/>
        </p:nvSpPr>
        <p:spPr>
          <a:xfrm>
            <a:off x="7150193" y="4131165"/>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0" name="Oval 209">
            <a:extLst>
              <a:ext uri="{FF2B5EF4-FFF2-40B4-BE49-F238E27FC236}">
                <a16:creationId xmlns:a16="http://schemas.microsoft.com/office/drawing/2014/main" id="{D0035B79-0E1B-03BC-480F-771C123BC68E}"/>
              </a:ext>
            </a:extLst>
          </p:cNvPr>
          <p:cNvSpPr/>
          <p:nvPr/>
        </p:nvSpPr>
        <p:spPr>
          <a:xfrm>
            <a:off x="7580723" y="4131165"/>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1" name="Oval 210">
            <a:extLst>
              <a:ext uri="{FF2B5EF4-FFF2-40B4-BE49-F238E27FC236}">
                <a16:creationId xmlns:a16="http://schemas.microsoft.com/office/drawing/2014/main" id="{57F193E9-ECCE-5C53-A5E4-393726640278}"/>
              </a:ext>
            </a:extLst>
          </p:cNvPr>
          <p:cNvSpPr/>
          <p:nvPr/>
        </p:nvSpPr>
        <p:spPr>
          <a:xfrm>
            <a:off x="6719271" y="4595095"/>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2" name="Oval 211">
            <a:extLst>
              <a:ext uri="{FF2B5EF4-FFF2-40B4-BE49-F238E27FC236}">
                <a16:creationId xmlns:a16="http://schemas.microsoft.com/office/drawing/2014/main" id="{0426DCCE-0205-984B-3A05-8A37C441BA40}"/>
              </a:ext>
            </a:extLst>
          </p:cNvPr>
          <p:cNvSpPr/>
          <p:nvPr/>
        </p:nvSpPr>
        <p:spPr>
          <a:xfrm>
            <a:off x="7150193" y="4595095"/>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3" name="Oval 212">
            <a:extLst>
              <a:ext uri="{FF2B5EF4-FFF2-40B4-BE49-F238E27FC236}">
                <a16:creationId xmlns:a16="http://schemas.microsoft.com/office/drawing/2014/main" id="{EF2D0830-4DD3-A1AD-7C7B-F82524988495}"/>
              </a:ext>
            </a:extLst>
          </p:cNvPr>
          <p:cNvSpPr/>
          <p:nvPr/>
        </p:nvSpPr>
        <p:spPr>
          <a:xfrm>
            <a:off x="7580723" y="4595095"/>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4" name="Oval 213">
            <a:extLst>
              <a:ext uri="{FF2B5EF4-FFF2-40B4-BE49-F238E27FC236}">
                <a16:creationId xmlns:a16="http://schemas.microsoft.com/office/drawing/2014/main" id="{C87FCF6B-715F-981D-2041-A11194160407}"/>
              </a:ext>
            </a:extLst>
          </p:cNvPr>
          <p:cNvSpPr/>
          <p:nvPr/>
        </p:nvSpPr>
        <p:spPr>
          <a:xfrm>
            <a:off x="6719271" y="5056697"/>
            <a:ext cx="274320" cy="274320"/>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5" name="Oval 214">
            <a:extLst>
              <a:ext uri="{FF2B5EF4-FFF2-40B4-BE49-F238E27FC236}">
                <a16:creationId xmlns:a16="http://schemas.microsoft.com/office/drawing/2014/main" id="{28A84A63-D5CD-43EF-1BF1-F7EEAF859BF2}"/>
              </a:ext>
            </a:extLst>
          </p:cNvPr>
          <p:cNvSpPr/>
          <p:nvPr/>
        </p:nvSpPr>
        <p:spPr>
          <a:xfrm>
            <a:off x="7150193" y="5056697"/>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6" name="Oval 215">
            <a:extLst>
              <a:ext uri="{FF2B5EF4-FFF2-40B4-BE49-F238E27FC236}">
                <a16:creationId xmlns:a16="http://schemas.microsoft.com/office/drawing/2014/main" id="{755996D7-746D-9A6A-D9DC-CC2BECD9AD72}"/>
              </a:ext>
            </a:extLst>
          </p:cNvPr>
          <p:cNvSpPr/>
          <p:nvPr/>
        </p:nvSpPr>
        <p:spPr>
          <a:xfrm>
            <a:off x="7580723" y="5056697"/>
            <a:ext cx="274320" cy="274320"/>
          </a:xfrm>
          <a:prstGeom prst="ellipse">
            <a:avLst/>
          </a:prstGeom>
          <a:noFill/>
          <a:ln>
            <a:solidFill>
              <a:srgbClr val="385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7" name="Oval 216">
            <a:extLst>
              <a:ext uri="{FF2B5EF4-FFF2-40B4-BE49-F238E27FC236}">
                <a16:creationId xmlns:a16="http://schemas.microsoft.com/office/drawing/2014/main" id="{BD0A89D5-62C1-3C0C-8C71-7627E9443DC7}"/>
              </a:ext>
            </a:extLst>
          </p:cNvPr>
          <p:cNvSpPr/>
          <p:nvPr/>
        </p:nvSpPr>
        <p:spPr>
          <a:xfrm>
            <a:off x="8461042" y="2322204"/>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8" name="Oval 217">
            <a:extLst>
              <a:ext uri="{FF2B5EF4-FFF2-40B4-BE49-F238E27FC236}">
                <a16:creationId xmlns:a16="http://schemas.microsoft.com/office/drawing/2014/main" id="{755C65A2-BF23-C307-E86D-63AA14F4B019}"/>
              </a:ext>
            </a:extLst>
          </p:cNvPr>
          <p:cNvSpPr/>
          <p:nvPr/>
        </p:nvSpPr>
        <p:spPr>
          <a:xfrm>
            <a:off x="8891964" y="2322204"/>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9" name="Oval 218">
            <a:extLst>
              <a:ext uri="{FF2B5EF4-FFF2-40B4-BE49-F238E27FC236}">
                <a16:creationId xmlns:a16="http://schemas.microsoft.com/office/drawing/2014/main" id="{2DDA37D6-D719-43BF-39A7-AAC261E828AA}"/>
              </a:ext>
            </a:extLst>
          </p:cNvPr>
          <p:cNvSpPr/>
          <p:nvPr/>
        </p:nvSpPr>
        <p:spPr>
          <a:xfrm>
            <a:off x="9322494" y="2322204"/>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0" name="Oval 219">
            <a:extLst>
              <a:ext uri="{FF2B5EF4-FFF2-40B4-BE49-F238E27FC236}">
                <a16:creationId xmlns:a16="http://schemas.microsoft.com/office/drawing/2014/main" id="{52797FE5-9A25-9E15-81B2-E353B51C7DB8}"/>
              </a:ext>
            </a:extLst>
          </p:cNvPr>
          <p:cNvSpPr/>
          <p:nvPr/>
        </p:nvSpPr>
        <p:spPr>
          <a:xfrm>
            <a:off x="8461042" y="2743582"/>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1" name="Oval 220">
            <a:extLst>
              <a:ext uri="{FF2B5EF4-FFF2-40B4-BE49-F238E27FC236}">
                <a16:creationId xmlns:a16="http://schemas.microsoft.com/office/drawing/2014/main" id="{BBB00068-6E87-9362-F2D4-72DF45B4F0E8}"/>
              </a:ext>
            </a:extLst>
          </p:cNvPr>
          <p:cNvSpPr/>
          <p:nvPr/>
        </p:nvSpPr>
        <p:spPr>
          <a:xfrm>
            <a:off x="8891964" y="2743582"/>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2" name="Oval 221">
            <a:extLst>
              <a:ext uri="{FF2B5EF4-FFF2-40B4-BE49-F238E27FC236}">
                <a16:creationId xmlns:a16="http://schemas.microsoft.com/office/drawing/2014/main" id="{C04C8F49-5457-1970-226F-0B275D05D4AA}"/>
              </a:ext>
            </a:extLst>
          </p:cNvPr>
          <p:cNvSpPr/>
          <p:nvPr/>
        </p:nvSpPr>
        <p:spPr>
          <a:xfrm>
            <a:off x="9322494" y="2743582"/>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3" name="Oval 222">
            <a:extLst>
              <a:ext uri="{FF2B5EF4-FFF2-40B4-BE49-F238E27FC236}">
                <a16:creationId xmlns:a16="http://schemas.microsoft.com/office/drawing/2014/main" id="{70A4BC5E-CBBE-930A-541D-B728D2ED494B}"/>
              </a:ext>
            </a:extLst>
          </p:cNvPr>
          <p:cNvSpPr/>
          <p:nvPr/>
        </p:nvSpPr>
        <p:spPr>
          <a:xfrm>
            <a:off x="8461042" y="3205930"/>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4" name="Oval 223">
            <a:extLst>
              <a:ext uri="{FF2B5EF4-FFF2-40B4-BE49-F238E27FC236}">
                <a16:creationId xmlns:a16="http://schemas.microsoft.com/office/drawing/2014/main" id="{32D5E2A0-D800-0BE8-B8C4-8EDF7B29E639}"/>
              </a:ext>
            </a:extLst>
          </p:cNvPr>
          <p:cNvSpPr/>
          <p:nvPr/>
        </p:nvSpPr>
        <p:spPr>
          <a:xfrm>
            <a:off x="8891964" y="3205930"/>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5" name="Oval 224">
            <a:extLst>
              <a:ext uri="{FF2B5EF4-FFF2-40B4-BE49-F238E27FC236}">
                <a16:creationId xmlns:a16="http://schemas.microsoft.com/office/drawing/2014/main" id="{46BEE705-A874-9632-4E68-276933CB2097}"/>
              </a:ext>
            </a:extLst>
          </p:cNvPr>
          <p:cNvSpPr/>
          <p:nvPr/>
        </p:nvSpPr>
        <p:spPr>
          <a:xfrm>
            <a:off x="9322494" y="3205930"/>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6" name="Oval 225">
            <a:extLst>
              <a:ext uri="{FF2B5EF4-FFF2-40B4-BE49-F238E27FC236}">
                <a16:creationId xmlns:a16="http://schemas.microsoft.com/office/drawing/2014/main" id="{1AFB762F-B927-2296-83ED-7F480E8E093A}"/>
              </a:ext>
            </a:extLst>
          </p:cNvPr>
          <p:cNvSpPr/>
          <p:nvPr/>
        </p:nvSpPr>
        <p:spPr>
          <a:xfrm>
            <a:off x="8461042" y="3645777"/>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7" name="Oval 226">
            <a:extLst>
              <a:ext uri="{FF2B5EF4-FFF2-40B4-BE49-F238E27FC236}">
                <a16:creationId xmlns:a16="http://schemas.microsoft.com/office/drawing/2014/main" id="{1F218356-B57E-2D78-EFD6-158D3C3393C6}"/>
              </a:ext>
            </a:extLst>
          </p:cNvPr>
          <p:cNvSpPr/>
          <p:nvPr/>
        </p:nvSpPr>
        <p:spPr>
          <a:xfrm>
            <a:off x="8891964" y="3645777"/>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8" name="Oval 227">
            <a:extLst>
              <a:ext uri="{FF2B5EF4-FFF2-40B4-BE49-F238E27FC236}">
                <a16:creationId xmlns:a16="http://schemas.microsoft.com/office/drawing/2014/main" id="{A3024DDE-A6BA-8FD5-055F-1A828CEEB6AB}"/>
              </a:ext>
            </a:extLst>
          </p:cNvPr>
          <p:cNvSpPr/>
          <p:nvPr/>
        </p:nvSpPr>
        <p:spPr>
          <a:xfrm>
            <a:off x="9322494" y="3645777"/>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9" name="Oval 228">
            <a:extLst>
              <a:ext uri="{FF2B5EF4-FFF2-40B4-BE49-F238E27FC236}">
                <a16:creationId xmlns:a16="http://schemas.microsoft.com/office/drawing/2014/main" id="{E2578E2B-DCAD-386A-28CA-D767FA39B01C}"/>
              </a:ext>
            </a:extLst>
          </p:cNvPr>
          <p:cNvSpPr/>
          <p:nvPr/>
        </p:nvSpPr>
        <p:spPr>
          <a:xfrm>
            <a:off x="8461042" y="4131165"/>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0" name="Oval 229">
            <a:extLst>
              <a:ext uri="{FF2B5EF4-FFF2-40B4-BE49-F238E27FC236}">
                <a16:creationId xmlns:a16="http://schemas.microsoft.com/office/drawing/2014/main" id="{295A11B8-E8E6-3AA9-3CE6-5D31383E2D3A}"/>
              </a:ext>
            </a:extLst>
          </p:cNvPr>
          <p:cNvSpPr/>
          <p:nvPr/>
        </p:nvSpPr>
        <p:spPr>
          <a:xfrm>
            <a:off x="8891964" y="4131165"/>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1" name="Oval 230">
            <a:extLst>
              <a:ext uri="{FF2B5EF4-FFF2-40B4-BE49-F238E27FC236}">
                <a16:creationId xmlns:a16="http://schemas.microsoft.com/office/drawing/2014/main" id="{B4BAB277-C27B-FAB2-6A1C-CB7D04F5AE2A}"/>
              </a:ext>
            </a:extLst>
          </p:cNvPr>
          <p:cNvSpPr/>
          <p:nvPr/>
        </p:nvSpPr>
        <p:spPr>
          <a:xfrm>
            <a:off x="9322494" y="4131165"/>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2" name="Oval 231">
            <a:extLst>
              <a:ext uri="{FF2B5EF4-FFF2-40B4-BE49-F238E27FC236}">
                <a16:creationId xmlns:a16="http://schemas.microsoft.com/office/drawing/2014/main" id="{7B4C7C11-9179-23AC-2CDB-CF4C952A825D}"/>
              </a:ext>
            </a:extLst>
          </p:cNvPr>
          <p:cNvSpPr/>
          <p:nvPr/>
        </p:nvSpPr>
        <p:spPr>
          <a:xfrm>
            <a:off x="8461042" y="4595095"/>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3" name="Oval 232">
            <a:extLst>
              <a:ext uri="{FF2B5EF4-FFF2-40B4-BE49-F238E27FC236}">
                <a16:creationId xmlns:a16="http://schemas.microsoft.com/office/drawing/2014/main" id="{955FE442-9E2B-1C91-5F55-73A872BFB1CB}"/>
              </a:ext>
            </a:extLst>
          </p:cNvPr>
          <p:cNvSpPr/>
          <p:nvPr/>
        </p:nvSpPr>
        <p:spPr>
          <a:xfrm>
            <a:off x="8891964" y="4595095"/>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4" name="Oval 233">
            <a:extLst>
              <a:ext uri="{FF2B5EF4-FFF2-40B4-BE49-F238E27FC236}">
                <a16:creationId xmlns:a16="http://schemas.microsoft.com/office/drawing/2014/main" id="{AD4CE616-F8A5-FC55-5F83-0EED756C065F}"/>
              </a:ext>
            </a:extLst>
          </p:cNvPr>
          <p:cNvSpPr/>
          <p:nvPr/>
        </p:nvSpPr>
        <p:spPr>
          <a:xfrm>
            <a:off x="9322494" y="4595095"/>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5" name="Oval 234">
            <a:extLst>
              <a:ext uri="{FF2B5EF4-FFF2-40B4-BE49-F238E27FC236}">
                <a16:creationId xmlns:a16="http://schemas.microsoft.com/office/drawing/2014/main" id="{2FE7B7DF-2FE4-3CEB-E5B2-F845C1CC387C}"/>
              </a:ext>
            </a:extLst>
          </p:cNvPr>
          <p:cNvSpPr/>
          <p:nvPr/>
        </p:nvSpPr>
        <p:spPr>
          <a:xfrm>
            <a:off x="8461042" y="5056697"/>
            <a:ext cx="274320" cy="274320"/>
          </a:xfrm>
          <a:prstGeom prst="ellipse">
            <a:avLst/>
          </a:prstGeom>
          <a:solidFill>
            <a:srgbClr val="303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6" name="Oval 235">
            <a:extLst>
              <a:ext uri="{FF2B5EF4-FFF2-40B4-BE49-F238E27FC236}">
                <a16:creationId xmlns:a16="http://schemas.microsoft.com/office/drawing/2014/main" id="{EA07FF53-E412-72A5-006A-BA7031D503F3}"/>
              </a:ext>
            </a:extLst>
          </p:cNvPr>
          <p:cNvSpPr/>
          <p:nvPr/>
        </p:nvSpPr>
        <p:spPr>
          <a:xfrm>
            <a:off x="8891964" y="5056697"/>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7" name="Oval 236">
            <a:extLst>
              <a:ext uri="{FF2B5EF4-FFF2-40B4-BE49-F238E27FC236}">
                <a16:creationId xmlns:a16="http://schemas.microsoft.com/office/drawing/2014/main" id="{214A22E6-A35D-9860-5A2C-127AD93EA227}"/>
              </a:ext>
            </a:extLst>
          </p:cNvPr>
          <p:cNvSpPr/>
          <p:nvPr/>
        </p:nvSpPr>
        <p:spPr>
          <a:xfrm>
            <a:off x="9322494" y="5056697"/>
            <a:ext cx="274320" cy="274320"/>
          </a:xfrm>
          <a:prstGeom prst="ellipse">
            <a:avLst/>
          </a:prstGeom>
          <a:noFill/>
          <a:ln>
            <a:solidFill>
              <a:srgbClr val="303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8" name="Oval 237">
            <a:extLst>
              <a:ext uri="{FF2B5EF4-FFF2-40B4-BE49-F238E27FC236}">
                <a16:creationId xmlns:a16="http://schemas.microsoft.com/office/drawing/2014/main" id="{376C3FB6-18EA-A7DD-3C69-1E1D1E92C9F2}"/>
              </a:ext>
            </a:extLst>
          </p:cNvPr>
          <p:cNvSpPr/>
          <p:nvPr/>
        </p:nvSpPr>
        <p:spPr>
          <a:xfrm>
            <a:off x="10213331" y="2322204"/>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1" name="Oval 240">
            <a:extLst>
              <a:ext uri="{FF2B5EF4-FFF2-40B4-BE49-F238E27FC236}">
                <a16:creationId xmlns:a16="http://schemas.microsoft.com/office/drawing/2014/main" id="{459A4842-B1D1-B3E2-9475-DF22AE594E6F}"/>
              </a:ext>
            </a:extLst>
          </p:cNvPr>
          <p:cNvSpPr/>
          <p:nvPr/>
        </p:nvSpPr>
        <p:spPr>
          <a:xfrm>
            <a:off x="10213331" y="2743582"/>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2" name="Oval 241">
            <a:extLst>
              <a:ext uri="{FF2B5EF4-FFF2-40B4-BE49-F238E27FC236}">
                <a16:creationId xmlns:a16="http://schemas.microsoft.com/office/drawing/2014/main" id="{E2EC78AD-FCB2-70F7-3127-7F3490E866BD}"/>
              </a:ext>
            </a:extLst>
          </p:cNvPr>
          <p:cNvSpPr/>
          <p:nvPr/>
        </p:nvSpPr>
        <p:spPr>
          <a:xfrm>
            <a:off x="10644253" y="2743582"/>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3" name="Oval 242">
            <a:extLst>
              <a:ext uri="{FF2B5EF4-FFF2-40B4-BE49-F238E27FC236}">
                <a16:creationId xmlns:a16="http://schemas.microsoft.com/office/drawing/2014/main" id="{38522441-57E3-2B70-7083-32A997CA3104}"/>
              </a:ext>
            </a:extLst>
          </p:cNvPr>
          <p:cNvSpPr/>
          <p:nvPr/>
        </p:nvSpPr>
        <p:spPr>
          <a:xfrm>
            <a:off x="11074783" y="2743582"/>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4" name="Oval 243">
            <a:extLst>
              <a:ext uri="{FF2B5EF4-FFF2-40B4-BE49-F238E27FC236}">
                <a16:creationId xmlns:a16="http://schemas.microsoft.com/office/drawing/2014/main" id="{FD419B75-9FC2-2413-7897-A56AFC3E9469}"/>
              </a:ext>
            </a:extLst>
          </p:cNvPr>
          <p:cNvSpPr/>
          <p:nvPr/>
        </p:nvSpPr>
        <p:spPr>
          <a:xfrm>
            <a:off x="10213331" y="3205930"/>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0" name="Oval 249">
            <a:extLst>
              <a:ext uri="{FF2B5EF4-FFF2-40B4-BE49-F238E27FC236}">
                <a16:creationId xmlns:a16="http://schemas.microsoft.com/office/drawing/2014/main" id="{9C6C39BD-66F0-1721-083B-532AD8ACE890}"/>
              </a:ext>
            </a:extLst>
          </p:cNvPr>
          <p:cNvSpPr/>
          <p:nvPr/>
        </p:nvSpPr>
        <p:spPr>
          <a:xfrm>
            <a:off x="10213331" y="4131165"/>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1" name="Oval 250">
            <a:extLst>
              <a:ext uri="{FF2B5EF4-FFF2-40B4-BE49-F238E27FC236}">
                <a16:creationId xmlns:a16="http://schemas.microsoft.com/office/drawing/2014/main" id="{04B30E27-BEDB-4F59-1D83-7C92E1205A8F}"/>
              </a:ext>
            </a:extLst>
          </p:cNvPr>
          <p:cNvSpPr/>
          <p:nvPr/>
        </p:nvSpPr>
        <p:spPr>
          <a:xfrm>
            <a:off x="10644253" y="4131165"/>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3" name="Oval 252">
            <a:extLst>
              <a:ext uri="{FF2B5EF4-FFF2-40B4-BE49-F238E27FC236}">
                <a16:creationId xmlns:a16="http://schemas.microsoft.com/office/drawing/2014/main" id="{9AD57E3F-0E59-1E5E-8EBD-28ED59B39C3E}"/>
              </a:ext>
            </a:extLst>
          </p:cNvPr>
          <p:cNvSpPr/>
          <p:nvPr/>
        </p:nvSpPr>
        <p:spPr>
          <a:xfrm>
            <a:off x="10213331" y="4595095"/>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4" name="Oval 253">
            <a:extLst>
              <a:ext uri="{FF2B5EF4-FFF2-40B4-BE49-F238E27FC236}">
                <a16:creationId xmlns:a16="http://schemas.microsoft.com/office/drawing/2014/main" id="{856F39CF-78C8-A5AD-2DCC-F0EF7363FEB0}"/>
              </a:ext>
            </a:extLst>
          </p:cNvPr>
          <p:cNvSpPr/>
          <p:nvPr/>
        </p:nvSpPr>
        <p:spPr>
          <a:xfrm>
            <a:off x="10644253" y="4595095"/>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5" name="Oval 254">
            <a:extLst>
              <a:ext uri="{FF2B5EF4-FFF2-40B4-BE49-F238E27FC236}">
                <a16:creationId xmlns:a16="http://schemas.microsoft.com/office/drawing/2014/main" id="{DBE7EE2E-58AE-DF9A-6871-B1A6E9004836}"/>
              </a:ext>
            </a:extLst>
          </p:cNvPr>
          <p:cNvSpPr/>
          <p:nvPr/>
        </p:nvSpPr>
        <p:spPr>
          <a:xfrm>
            <a:off x="11074783" y="4595095"/>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6" name="Oval 255">
            <a:extLst>
              <a:ext uri="{FF2B5EF4-FFF2-40B4-BE49-F238E27FC236}">
                <a16:creationId xmlns:a16="http://schemas.microsoft.com/office/drawing/2014/main" id="{ACEB2499-9003-4FBC-373D-79BF200711DD}"/>
              </a:ext>
            </a:extLst>
          </p:cNvPr>
          <p:cNvSpPr/>
          <p:nvPr/>
        </p:nvSpPr>
        <p:spPr>
          <a:xfrm>
            <a:off x="10213331" y="5056697"/>
            <a:ext cx="274320" cy="274320"/>
          </a:xfrm>
          <a:prstGeom prst="ellipse">
            <a:avLst/>
          </a:prstGeom>
          <a:solidFill>
            <a:srgbClr val="3F8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3" name="Oval 262">
            <a:extLst>
              <a:ext uri="{FF2B5EF4-FFF2-40B4-BE49-F238E27FC236}">
                <a16:creationId xmlns:a16="http://schemas.microsoft.com/office/drawing/2014/main" id="{DB566CF3-3D74-B071-88B5-A7F2F885FE71}"/>
              </a:ext>
            </a:extLst>
          </p:cNvPr>
          <p:cNvSpPr/>
          <p:nvPr/>
        </p:nvSpPr>
        <p:spPr>
          <a:xfrm>
            <a:off x="3693137" y="4120436"/>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4" name="Oval 263">
            <a:extLst>
              <a:ext uri="{FF2B5EF4-FFF2-40B4-BE49-F238E27FC236}">
                <a16:creationId xmlns:a16="http://schemas.microsoft.com/office/drawing/2014/main" id="{CEE47E1F-456C-C3B0-0BFE-3A3C3ACCAFFD}"/>
              </a:ext>
            </a:extLst>
          </p:cNvPr>
          <p:cNvSpPr/>
          <p:nvPr/>
        </p:nvSpPr>
        <p:spPr>
          <a:xfrm>
            <a:off x="4123667" y="4120436"/>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5" name="Oval 264">
            <a:extLst>
              <a:ext uri="{FF2B5EF4-FFF2-40B4-BE49-F238E27FC236}">
                <a16:creationId xmlns:a16="http://schemas.microsoft.com/office/drawing/2014/main" id="{B1BF4793-4975-0B46-BCE1-ED0949975109}"/>
              </a:ext>
            </a:extLst>
          </p:cNvPr>
          <p:cNvSpPr/>
          <p:nvPr/>
        </p:nvSpPr>
        <p:spPr>
          <a:xfrm>
            <a:off x="3262215" y="4126582"/>
            <a:ext cx="274320" cy="274320"/>
          </a:xfrm>
          <a:prstGeom prst="ellipse">
            <a:avLst/>
          </a:prstGeom>
          <a:noFill/>
          <a:ln>
            <a:solidFill>
              <a:srgbClr val="6AC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6" name="Oval 265">
            <a:extLst>
              <a:ext uri="{FF2B5EF4-FFF2-40B4-BE49-F238E27FC236}">
                <a16:creationId xmlns:a16="http://schemas.microsoft.com/office/drawing/2014/main" id="{E37E602C-3FB5-F1A2-EC19-DCA08860BEED}"/>
              </a:ext>
            </a:extLst>
          </p:cNvPr>
          <p:cNvSpPr/>
          <p:nvPr/>
        </p:nvSpPr>
        <p:spPr>
          <a:xfrm>
            <a:off x="10664573" y="2322204"/>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7" name="Oval 266">
            <a:extLst>
              <a:ext uri="{FF2B5EF4-FFF2-40B4-BE49-F238E27FC236}">
                <a16:creationId xmlns:a16="http://schemas.microsoft.com/office/drawing/2014/main" id="{76DBCBFF-2B73-1FEA-FD6D-8A8FACA84F25}"/>
              </a:ext>
            </a:extLst>
          </p:cNvPr>
          <p:cNvSpPr/>
          <p:nvPr/>
        </p:nvSpPr>
        <p:spPr>
          <a:xfrm>
            <a:off x="11095103" y="2322204"/>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8" name="Oval 267">
            <a:extLst>
              <a:ext uri="{FF2B5EF4-FFF2-40B4-BE49-F238E27FC236}">
                <a16:creationId xmlns:a16="http://schemas.microsoft.com/office/drawing/2014/main" id="{26F324EE-9AE9-C5D9-85B9-95A714544DD7}"/>
              </a:ext>
            </a:extLst>
          </p:cNvPr>
          <p:cNvSpPr/>
          <p:nvPr/>
        </p:nvSpPr>
        <p:spPr>
          <a:xfrm>
            <a:off x="10664573" y="3205930"/>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9" name="Oval 268">
            <a:extLst>
              <a:ext uri="{FF2B5EF4-FFF2-40B4-BE49-F238E27FC236}">
                <a16:creationId xmlns:a16="http://schemas.microsoft.com/office/drawing/2014/main" id="{F304CAC9-A07F-CA42-D0C3-8B72ABA3D962}"/>
              </a:ext>
            </a:extLst>
          </p:cNvPr>
          <p:cNvSpPr/>
          <p:nvPr/>
        </p:nvSpPr>
        <p:spPr>
          <a:xfrm>
            <a:off x="11095103" y="3205930"/>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0" name="Oval 269">
            <a:extLst>
              <a:ext uri="{FF2B5EF4-FFF2-40B4-BE49-F238E27FC236}">
                <a16:creationId xmlns:a16="http://schemas.microsoft.com/office/drawing/2014/main" id="{4C26AEB9-2FAD-E8ED-D662-8700EEC5F9AF}"/>
              </a:ext>
            </a:extLst>
          </p:cNvPr>
          <p:cNvSpPr/>
          <p:nvPr/>
        </p:nvSpPr>
        <p:spPr>
          <a:xfrm>
            <a:off x="10233651" y="3645777"/>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1" name="Oval 270">
            <a:extLst>
              <a:ext uri="{FF2B5EF4-FFF2-40B4-BE49-F238E27FC236}">
                <a16:creationId xmlns:a16="http://schemas.microsoft.com/office/drawing/2014/main" id="{02AAA816-1DC9-D49F-8656-351DFEE9D133}"/>
              </a:ext>
            </a:extLst>
          </p:cNvPr>
          <p:cNvSpPr/>
          <p:nvPr/>
        </p:nvSpPr>
        <p:spPr>
          <a:xfrm>
            <a:off x="10664573" y="3645777"/>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2" name="Oval 271">
            <a:extLst>
              <a:ext uri="{FF2B5EF4-FFF2-40B4-BE49-F238E27FC236}">
                <a16:creationId xmlns:a16="http://schemas.microsoft.com/office/drawing/2014/main" id="{48B5DF20-1EE1-2279-255E-9C24CC7FBD88}"/>
              </a:ext>
            </a:extLst>
          </p:cNvPr>
          <p:cNvSpPr/>
          <p:nvPr/>
        </p:nvSpPr>
        <p:spPr>
          <a:xfrm>
            <a:off x="11095103" y="3645777"/>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3" name="Oval 272">
            <a:extLst>
              <a:ext uri="{FF2B5EF4-FFF2-40B4-BE49-F238E27FC236}">
                <a16:creationId xmlns:a16="http://schemas.microsoft.com/office/drawing/2014/main" id="{86B3E76D-067E-2FD3-8752-BA4078889E69}"/>
              </a:ext>
            </a:extLst>
          </p:cNvPr>
          <p:cNvSpPr/>
          <p:nvPr/>
        </p:nvSpPr>
        <p:spPr>
          <a:xfrm>
            <a:off x="11095103" y="4131165"/>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4" name="Oval 273">
            <a:extLst>
              <a:ext uri="{FF2B5EF4-FFF2-40B4-BE49-F238E27FC236}">
                <a16:creationId xmlns:a16="http://schemas.microsoft.com/office/drawing/2014/main" id="{315407E5-1A78-C0BC-FDA4-27073CCF1407}"/>
              </a:ext>
            </a:extLst>
          </p:cNvPr>
          <p:cNvSpPr/>
          <p:nvPr/>
        </p:nvSpPr>
        <p:spPr>
          <a:xfrm>
            <a:off x="10664573" y="5056697"/>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5" name="Oval 274">
            <a:extLst>
              <a:ext uri="{FF2B5EF4-FFF2-40B4-BE49-F238E27FC236}">
                <a16:creationId xmlns:a16="http://schemas.microsoft.com/office/drawing/2014/main" id="{89643BFA-DA7A-7DEF-7F84-EA929EBBC9D5}"/>
              </a:ext>
            </a:extLst>
          </p:cNvPr>
          <p:cNvSpPr/>
          <p:nvPr/>
        </p:nvSpPr>
        <p:spPr>
          <a:xfrm>
            <a:off x="11095103" y="5056697"/>
            <a:ext cx="274320" cy="274320"/>
          </a:xfrm>
          <a:prstGeom prst="ellipse">
            <a:avLst/>
          </a:prstGeom>
          <a:noFill/>
          <a:ln>
            <a:solidFill>
              <a:srgbClr val="3F82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6" name="Rectangle: Rounded Corners 275">
            <a:extLst>
              <a:ext uri="{FF2B5EF4-FFF2-40B4-BE49-F238E27FC236}">
                <a16:creationId xmlns:a16="http://schemas.microsoft.com/office/drawing/2014/main" id="{4D4114D6-34C0-6357-4BB3-29ADD8A93A03}"/>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D88AECB1-DE61-F522-A502-6B4EA44D8C80}"/>
              </a:ext>
            </a:extLst>
          </p:cNvPr>
          <p:cNvSpPr txBox="1"/>
          <p:nvPr/>
        </p:nvSpPr>
        <p:spPr>
          <a:xfrm>
            <a:off x="2901890" y="5793503"/>
            <a:ext cx="7377891"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αποτελεσματική ενσωμάτωση της τεχνολογίας προκύπτει από τον </a:t>
            </a:r>
            <a:r>
              <a:rPr lang="el-GR" b="1" dirty="0">
                <a:solidFill>
                  <a:srgbClr val="FFC000"/>
                </a:solidFill>
                <a:latin typeface="Aptos Display" panose="020B0004020202020204" pitchFamily="34" charset="0"/>
              </a:rPr>
              <a:t>συνδυασμό</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εργαλείων</a:t>
            </a:r>
            <a:r>
              <a:rPr lang="el-GR" dirty="0">
                <a:solidFill>
                  <a:schemeClr val="bg1"/>
                </a:solidFill>
                <a:latin typeface="Aptos Display" panose="020B0004020202020204" pitchFamily="34" charset="0"/>
              </a:rPr>
              <a:t> με </a:t>
            </a:r>
            <a:r>
              <a:rPr lang="el-GR" b="1" dirty="0">
                <a:solidFill>
                  <a:srgbClr val="FFC000"/>
                </a:solidFill>
                <a:latin typeface="Aptos Display" panose="020B0004020202020204" pitchFamily="34" charset="0"/>
              </a:rPr>
              <a:t>συμπληρωματικούς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παιδαγωγικούς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ρόλους</a:t>
            </a:r>
            <a:r>
              <a:rPr lang="el-GR" dirty="0">
                <a:solidFill>
                  <a:schemeClr val="bg1"/>
                </a:solidFill>
                <a:latin typeface="Aptos Display" panose="020B0004020202020204" pitchFamily="34" charset="0"/>
              </a:rPr>
              <a:t>.</a:t>
            </a:r>
            <a:endParaRPr lang="en-US" dirty="0">
              <a:solidFill>
                <a:schemeClr val="bg1"/>
              </a:solidFill>
              <a:latin typeface="Aptos Display" panose="020B0004020202020204" pitchFamily="34" charset="0"/>
            </a:endParaRPr>
          </a:p>
        </p:txBody>
      </p:sp>
      <p:cxnSp>
        <p:nvCxnSpPr>
          <p:cNvPr id="278" name="Straight Connector 277">
            <a:extLst>
              <a:ext uri="{FF2B5EF4-FFF2-40B4-BE49-F238E27FC236}">
                <a16:creationId xmlns:a16="http://schemas.microsoft.com/office/drawing/2014/main" id="{C85F79FB-C6C7-6972-EFA4-931C2027C8F9}"/>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279" name="Graphic 278" descr="Lightbulb and gear">
            <a:extLst>
              <a:ext uri="{FF2B5EF4-FFF2-40B4-BE49-F238E27FC236}">
                <a16:creationId xmlns:a16="http://schemas.microsoft.com/office/drawing/2014/main" id="{27E9769F-B739-403F-9A73-A6D727D6C333}"/>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153674" y="5733714"/>
            <a:ext cx="768585" cy="768585"/>
          </a:xfrm>
          <a:prstGeom prst="rect">
            <a:avLst/>
          </a:prstGeom>
        </p:spPr>
      </p:pic>
    </p:spTree>
    <p:extLst>
      <p:ext uri="{BB962C8B-B14F-4D97-AF65-F5344CB8AC3E}">
        <p14:creationId xmlns:p14="http://schemas.microsoft.com/office/powerpoint/2010/main" val="184962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6AA8-63C2-612E-2D81-8B8B2E1FF79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25AE84D-F817-911A-E41B-F6A826D70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30DB6350-4B40-9EBE-6A3B-42C320A63554}"/>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ΟΔΗΓΟΙ ΧΡΗΣΗΣ ΚΑΙ ΕΚΠΑΙΔΕΥΤΙΚΟ ΥΛΙΚΟ</a:t>
            </a:r>
            <a:endParaRPr lang="en-US" sz="2400" dirty="0"/>
          </a:p>
        </p:txBody>
      </p:sp>
      <p:cxnSp>
        <p:nvCxnSpPr>
          <p:cNvPr id="61" name="Straight Connector 60">
            <a:extLst>
              <a:ext uri="{FF2B5EF4-FFF2-40B4-BE49-F238E27FC236}">
                <a16:creationId xmlns:a16="http://schemas.microsoft.com/office/drawing/2014/main" id="{01A28F5E-0BA4-5626-1D0D-F74E850947A8}"/>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AEA4A944-22B4-424C-30C1-2F2A0DA15D21}"/>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BF4F59F-FE8F-1865-0F06-7CA098C3944E}"/>
              </a:ext>
            </a:extLst>
          </p:cNvPr>
          <p:cNvSpPr txBox="1"/>
          <p:nvPr/>
        </p:nvSpPr>
        <p:spPr>
          <a:xfrm>
            <a:off x="2319698" y="5793503"/>
            <a:ext cx="9223175"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ανάπτυξη </a:t>
            </a:r>
            <a:r>
              <a:rPr lang="el-GR" b="1" dirty="0">
                <a:solidFill>
                  <a:srgbClr val="FFC000"/>
                </a:solidFill>
                <a:latin typeface="Aptos Display" panose="020B0004020202020204" pitchFamily="34" charset="0"/>
              </a:rPr>
              <a:t>οργανωμένου</a:t>
            </a:r>
            <a:r>
              <a:rPr lang="el-GR" dirty="0">
                <a:solidFill>
                  <a:schemeClr val="bg1"/>
                </a:solidFill>
                <a:latin typeface="Aptos Display" panose="020B0004020202020204" pitchFamily="34" charset="0"/>
              </a:rPr>
              <a:t> εκπαιδευτικού υλικού και οδηγιών εφαρμογής διευκολύνει τη </a:t>
            </a:r>
            <a:r>
              <a:rPr lang="el-GR" b="1" dirty="0">
                <a:solidFill>
                  <a:srgbClr val="FFC000"/>
                </a:solidFill>
                <a:latin typeface="Aptos Display" panose="020B0004020202020204" pitchFamily="34" charset="0"/>
              </a:rPr>
              <a:t>βιώσιμη</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παιδαγωγικά</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τεκμηριωμένη</a:t>
            </a:r>
            <a:r>
              <a:rPr lang="el-GR" dirty="0">
                <a:solidFill>
                  <a:schemeClr val="bg1"/>
                </a:solidFill>
                <a:latin typeface="Aptos Display" panose="020B0004020202020204" pitchFamily="34" charset="0"/>
              </a:rPr>
              <a:t> ενσωμάτωση της τεχνολογίας στη διδασκαλία της Φυσικής.</a:t>
            </a:r>
            <a:endParaRPr lang="en-US" dirty="0">
              <a:solidFill>
                <a:schemeClr val="bg1"/>
              </a:solidFill>
              <a:latin typeface="Aptos Display" panose="020B0004020202020204" pitchFamily="34" charset="0"/>
            </a:endParaRPr>
          </a:p>
        </p:txBody>
      </p:sp>
      <p:sp>
        <p:nvSpPr>
          <p:cNvPr id="53" name="Oval 52">
            <a:extLst>
              <a:ext uri="{FF2B5EF4-FFF2-40B4-BE49-F238E27FC236}">
                <a16:creationId xmlns:a16="http://schemas.microsoft.com/office/drawing/2014/main" id="{DF580CC6-4330-83EA-3500-6F16C2E88732}"/>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13</a:t>
            </a:r>
          </a:p>
        </p:txBody>
      </p:sp>
      <p:cxnSp>
        <p:nvCxnSpPr>
          <p:cNvPr id="144" name="Straight Connector 143">
            <a:extLst>
              <a:ext uri="{FF2B5EF4-FFF2-40B4-BE49-F238E27FC236}">
                <a16:creationId xmlns:a16="http://schemas.microsoft.com/office/drawing/2014/main" id="{BA4F88FE-4FDE-A99F-7E16-4B9FD6891C75}"/>
              </a:ext>
            </a:extLst>
          </p:cNvPr>
          <p:cNvCxnSpPr>
            <a:cxnSpLocks/>
          </p:cNvCxnSpPr>
          <p:nvPr/>
        </p:nvCxnSpPr>
        <p:spPr>
          <a:xfrm>
            <a:off x="2123316"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145" name="Graphic 144" descr="Lightbulb and gear">
            <a:extLst>
              <a:ext uri="{FF2B5EF4-FFF2-40B4-BE49-F238E27FC236}">
                <a16:creationId xmlns:a16="http://schemas.microsoft.com/office/drawing/2014/main" id="{D686877F-BB71-0F71-EAAB-C96C1B4BFEF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2" name="Rectangle: Rounded Corners 1">
            <a:extLst>
              <a:ext uri="{FF2B5EF4-FFF2-40B4-BE49-F238E27FC236}">
                <a16:creationId xmlns:a16="http://schemas.microsoft.com/office/drawing/2014/main" id="{7DDAB551-4DE2-8288-1215-B371940EBD8F}"/>
              </a:ext>
            </a:extLst>
          </p:cNvPr>
          <p:cNvSpPr/>
          <p:nvPr/>
        </p:nvSpPr>
        <p:spPr>
          <a:xfrm>
            <a:off x="586740" y="1652643"/>
            <a:ext cx="2651760" cy="3872789"/>
          </a:xfrm>
          <a:prstGeom prst="roundRect">
            <a:avLst>
              <a:gd name="adj" fmla="val 6766"/>
            </a:avLst>
          </a:prstGeom>
          <a:solidFill>
            <a:schemeClr val="accent6">
              <a:lumMod val="40000"/>
              <a:lumOff val="60000"/>
              <a:alpha val="60000"/>
            </a:schemeClr>
          </a:solidFill>
          <a:ln w="19050">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51F52A6-73F2-A2D7-9B10-1FDD6922FA77}"/>
              </a:ext>
            </a:extLst>
          </p:cNvPr>
          <p:cNvSpPr txBox="1"/>
          <p:nvPr/>
        </p:nvSpPr>
        <p:spPr>
          <a:xfrm>
            <a:off x="816051" y="1215624"/>
            <a:ext cx="1078920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Ανάπτυξη </a:t>
            </a:r>
            <a:r>
              <a:rPr lang="el-GR" b="1" dirty="0">
                <a:solidFill>
                  <a:srgbClr val="FFC000"/>
                </a:solidFill>
                <a:latin typeface="Aptos Display" panose="020B0004020202020204" pitchFamily="34" charset="0"/>
              </a:rPr>
              <a:t>οργανωμένου</a:t>
            </a:r>
            <a:r>
              <a:rPr lang="el-GR" dirty="0">
                <a:solidFill>
                  <a:schemeClr val="bg1"/>
                </a:solidFill>
                <a:latin typeface="Aptos Display" panose="020B0004020202020204" pitchFamily="34" charset="0"/>
              </a:rPr>
              <a:t> εκπαιδευτικού υλικού που υποστηρίζει την εφαρμογή των </a:t>
            </a:r>
            <a:r>
              <a:rPr lang="el-GR" b="1" dirty="0">
                <a:solidFill>
                  <a:srgbClr val="FFC000"/>
                </a:solidFill>
                <a:latin typeface="Aptos Display" panose="020B0004020202020204" pitchFamily="34" charset="0"/>
              </a:rPr>
              <a:t>ψηφιακών</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εργαλείων</a:t>
            </a:r>
          </a:p>
        </p:txBody>
      </p:sp>
      <p:sp>
        <p:nvSpPr>
          <p:cNvPr id="17" name="Rectangle: Rounded Corners 16">
            <a:extLst>
              <a:ext uri="{FF2B5EF4-FFF2-40B4-BE49-F238E27FC236}">
                <a16:creationId xmlns:a16="http://schemas.microsoft.com/office/drawing/2014/main" id="{CFC23155-FE2D-A188-78B7-1846ECA9D261}"/>
              </a:ext>
            </a:extLst>
          </p:cNvPr>
          <p:cNvSpPr/>
          <p:nvPr/>
        </p:nvSpPr>
        <p:spPr>
          <a:xfrm>
            <a:off x="8953500" y="1650898"/>
            <a:ext cx="2651760" cy="3872789"/>
          </a:xfrm>
          <a:prstGeom prst="roundRect">
            <a:avLst>
              <a:gd name="adj" fmla="val 6766"/>
            </a:avLst>
          </a:prstGeom>
          <a:solidFill>
            <a:srgbClr val="B9D4ED">
              <a:alpha val="60000"/>
            </a:srgb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7EFE61B-D6F6-19E3-F025-1E4CD04023C1}"/>
              </a:ext>
            </a:extLst>
          </p:cNvPr>
          <p:cNvSpPr/>
          <p:nvPr/>
        </p:nvSpPr>
        <p:spPr>
          <a:xfrm>
            <a:off x="6169755" y="1650898"/>
            <a:ext cx="2651760" cy="3872789"/>
          </a:xfrm>
          <a:prstGeom prst="roundRect">
            <a:avLst>
              <a:gd name="adj" fmla="val 6766"/>
            </a:avLst>
          </a:prstGeom>
          <a:solidFill>
            <a:srgbClr val="EADCF4">
              <a:alpha val="60000"/>
            </a:srgbClr>
          </a:solidFill>
          <a:ln w="19050">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59B4355-9123-BA19-0F91-FC821E8BD931}"/>
              </a:ext>
            </a:extLst>
          </p:cNvPr>
          <p:cNvSpPr/>
          <p:nvPr/>
        </p:nvSpPr>
        <p:spPr>
          <a:xfrm>
            <a:off x="3375850" y="1650898"/>
            <a:ext cx="2651760" cy="3872788"/>
          </a:xfrm>
          <a:prstGeom prst="roundRect">
            <a:avLst>
              <a:gd name="adj" fmla="val 6766"/>
            </a:avLst>
          </a:prstGeom>
          <a:solidFill>
            <a:schemeClr val="accent1">
              <a:lumMod val="60000"/>
              <a:lumOff val="40000"/>
              <a:alpha val="60000"/>
            </a:schemeClr>
          </a:solidFill>
          <a:ln w="19050">
            <a:solidFill>
              <a:srgbClr val="0070C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BB6C9B-A6D3-744F-73EE-4C655430BBFC}"/>
              </a:ext>
            </a:extLst>
          </p:cNvPr>
          <p:cNvPicPr>
            <a:picLocks noChangeAspect="1"/>
          </p:cNvPicPr>
          <p:nvPr/>
        </p:nvPicPr>
        <p:blipFill>
          <a:blip r:embed="rId5"/>
          <a:stretch>
            <a:fillRect/>
          </a:stretch>
        </p:blipFill>
        <p:spPr>
          <a:xfrm>
            <a:off x="675783" y="2436979"/>
            <a:ext cx="2468880" cy="2300626"/>
          </a:xfrm>
          <a:prstGeom prst="roundRect">
            <a:avLst>
              <a:gd name="adj" fmla="val 8594"/>
            </a:avLst>
          </a:prstGeom>
          <a:solidFill>
            <a:srgbClr val="FFFFFF">
              <a:shade val="85000"/>
            </a:srgbClr>
          </a:solidFill>
          <a:ln>
            <a:noFill/>
          </a:ln>
          <a:effectLst/>
        </p:spPr>
      </p:pic>
      <p:pic>
        <p:nvPicPr>
          <p:cNvPr id="10" name="Picture 9">
            <a:extLst>
              <a:ext uri="{FF2B5EF4-FFF2-40B4-BE49-F238E27FC236}">
                <a16:creationId xmlns:a16="http://schemas.microsoft.com/office/drawing/2014/main" id="{1BCBE06F-E1AC-1015-E9C2-C6869099ED65}"/>
              </a:ext>
            </a:extLst>
          </p:cNvPr>
          <p:cNvPicPr>
            <a:picLocks noChangeAspect="1"/>
          </p:cNvPicPr>
          <p:nvPr/>
        </p:nvPicPr>
        <p:blipFill>
          <a:blip r:embed="rId6"/>
          <a:srcRect l="8656" r="8560"/>
          <a:stretch>
            <a:fillRect/>
          </a:stretch>
        </p:blipFill>
        <p:spPr>
          <a:xfrm rot="375717">
            <a:off x="3586329" y="2538579"/>
            <a:ext cx="1534161" cy="2279037"/>
          </a:xfrm>
          <a:prstGeom prst="rect">
            <a:avLst/>
          </a:prstGeom>
        </p:spPr>
      </p:pic>
      <p:pic>
        <p:nvPicPr>
          <p:cNvPr id="7" name="Picture 6">
            <a:extLst>
              <a:ext uri="{FF2B5EF4-FFF2-40B4-BE49-F238E27FC236}">
                <a16:creationId xmlns:a16="http://schemas.microsoft.com/office/drawing/2014/main" id="{C56AE5DA-12B2-F1F3-711A-1BF5FCD3678E}"/>
              </a:ext>
            </a:extLst>
          </p:cNvPr>
          <p:cNvPicPr>
            <a:picLocks noChangeAspect="1"/>
          </p:cNvPicPr>
          <p:nvPr/>
        </p:nvPicPr>
        <p:blipFill>
          <a:blip r:embed="rId7"/>
          <a:srcRect l="5527" r="4878"/>
          <a:stretch>
            <a:fillRect/>
          </a:stretch>
        </p:blipFill>
        <p:spPr>
          <a:xfrm rot="21136860">
            <a:off x="4365343" y="2604926"/>
            <a:ext cx="1403630" cy="2239111"/>
          </a:xfrm>
          <a:prstGeom prst="rect">
            <a:avLst/>
          </a:prstGeom>
        </p:spPr>
      </p:pic>
      <p:pic>
        <p:nvPicPr>
          <p:cNvPr id="12" name="Picture 11">
            <a:extLst>
              <a:ext uri="{FF2B5EF4-FFF2-40B4-BE49-F238E27FC236}">
                <a16:creationId xmlns:a16="http://schemas.microsoft.com/office/drawing/2014/main" id="{F33D7AFE-682F-4FE0-558C-6AD20EE231D6}"/>
              </a:ext>
            </a:extLst>
          </p:cNvPr>
          <p:cNvPicPr>
            <a:picLocks noChangeAspect="1"/>
          </p:cNvPicPr>
          <p:nvPr/>
        </p:nvPicPr>
        <p:blipFill>
          <a:blip r:embed="rId8"/>
          <a:srcRect b="16368"/>
          <a:stretch>
            <a:fillRect/>
          </a:stretch>
        </p:blipFill>
        <p:spPr>
          <a:xfrm>
            <a:off x="6261195" y="2461709"/>
            <a:ext cx="2468880" cy="1175571"/>
          </a:xfrm>
          <a:prstGeom prst="roundRect">
            <a:avLst>
              <a:gd name="adj" fmla="val 8594"/>
            </a:avLst>
          </a:prstGeom>
          <a:solidFill>
            <a:srgbClr val="FFFFFF">
              <a:shade val="85000"/>
            </a:srgbClr>
          </a:solidFill>
          <a:ln>
            <a:noFill/>
          </a:ln>
          <a:effectLst/>
        </p:spPr>
      </p:pic>
      <p:pic>
        <p:nvPicPr>
          <p:cNvPr id="15" name="Picture 14">
            <a:extLst>
              <a:ext uri="{FF2B5EF4-FFF2-40B4-BE49-F238E27FC236}">
                <a16:creationId xmlns:a16="http://schemas.microsoft.com/office/drawing/2014/main" id="{490B4E7A-88CE-9975-706D-8789E96AD64E}"/>
              </a:ext>
            </a:extLst>
          </p:cNvPr>
          <p:cNvPicPr>
            <a:picLocks noChangeAspect="1"/>
          </p:cNvPicPr>
          <p:nvPr/>
        </p:nvPicPr>
        <p:blipFill>
          <a:blip r:embed="rId9"/>
          <a:stretch>
            <a:fillRect/>
          </a:stretch>
        </p:blipFill>
        <p:spPr>
          <a:xfrm>
            <a:off x="6261195" y="3724481"/>
            <a:ext cx="2468880" cy="1036842"/>
          </a:xfrm>
          <a:prstGeom prst="roundRect">
            <a:avLst>
              <a:gd name="adj" fmla="val 8594"/>
            </a:avLst>
          </a:prstGeom>
          <a:solidFill>
            <a:srgbClr val="FFFFFF">
              <a:shade val="85000"/>
            </a:srgbClr>
          </a:solidFill>
          <a:ln>
            <a:noFill/>
          </a:ln>
          <a:effectLst/>
        </p:spPr>
      </p:pic>
      <p:pic>
        <p:nvPicPr>
          <p:cNvPr id="27" name="Picture 26">
            <a:extLst>
              <a:ext uri="{FF2B5EF4-FFF2-40B4-BE49-F238E27FC236}">
                <a16:creationId xmlns:a16="http://schemas.microsoft.com/office/drawing/2014/main" id="{F17EAD6D-0E29-219C-8FBF-B2D72A868911}"/>
              </a:ext>
            </a:extLst>
          </p:cNvPr>
          <p:cNvPicPr>
            <a:picLocks noChangeAspect="1"/>
          </p:cNvPicPr>
          <p:nvPr/>
        </p:nvPicPr>
        <p:blipFill>
          <a:blip r:embed="rId10"/>
          <a:srcRect t="1" b="2582"/>
          <a:stretch>
            <a:fillRect/>
          </a:stretch>
        </p:blipFill>
        <p:spPr>
          <a:xfrm>
            <a:off x="9044940" y="2461709"/>
            <a:ext cx="2468880" cy="2334658"/>
          </a:xfrm>
          <a:prstGeom prst="roundRect">
            <a:avLst>
              <a:gd name="adj" fmla="val 8594"/>
            </a:avLst>
          </a:prstGeom>
          <a:solidFill>
            <a:srgbClr val="FFFFFF">
              <a:shade val="85000"/>
            </a:srgbClr>
          </a:solidFill>
          <a:ln>
            <a:noFill/>
          </a:ln>
          <a:effectLst/>
        </p:spPr>
      </p:pic>
      <p:pic>
        <p:nvPicPr>
          <p:cNvPr id="49" name="Graphic 48" descr="Monitor with solid fill">
            <a:extLst>
              <a:ext uri="{FF2B5EF4-FFF2-40B4-BE49-F238E27FC236}">
                <a16:creationId xmlns:a16="http://schemas.microsoft.com/office/drawing/2014/main" id="{81ED2DB5-37DB-4533-A48D-06127BFB83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044940" y="1816211"/>
            <a:ext cx="457200" cy="457200"/>
          </a:xfrm>
          <a:prstGeom prst="rect">
            <a:avLst/>
          </a:prstGeom>
        </p:spPr>
      </p:pic>
      <p:pic>
        <p:nvPicPr>
          <p:cNvPr id="56" name="Graphic 55" descr="Users with solid fill">
            <a:extLst>
              <a:ext uri="{FF2B5EF4-FFF2-40B4-BE49-F238E27FC236}">
                <a16:creationId xmlns:a16="http://schemas.microsoft.com/office/drawing/2014/main" id="{D33B3979-0283-F830-EF5C-54B4AF2E5B9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285922" y="1816211"/>
            <a:ext cx="457200" cy="457200"/>
          </a:xfrm>
          <a:prstGeom prst="rect">
            <a:avLst/>
          </a:prstGeom>
        </p:spPr>
      </p:pic>
      <p:pic>
        <p:nvPicPr>
          <p:cNvPr id="58" name="Graphic 57" descr="Document with solid fill">
            <a:extLst>
              <a:ext uri="{FF2B5EF4-FFF2-40B4-BE49-F238E27FC236}">
                <a16:creationId xmlns:a16="http://schemas.microsoft.com/office/drawing/2014/main" id="{F1DD0DB8-4D46-4BC6-2400-878E46661997}"/>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40533" y="1816211"/>
            <a:ext cx="457200" cy="457200"/>
          </a:xfrm>
          <a:prstGeom prst="rect">
            <a:avLst/>
          </a:prstGeom>
        </p:spPr>
      </p:pic>
      <p:pic>
        <p:nvPicPr>
          <p:cNvPr id="60" name="Graphic 59" descr="Contract with solid fill">
            <a:extLst>
              <a:ext uri="{FF2B5EF4-FFF2-40B4-BE49-F238E27FC236}">
                <a16:creationId xmlns:a16="http://schemas.microsoft.com/office/drawing/2014/main" id="{FE762264-AA0A-C689-82A5-5D49C95F5D9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466613" y="1816211"/>
            <a:ext cx="457200" cy="457200"/>
          </a:xfrm>
          <a:prstGeom prst="rect">
            <a:avLst/>
          </a:prstGeom>
        </p:spPr>
      </p:pic>
      <p:sp>
        <p:nvSpPr>
          <p:cNvPr id="62" name="TextBox 61">
            <a:extLst>
              <a:ext uri="{FF2B5EF4-FFF2-40B4-BE49-F238E27FC236}">
                <a16:creationId xmlns:a16="http://schemas.microsoft.com/office/drawing/2014/main" id="{B935252D-5DFF-ED5E-308C-4435E42301CC}"/>
              </a:ext>
            </a:extLst>
          </p:cNvPr>
          <p:cNvSpPr txBox="1"/>
          <p:nvPr/>
        </p:nvSpPr>
        <p:spPr>
          <a:xfrm>
            <a:off x="1113464" y="1730463"/>
            <a:ext cx="2046930" cy="646331"/>
          </a:xfrm>
          <a:prstGeom prst="rect">
            <a:avLst/>
          </a:prstGeom>
          <a:noFill/>
        </p:spPr>
        <p:txBody>
          <a:bodyPr wrap="square" rtlCol="0">
            <a:spAutoFit/>
          </a:bodyPr>
          <a:lstStyle/>
          <a:p>
            <a:r>
              <a:rPr lang="el-GR" b="1" dirty="0">
                <a:solidFill>
                  <a:schemeClr val="accent6">
                    <a:lumMod val="50000"/>
                  </a:schemeClr>
                </a:solidFill>
                <a:latin typeface="Aptos Display" panose="020B0004020202020204" pitchFamily="34" charset="0"/>
              </a:rPr>
              <a:t>Οδηγοί Χρήσης Εργαλείων</a:t>
            </a:r>
          </a:p>
        </p:txBody>
      </p:sp>
      <p:sp>
        <p:nvSpPr>
          <p:cNvPr id="63" name="TextBox 62">
            <a:extLst>
              <a:ext uri="{FF2B5EF4-FFF2-40B4-BE49-F238E27FC236}">
                <a16:creationId xmlns:a16="http://schemas.microsoft.com/office/drawing/2014/main" id="{DC31D6C9-F19E-6F53-F24D-DE82C48791B8}"/>
              </a:ext>
            </a:extLst>
          </p:cNvPr>
          <p:cNvSpPr txBox="1"/>
          <p:nvPr/>
        </p:nvSpPr>
        <p:spPr>
          <a:xfrm>
            <a:off x="3939544" y="1727586"/>
            <a:ext cx="2046930" cy="646331"/>
          </a:xfrm>
          <a:prstGeom prst="rect">
            <a:avLst/>
          </a:prstGeom>
          <a:noFill/>
        </p:spPr>
        <p:txBody>
          <a:bodyPr wrap="square" rtlCol="0">
            <a:spAutoFit/>
          </a:bodyPr>
          <a:lstStyle/>
          <a:p>
            <a:r>
              <a:rPr lang="el-GR" b="1" dirty="0">
                <a:solidFill>
                  <a:srgbClr val="002060"/>
                </a:solidFill>
                <a:latin typeface="Aptos Display" panose="020B0004020202020204" pitchFamily="34" charset="0"/>
              </a:rPr>
              <a:t>Φύλλα</a:t>
            </a:r>
          </a:p>
          <a:p>
            <a:r>
              <a:rPr lang="el-GR" b="1" dirty="0">
                <a:solidFill>
                  <a:srgbClr val="002060"/>
                </a:solidFill>
                <a:latin typeface="Aptos Display" panose="020B0004020202020204" pitchFamily="34" charset="0"/>
              </a:rPr>
              <a:t>Εργασίας</a:t>
            </a:r>
          </a:p>
        </p:txBody>
      </p:sp>
      <p:sp>
        <p:nvSpPr>
          <p:cNvPr id="128" name="TextBox 127">
            <a:extLst>
              <a:ext uri="{FF2B5EF4-FFF2-40B4-BE49-F238E27FC236}">
                <a16:creationId xmlns:a16="http://schemas.microsoft.com/office/drawing/2014/main" id="{EA1DFAFA-4BFB-7E9C-AAD8-FBB5D960BB23}"/>
              </a:ext>
            </a:extLst>
          </p:cNvPr>
          <p:cNvSpPr txBox="1"/>
          <p:nvPr/>
        </p:nvSpPr>
        <p:spPr>
          <a:xfrm>
            <a:off x="6783155" y="1727586"/>
            <a:ext cx="2046930" cy="646331"/>
          </a:xfrm>
          <a:prstGeom prst="rect">
            <a:avLst/>
          </a:prstGeom>
          <a:noFill/>
        </p:spPr>
        <p:txBody>
          <a:bodyPr wrap="square" rtlCol="0">
            <a:spAutoFit/>
          </a:bodyPr>
          <a:lstStyle/>
          <a:p>
            <a:r>
              <a:rPr lang="el-GR" b="1" dirty="0">
                <a:solidFill>
                  <a:srgbClr val="7030A0"/>
                </a:solidFill>
                <a:latin typeface="Aptos Display" panose="020B0004020202020204" pitchFamily="34" charset="0"/>
              </a:rPr>
              <a:t>Ψηφιακές Δραστηριότητες</a:t>
            </a:r>
          </a:p>
        </p:txBody>
      </p:sp>
      <p:sp>
        <p:nvSpPr>
          <p:cNvPr id="129" name="TextBox 128">
            <a:extLst>
              <a:ext uri="{FF2B5EF4-FFF2-40B4-BE49-F238E27FC236}">
                <a16:creationId xmlns:a16="http://schemas.microsoft.com/office/drawing/2014/main" id="{03281BC7-47F1-94E6-0EB8-B2C9F804D97A}"/>
              </a:ext>
            </a:extLst>
          </p:cNvPr>
          <p:cNvSpPr txBox="1"/>
          <p:nvPr/>
        </p:nvSpPr>
        <p:spPr>
          <a:xfrm>
            <a:off x="9530235" y="1729173"/>
            <a:ext cx="2046930" cy="646331"/>
          </a:xfrm>
          <a:prstGeom prst="rect">
            <a:avLst/>
          </a:prstGeom>
          <a:noFill/>
        </p:spPr>
        <p:txBody>
          <a:bodyPr wrap="square" rtlCol="0">
            <a:spAutoFit/>
          </a:bodyPr>
          <a:lstStyle/>
          <a:p>
            <a:r>
              <a:rPr lang="el-GR" b="1" dirty="0">
                <a:solidFill>
                  <a:schemeClr val="accent1">
                    <a:lumMod val="50000"/>
                  </a:schemeClr>
                </a:solidFill>
                <a:latin typeface="Aptos Display" panose="020B0004020202020204" pitchFamily="34" charset="0"/>
              </a:rPr>
              <a:t>Πολυτροπικό Εκπαιδ. Υλικό</a:t>
            </a:r>
          </a:p>
        </p:txBody>
      </p:sp>
      <p:sp>
        <p:nvSpPr>
          <p:cNvPr id="130" name="TextBox 129">
            <a:extLst>
              <a:ext uri="{FF2B5EF4-FFF2-40B4-BE49-F238E27FC236}">
                <a16:creationId xmlns:a16="http://schemas.microsoft.com/office/drawing/2014/main" id="{40E55B30-4338-ECA4-B5E9-FED42B34F19B}"/>
              </a:ext>
            </a:extLst>
          </p:cNvPr>
          <p:cNvSpPr txBox="1"/>
          <p:nvPr/>
        </p:nvSpPr>
        <p:spPr>
          <a:xfrm>
            <a:off x="643958" y="4894486"/>
            <a:ext cx="2589748" cy="507831"/>
          </a:xfrm>
          <a:prstGeom prst="rect">
            <a:avLst/>
          </a:prstGeom>
          <a:noFill/>
        </p:spPr>
        <p:txBody>
          <a:bodyPr wrap="square" rtlCol="0">
            <a:spAutoFit/>
          </a:bodyPr>
          <a:lstStyle/>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Υποστήριξη εκπαιδευτικού</a:t>
            </a: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Εύκολη εφαρμογή στην τάξη</a:t>
            </a:r>
            <a:endParaRPr lang="en-US" sz="1350" dirty="0">
              <a:solidFill>
                <a:schemeClr val="bg1"/>
              </a:solidFill>
              <a:latin typeface="Aptos Display" panose="020B0004020202020204" pitchFamily="34" charset="0"/>
            </a:endParaRPr>
          </a:p>
        </p:txBody>
      </p:sp>
      <p:sp>
        <p:nvSpPr>
          <p:cNvPr id="131" name="TextBox 130">
            <a:extLst>
              <a:ext uri="{FF2B5EF4-FFF2-40B4-BE49-F238E27FC236}">
                <a16:creationId xmlns:a16="http://schemas.microsoft.com/office/drawing/2014/main" id="{752E36CB-E85A-3144-6A85-306331574A1B}"/>
              </a:ext>
            </a:extLst>
          </p:cNvPr>
          <p:cNvSpPr txBox="1"/>
          <p:nvPr/>
        </p:nvSpPr>
        <p:spPr>
          <a:xfrm>
            <a:off x="3466613" y="4928157"/>
            <a:ext cx="2555633" cy="507831"/>
          </a:xfrm>
          <a:prstGeom prst="rect">
            <a:avLst/>
          </a:prstGeom>
          <a:noFill/>
        </p:spPr>
        <p:txBody>
          <a:bodyPr wrap="square" rtlCol="0">
            <a:spAutoFit/>
          </a:bodyPr>
          <a:lstStyle/>
          <a:p>
            <a:pPr marL="285750" indent="-285750">
              <a:buClr>
                <a:srgbClr val="00206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Διερευνητική μάθηση</a:t>
            </a:r>
          </a:p>
          <a:p>
            <a:pPr marL="285750" indent="-285750">
              <a:buClr>
                <a:srgbClr val="00206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Καθοδηγούμενη ανακάλυψη</a:t>
            </a:r>
          </a:p>
        </p:txBody>
      </p:sp>
      <p:sp>
        <p:nvSpPr>
          <p:cNvPr id="132" name="TextBox 131">
            <a:extLst>
              <a:ext uri="{FF2B5EF4-FFF2-40B4-BE49-F238E27FC236}">
                <a16:creationId xmlns:a16="http://schemas.microsoft.com/office/drawing/2014/main" id="{32E690E5-15AA-7179-ED61-602D2F80B8DE}"/>
              </a:ext>
            </a:extLst>
          </p:cNvPr>
          <p:cNvSpPr txBox="1"/>
          <p:nvPr/>
        </p:nvSpPr>
        <p:spPr>
          <a:xfrm>
            <a:off x="6154232" y="4923633"/>
            <a:ext cx="2675854" cy="507831"/>
          </a:xfrm>
          <a:prstGeom prst="rect">
            <a:avLst/>
          </a:prstGeom>
          <a:noFill/>
        </p:spPr>
        <p:txBody>
          <a:bodyPr wrap="square" rtlCol="0">
            <a:spAutoFit/>
          </a:bodyPr>
          <a:lstStyle/>
          <a:p>
            <a:pPr marL="285750" indent="-285750">
              <a:buClr>
                <a:srgbClr val="7030A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Συνεργασία</a:t>
            </a:r>
          </a:p>
          <a:p>
            <a:pPr marL="285750" indent="-285750">
              <a:buClr>
                <a:srgbClr val="7030A0"/>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Ανατροφοδότηση &amp; Συμμετοχή</a:t>
            </a:r>
            <a:endParaRPr lang="en-US" sz="1350" dirty="0">
              <a:solidFill>
                <a:schemeClr val="bg1"/>
              </a:solidFill>
              <a:latin typeface="Aptos Display" panose="020B0004020202020204" pitchFamily="34" charset="0"/>
            </a:endParaRPr>
          </a:p>
        </p:txBody>
      </p:sp>
      <p:sp>
        <p:nvSpPr>
          <p:cNvPr id="133" name="TextBox 132">
            <a:extLst>
              <a:ext uri="{FF2B5EF4-FFF2-40B4-BE49-F238E27FC236}">
                <a16:creationId xmlns:a16="http://schemas.microsoft.com/office/drawing/2014/main" id="{9B07A353-8D63-48FE-CAC4-CB19AAE835B1}"/>
              </a:ext>
            </a:extLst>
          </p:cNvPr>
          <p:cNvSpPr txBox="1"/>
          <p:nvPr/>
        </p:nvSpPr>
        <p:spPr>
          <a:xfrm>
            <a:off x="9044940" y="4906442"/>
            <a:ext cx="2555633" cy="507831"/>
          </a:xfrm>
          <a:prstGeom prst="rect">
            <a:avLst/>
          </a:prstGeom>
          <a:noFill/>
        </p:spPr>
        <p:txBody>
          <a:bodyPr wrap="square" rtlCol="0">
            <a:spAutoFit/>
          </a:bodyPr>
          <a:lstStyle/>
          <a:p>
            <a:pPr marL="285750" indent="-285750">
              <a:buClr>
                <a:schemeClr val="accent5">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Οπτικοποίηση</a:t>
            </a:r>
          </a:p>
          <a:p>
            <a:pPr marL="285750" indent="-285750">
              <a:buClr>
                <a:schemeClr val="accent5">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Αυτόνομη μελέτη</a:t>
            </a:r>
          </a:p>
        </p:txBody>
      </p:sp>
    </p:spTree>
    <p:extLst>
      <p:ext uri="{BB962C8B-B14F-4D97-AF65-F5344CB8AC3E}">
        <p14:creationId xmlns:p14="http://schemas.microsoft.com/office/powerpoint/2010/main" val="294661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593BF-55AE-B3F2-BA1E-D917D955B1C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42F0CDF1-3DE2-19DD-5ED0-2DED380B7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176EAEAB-9991-17A7-60A5-2EFFF265E5A6}"/>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ΔΟΜΗ ΤΟΥ ΔΙΔΑΚΤΙΚΟΥ ΣΕΝΑΡΙΟΥ</a:t>
            </a:r>
            <a:endParaRPr lang="en-US" sz="2400" dirty="0"/>
          </a:p>
        </p:txBody>
      </p:sp>
      <p:cxnSp>
        <p:nvCxnSpPr>
          <p:cNvPr id="61" name="Straight Connector 60">
            <a:extLst>
              <a:ext uri="{FF2B5EF4-FFF2-40B4-BE49-F238E27FC236}">
                <a16:creationId xmlns:a16="http://schemas.microsoft.com/office/drawing/2014/main" id="{9543FF9F-05D5-B169-706E-595486E1456E}"/>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DF9530D8-C905-DA9C-BDA2-38EDF3005DCF}"/>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14</a:t>
            </a:r>
          </a:p>
        </p:txBody>
      </p:sp>
      <p:sp>
        <p:nvSpPr>
          <p:cNvPr id="16" name="TextBox 15">
            <a:extLst>
              <a:ext uri="{FF2B5EF4-FFF2-40B4-BE49-F238E27FC236}">
                <a16:creationId xmlns:a16="http://schemas.microsoft.com/office/drawing/2014/main" id="{417556DF-1242-9C27-4E97-CD5749D3315B}"/>
              </a:ext>
            </a:extLst>
          </p:cNvPr>
          <p:cNvSpPr txBox="1"/>
          <p:nvPr/>
        </p:nvSpPr>
        <p:spPr>
          <a:xfrm>
            <a:off x="816051" y="1215624"/>
            <a:ext cx="1078920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Η μαθησιακή διαδικασία οργανώνεται με στόχο τη </a:t>
            </a:r>
            <a:r>
              <a:rPr lang="el-GR" b="1" dirty="0">
                <a:solidFill>
                  <a:srgbClr val="FFC000"/>
                </a:solidFill>
                <a:latin typeface="Aptos Display" panose="020B0004020202020204" pitchFamily="34" charset="0"/>
              </a:rPr>
              <a:t>διερεύνηση</a:t>
            </a:r>
            <a:r>
              <a:rPr lang="el-GR" dirty="0">
                <a:solidFill>
                  <a:schemeClr val="bg1"/>
                </a:solidFill>
                <a:latin typeface="Aptos Display" panose="020B0004020202020204" pitchFamily="34" charset="0"/>
              </a:rPr>
              <a:t>, τη </a:t>
            </a:r>
            <a:r>
              <a:rPr lang="el-GR" b="1" dirty="0">
                <a:solidFill>
                  <a:srgbClr val="FFC000"/>
                </a:solidFill>
                <a:latin typeface="Aptos Display" panose="020B0004020202020204" pitchFamily="34" charset="0"/>
              </a:rPr>
              <a:t>συνεργασία</a:t>
            </a:r>
            <a:r>
              <a:rPr lang="el-GR" dirty="0">
                <a:solidFill>
                  <a:schemeClr val="bg1"/>
                </a:solidFill>
                <a:latin typeface="Aptos Display" panose="020B0004020202020204" pitchFamily="34" charset="0"/>
              </a:rPr>
              <a:t> και την </a:t>
            </a:r>
            <a:r>
              <a:rPr lang="el-GR" b="1" dirty="0">
                <a:solidFill>
                  <a:srgbClr val="FFC000"/>
                </a:solidFill>
                <a:latin typeface="Aptos Display" panose="020B0004020202020204" pitchFamily="34" charset="0"/>
              </a:rPr>
              <a:t>αναστοχαστική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μάθηση</a:t>
            </a:r>
          </a:p>
        </p:txBody>
      </p:sp>
      <p:sp>
        <p:nvSpPr>
          <p:cNvPr id="7" name="Rectangle: Rounded Corners 6">
            <a:extLst>
              <a:ext uri="{FF2B5EF4-FFF2-40B4-BE49-F238E27FC236}">
                <a16:creationId xmlns:a16="http://schemas.microsoft.com/office/drawing/2014/main" id="{F799058E-6B1B-E584-7A57-E9DF8FE4714B}"/>
              </a:ext>
            </a:extLst>
          </p:cNvPr>
          <p:cNvSpPr/>
          <p:nvPr/>
        </p:nvSpPr>
        <p:spPr>
          <a:xfrm>
            <a:off x="9587858" y="1879600"/>
            <a:ext cx="2011680" cy="2973533"/>
          </a:xfrm>
          <a:prstGeom prst="roundRect">
            <a:avLst>
              <a:gd name="adj" fmla="val 6766"/>
            </a:avLst>
          </a:prstGeom>
          <a:solidFill>
            <a:srgbClr val="5D84CB">
              <a:alpha val="6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9E62819-38E8-1E16-5875-E5E1D2E9C259}"/>
              </a:ext>
            </a:extLst>
          </p:cNvPr>
          <p:cNvSpPr/>
          <p:nvPr/>
        </p:nvSpPr>
        <p:spPr>
          <a:xfrm>
            <a:off x="5070668" y="1875361"/>
            <a:ext cx="2011680" cy="2977772"/>
          </a:xfrm>
          <a:prstGeom prst="roundRect">
            <a:avLst>
              <a:gd name="adj" fmla="val 6766"/>
            </a:avLst>
          </a:prstGeom>
          <a:solidFill>
            <a:schemeClr val="accent1">
              <a:lumMod val="60000"/>
              <a:lumOff val="4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33CA66B-6432-CF96-20D3-19823C023D22}"/>
              </a:ext>
            </a:extLst>
          </p:cNvPr>
          <p:cNvSpPr/>
          <p:nvPr/>
        </p:nvSpPr>
        <p:spPr>
          <a:xfrm>
            <a:off x="2837809" y="1875361"/>
            <a:ext cx="2011680" cy="2977772"/>
          </a:xfrm>
          <a:prstGeom prst="roundRect">
            <a:avLst>
              <a:gd name="adj" fmla="val 6766"/>
            </a:avLst>
          </a:prstGeom>
          <a:solidFill>
            <a:srgbClr val="D6BCEA">
              <a:alpha val="6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C800661-9F14-8A3A-039F-41E6740B57BF}"/>
              </a:ext>
            </a:extLst>
          </p:cNvPr>
          <p:cNvSpPr/>
          <p:nvPr/>
        </p:nvSpPr>
        <p:spPr>
          <a:xfrm>
            <a:off x="586842" y="1879600"/>
            <a:ext cx="2011680" cy="2973533"/>
          </a:xfrm>
          <a:prstGeom prst="roundRect">
            <a:avLst>
              <a:gd name="adj" fmla="val 6766"/>
            </a:avLst>
          </a:prstGeom>
          <a:solidFill>
            <a:schemeClr val="accent6">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76A4132-2D94-0E72-AC28-D03F086BE284}"/>
              </a:ext>
            </a:extLst>
          </p:cNvPr>
          <p:cNvSpPr/>
          <p:nvPr/>
        </p:nvSpPr>
        <p:spPr>
          <a:xfrm>
            <a:off x="7303527" y="1875361"/>
            <a:ext cx="2011680" cy="2977772"/>
          </a:xfrm>
          <a:prstGeom prst="roundRect">
            <a:avLst>
              <a:gd name="adj" fmla="val 6766"/>
            </a:avLst>
          </a:prstGeom>
          <a:solidFill>
            <a:schemeClr val="accent3">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BD77D6D7-9C02-B167-44C8-F3C97067337A}"/>
              </a:ext>
            </a:extLst>
          </p:cNvPr>
          <p:cNvPicPr>
            <a:picLocks noChangeAspect="1"/>
          </p:cNvPicPr>
          <p:nvPr/>
        </p:nvPicPr>
        <p:blipFill>
          <a:blip r:embed="rId4">
            <a:extLst>
              <a:ext uri="{28A0092B-C50C-407E-A947-70E740481C1C}">
                <a14:useLocalDpi xmlns:a14="http://schemas.microsoft.com/office/drawing/2010/main" val="0"/>
              </a:ext>
            </a:extLst>
          </a:blip>
          <a:srcRect b="14139"/>
          <a:stretch>
            <a:fillRect/>
          </a:stretch>
        </p:blipFill>
        <p:spPr>
          <a:xfrm>
            <a:off x="5650207" y="2315395"/>
            <a:ext cx="901927" cy="365760"/>
          </a:xfrm>
          <a:prstGeom prst="rect">
            <a:avLst/>
          </a:prstGeom>
        </p:spPr>
      </p:pic>
      <p:pic>
        <p:nvPicPr>
          <p:cNvPr id="59" name="Picture 58">
            <a:extLst>
              <a:ext uri="{FF2B5EF4-FFF2-40B4-BE49-F238E27FC236}">
                <a16:creationId xmlns:a16="http://schemas.microsoft.com/office/drawing/2014/main" id="{A103E6A9-747B-6F05-77A9-E516F46DC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1898" y="2314310"/>
            <a:ext cx="1072151" cy="365760"/>
          </a:xfrm>
          <a:prstGeom prst="rect">
            <a:avLst/>
          </a:prstGeom>
        </p:spPr>
      </p:pic>
      <p:pic>
        <p:nvPicPr>
          <p:cNvPr id="60" name="Picture 59">
            <a:extLst>
              <a:ext uri="{FF2B5EF4-FFF2-40B4-BE49-F238E27FC236}">
                <a16:creationId xmlns:a16="http://schemas.microsoft.com/office/drawing/2014/main" id="{FF27BE61-04C7-2923-A490-A9B94C9CD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3976" y="2315395"/>
            <a:ext cx="1184456" cy="365760"/>
          </a:xfrm>
          <a:prstGeom prst="rect">
            <a:avLst/>
          </a:prstGeom>
        </p:spPr>
      </p:pic>
      <p:pic>
        <p:nvPicPr>
          <p:cNvPr id="62" name="Picture 61">
            <a:extLst>
              <a:ext uri="{FF2B5EF4-FFF2-40B4-BE49-F238E27FC236}">
                <a16:creationId xmlns:a16="http://schemas.microsoft.com/office/drawing/2014/main" id="{CC770FF2-2886-4793-C040-030EE14E01BD}"/>
              </a:ext>
            </a:extLst>
          </p:cNvPr>
          <p:cNvPicPr>
            <a:picLocks noChangeAspect="1"/>
          </p:cNvPicPr>
          <p:nvPr/>
        </p:nvPicPr>
        <p:blipFill>
          <a:blip r:embed="rId7">
            <a:extLst>
              <a:ext uri="{28A0092B-C50C-407E-A947-70E740481C1C}">
                <a14:useLocalDpi xmlns:a14="http://schemas.microsoft.com/office/drawing/2010/main" val="0"/>
              </a:ext>
            </a:extLst>
          </a:blip>
          <a:srcRect l="20296" t="-1" r="20100" b="30847"/>
          <a:stretch>
            <a:fillRect/>
          </a:stretch>
        </p:blipFill>
        <p:spPr>
          <a:xfrm>
            <a:off x="915369" y="2317690"/>
            <a:ext cx="406775" cy="365760"/>
          </a:xfrm>
          <a:prstGeom prst="rect">
            <a:avLst/>
          </a:prstGeom>
        </p:spPr>
      </p:pic>
      <p:sp>
        <p:nvSpPr>
          <p:cNvPr id="128" name="TextBox 127">
            <a:extLst>
              <a:ext uri="{FF2B5EF4-FFF2-40B4-BE49-F238E27FC236}">
                <a16:creationId xmlns:a16="http://schemas.microsoft.com/office/drawing/2014/main" id="{A321F1D0-5DA3-5FE7-E5ED-F5AAC02FDBB4}"/>
              </a:ext>
            </a:extLst>
          </p:cNvPr>
          <p:cNvSpPr txBox="1"/>
          <p:nvPr/>
        </p:nvSpPr>
        <p:spPr>
          <a:xfrm>
            <a:off x="1347665" y="2256095"/>
            <a:ext cx="1464733" cy="523220"/>
          </a:xfrm>
          <a:prstGeom prst="rect">
            <a:avLst/>
          </a:prstGeom>
          <a:noFill/>
        </p:spPr>
        <p:txBody>
          <a:bodyPr wrap="square">
            <a:spAutoFit/>
          </a:bodyPr>
          <a:lstStyle/>
          <a:p>
            <a:r>
              <a:rPr lang="en-US" sz="1400" b="1" dirty="0">
                <a:solidFill>
                  <a:schemeClr val="accent6">
                    <a:lumMod val="50000"/>
                  </a:schemeClr>
                </a:solidFill>
                <a:latin typeface="Aptos Display" panose="020B0004020202020204" pitchFamily="34" charset="0"/>
              </a:rPr>
              <a:t>Google</a:t>
            </a:r>
            <a:r>
              <a:rPr lang="en-US" sz="1400" dirty="0">
                <a:solidFill>
                  <a:schemeClr val="accent6">
                    <a:lumMod val="50000"/>
                  </a:schemeClr>
                </a:solidFill>
                <a:latin typeface="Aptos Display" panose="020B0004020202020204" pitchFamily="34" charset="0"/>
              </a:rPr>
              <a:t> Classroom</a:t>
            </a:r>
          </a:p>
        </p:txBody>
      </p:sp>
      <p:sp>
        <p:nvSpPr>
          <p:cNvPr id="276" name="Rectangle: Rounded Corners 275">
            <a:extLst>
              <a:ext uri="{FF2B5EF4-FFF2-40B4-BE49-F238E27FC236}">
                <a16:creationId xmlns:a16="http://schemas.microsoft.com/office/drawing/2014/main" id="{FAF8FBE8-803D-DF5D-7948-30EA63EBFF2B}"/>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0B804132-5643-B622-B099-BF3A24A45F8A}"/>
              </a:ext>
            </a:extLst>
          </p:cNvPr>
          <p:cNvSpPr txBox="1"/>
          <p:nvPr/>
        </p:nvSpPr>
        <p:spPr>
          <a:xfrm>
            <a:off x="2656355" y="5793503"/>
            <a:ext cx="8932885"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Το διδακτικό σενάριο οργανώνει τη μαθησιακή διαδικασία σε διαδοχικά στάδια </a:t>
            </a:r>
            <a:r>
              <a:rPr lang="el-GR" b="1" dirty="0">
                <a:solidFill>
                  <a:srgbClr val="FFC000"/>
                </a:solidFill>
                <a:latin typeface="Aptos Display" panose="020B0004020202020204" pitchFamily="34" charset="0"/>
              </a:rPr>
              <a:t>διερεύνησης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συνεργασίας</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αναστοχασμού</a:t>
            </a:r>
            <a:r>
              <a:rPr lang="el-GR" dirty="0">
                <a:solidFill>
                  <a:schemeClr val="bg1"/>
                </a:solidFill>
                <a:latin typeface="Aptos Display" panose="020B0004020202020204" pitchFamily="34" charset="0"/>
              </a:rPr>
              <a:t>, αξιοποιώντας συμπληρωματικά ψηφιακά εργαλεία.</a:t>
            </a:r>
            <a:endParaRPr lang="en-US" dirty="0">
              <a:solidFill>
                <a:schemeClr val="bg1"/>
              </a:solidFill>
              <a:latin typeface="Aptos Display" panose="020B0004020202020204" pitchFamily="34" charset="0"/>
            </a:endParaRPr>
          </a:p>
        </p:txBody>
      </p:sp>
      <p:cxnSp>
        <p:nvCxnSpPr>
          <p:cNvPr id="278" name="Straight Connector 277">
            <a:extLst>
              <a:ext uri="{FF2B5EF4-FFF2-40B4-BE49-F238E27FC236}">
                <a16:creationId xmlns:a16="http://schemas.microsoft.com/office/drawing/2014/main" id="{C5294A63-C957-BA01-B2B1-47A8B67E6406}"/>
              </a:ext>
            </a:extLst>
          </p:cNvPr>
          <p:cNvCxnSpPr>
            <a:cxnSpLocks/>
          </p:cNvCxnSpPr>
          <p:nvPr/>
        </p:nvCxnSpPr>
        <p:spPr>
          <a:xfrm>
            <a:off x="2251207"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279" name="Graphic 278" descr="Lightbulb and gear">
            <a:extLst>
              <a:ext uri="{FF2B5EF4-FFF2-40B4-BE49-F238E27FC236}">
                <a16:creationId xmlns:a16="http://schemas.microsoft.com/office/drawing/2014/main" id="{16DA9D8D-35DE-2C0E-069A-7F0EF1942E5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53674" y="5733714"/>
            <a:ext cx="768585" cy="768585"/>
          </a:xfrm>
          <a:prstGeom prst="rect">
            <a:avLst/>
          </a:prstGeom>
        </p:spPr>
      </p:pic>
      <p:sp>
        <p:nvSpPr>
          <p:cNvPr id="3" name="Oval 2">
            <a:extLst>
              <a:ext uri="{FF2B5EF4-FFF2-40B4-BE49-F238E27FC236}">
                <a16:creationId xmlns:a16="http://schemas.microsoft.com/office/drawing/2014/main" id="{5D129FDD-301E-10B7-A604-2DC468B9DF5B}"/>
              </a:ext>
            </a:extLst>
          </p:cNvPr>
          <p:cNvSpPr/>
          <p:nvPr/>
        </p:nvSpPr>
        <p:spPr>
          <a:xfrm>
            <a:off x="1263646" y="1596808"/>
            <a:ext cx="548640" cy="548640"/>
          </a:xfrm>
          <a:prstGeom prst="ellipse">
            <a:avLst/>
          </a:prstGeom>
          <a:solidFill>
            <a:srgbClr val="38572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1</a:t>
            </a:r>
            <a:endParaRPr lang="en-US" sz="2400" b="1" dirty="0">
              <a:solidFill>
                <a:schemeClr val="bg1"/>
              </a:solidFill>
              <a:latin typeface="Aptos Display" panose="020B0004020202020204" pitchFamily="34" charset="0"/>
            </a:endParaRPr>
          </a:p>
        </p:txBody>
      </p:sp>
      <p:sp>
        <p:nvSpPr>
          <p:cNvPr id="4" name="Oval 3">
            <a:extLst>
              <a:ext uri="{FF2B5EF4-FFF2-40B4-BE49-F238E27FC236}">
                <a16:creationId xmlns:a16="http://schemas.microsoft.com/office/drawing/2014/main" id="{23574161-4947-3FE8-9E66-DBDF06F48078}"/>
              </a:ext>
            </a:extLst>
          </p:cNvPr>
          <p:cNvSpPr/>
          <p:nvPr/>
        </p:nvSpPr>
        <p:spPr>
          <a:xfrm>
            <a:off x="3569329" y="1596808"/>
            <a:ext cx="548640" cy="548640"/>
          </a:xfrm>
          <a:prstGeom prst="ellipse">
            <a:avLst/>
          </a:prstGeom>
          <a:solidFill>
            <a:srgbClr val="46178F"/>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2</a:t>
            </a:r>
            <a:endParaRPr lang="en-US" sz="2400" b="1" dirty="0">
              <a:solidFill>
                <a:schemeClr val="bg1"/>
              </a:solidFill>
              <a:latin typeface="Aptos Display" panose="020B0004020202020204" pitchFamily="34" charset="0"/>
            </a:endParaRPr>
          </a:p>
        </p:txBody>
      </p:sp>
      <p:sp>
        <p:nvSpPr>
          <p:cNvPr id="5" name="Oval 4">
            <a:extLst>
              <a:ext uri="{FF2B5EF4-FFF2-40B4-BE49-F238E27FC236}">
                <a16:creationId xmlns:a16="http://schemas.microsoft.com/office/drawing/2014/main" id="{27EC3DF0-0976-04B5-EB90-8EA53CED1F86}"/>
              </a:ext>
            </a:extLst>
          </p:cNvPr>
          <p:cNvSpPr/>
          <p:nvPr/>
        </p:nvSpPr>
        <p:spPr>
          <a:xfrm>
            <a:off x="5821680" y="1584956"/>
            <a:ext cx="548640" cy="548640"/>
          </a:xfrm>
          <a:prstGeom prst="ellipse">
            <a:avLst/>
          </a:prstGeom>
          <a:solidFill>
            <a:srgbClr val="6ACEF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3</a:t>
            </a:r>
            <a:endParaRPr lang="en-US" sz="2400" b="1" dirty="0">
              <a:solidFill>
                <a:schemeClr val="bg1"/>
              </a:solidFill>
              <a:latin typeface="Aptos Display" panose="020B0004020202020204" pitchFamily="34" charset="0"/>
            </a:endParaRPr>
          </a:p>
        </p:txBody>
      </p:sp>
      <p:sp>
        <p:nvSpPr>
          <p:cNvPr id="6" name="Oval 5">
            <a:extLst>
              <a:ext uri="{FF2B5EF4-FFF2-40B4-BE49-F238E27FC236}">
                <a16:creationId xmlns:a16="http://schemas.microsoft.com/office/drawing/2014/main" id="{3DB99238-1B92-CB94-6ECD-168F09180D37}"/>
              </a:ext>
            </a:extLst>
          </p:cNvPr>
          <p:cNvSpPr/>
          <p:nvPr/>
        </p:nvSpPr>
        <p:spPr>
          <a:xfrm>
            <a:off x="8031884" y="1584956"/>
            <a:ext cx="548640" cy="548640"/>
          </a:xfrm>
          <a:prstGeom prst="ellipse">
            <a:avLst/>
          </a:prstGeom>
          <a:solidFill>
            <a:srgbClr val="3238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4</a:t>
            </a:r>
            <a:endParaRPr lang="en-US" sz="2400" b="1" dirty="0">
              <a:solidFill>
                <a:schemeClr val="bg1"/>
              </a:solidFill>
              <a:latin typeface="Aptos Display" panose="020B0004020202020204" pitchFamily="34" charset="0"/>
            </a:endParaRPr>
          </a:p>
        </p:txBody>
      </p:sp>
      <p:sp>
        <p:nvSpPr>
          <p:cNvPr id="13" name="Oval 12">
            <a:extLst>
              <a:ext uri="{FF2B5EF4-FFF2-40B4-BE49-F238E27FC236}">
                <a16:creationId xmlns:a16="http://schemas.microsoft.com/office/drawing/2014/main" id="{D4855C4D-E240-6ED0-3497-A05F1E80E87D}"/>
              </a:ext>
            </a:extLst>
          </p:cNvPr>
          <p:cNvSpPr/>
          <p:nvPr/>
        </p:nvSpPr>
        <p:spPr>
          <a:xfrm>
            <a:off x="10319378" y="1596808"/>
            <a:ext cx="548640" cy="548640"/>
          </a:xfrm>
          <a:prstGeom prst="ellipse">
            <a:avLst/>
          </a:prstGeom>
          <a:solidFill>
            <a:srgbClr val="3F82F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5</a:t>
            </a:r>
            <a:endParaRPr lang="en-US" sz="2400" b="1" dirty="0">
              <a:solidFill>
                <a:schemeClr val="bg1"/>
              </a:solidFill>
              <a:latin typeface="Aptos Display" panose="020B0004020202020204" pitchFamily="34" charset="0"/>
            </a:endParaRPr>
          </a:p>
        </p:txBody>
      </p:sp>
      <p:pic>
        <p:nvPicPr>
          <p:cNvPr id="15" name="Picture 14">
            <a:extLst>
              <a:ext uri="{FF2B5EF4-FFF2-40B4-BE49-F238E27FC236}">
                <a16:creationId xmlns:a16="http://schemas.microsoft.com/office/drawing/2014/main" id="{15EA6E6E-0316-1832-97D6-E8F014A181E1}"/>
              </a:ext>
            </a:extLst>
          </p:cNvPr>
          <p:cNvPicPr>
            <a:picLocks noChangeAspect="1"/>
          </p:cNvPicPr>
          <p:nvPr/>
        </p:nvPicPr>
        <p:blipFill>
          <a:blip r:embed="rId9">
            <a:extLst>
              <a:ext uri="{28A0092B-C50C-407E-A947-70E740481C1C}">
                <a14:useLocalDpi xmlns:a14="http://schemas.microsoft.com/office/drawing/2010/main" val="0"/>
              </a:ext>
            </a:extLst>
          </a:blip>
          <a:srcRect l="3962" t="17448" r="75684" b="17447"/>
          <a:stretch>
            <a:fillRect/>
          </a:stretch>
        </p:blipFill>
        <p:spPr>
          <a:xfrm>
            <a:off x="9919155" y="2314310"/>
            <a:ext cx="400223" cy="365760"/>
          </a:xfrm>
          <a:prstGeom prst="rect">
            <a:avLst/>
          </a:prstGeom>
        </p:spPr>
      </p:pic>
      <p:sp>
        <p:nvSpPr>
          <p:cNvPr id="17" name="TextBox 16">
            <a:extLst>
              <a:ext uri="{FF2B5EF4-FFF2-40B4-BE49-F238E27FC236}">
                <a16:creationId xmlns:a16="http://schemas.microsoft.com/office/drawing/2014/main" id="{E684A5C7-AE80-9C7B-C2F2-8508CC7CF71E}"/>
              </a:ext>
            </a:extLst>
          </p:cNvPr>
          <p:cNvSpPr txBox="1"/>
          <p:nvPr/>
        </p:nvSpPr>
        <p:spPr>
          <a:xfrm>
            <a:off x="10319378" y="2314310"/>
            <a:ext cx="1123349" cy="369332"/>
          </a:xfrm>
          <a:prstGeom prst="rect">
            <a:avLst/>
          </a:prstGeom>
          <a:noFill/>
        </p:spPr>
        <p:txBody>
          <a:bodyPr wrap="square">
            <a:spAutoFit/>
          </a:bodyPr>
          <a:lstStyle/>
          <a:p>
            <a:r>
              <a:rPr lang="en-US" b="1" dirty="0">
                <a:solidFill>
                  <a:srgbClr val="3F82F4"/>
                </a:solidFill>
                <a:latin typeface="Aptos Display" panose="020B0004020202020204" pitchFamily="34" charset="0"/>
              </a:rPr>
              <a:t>Nicepage</a:t>
            </a:r>
            <a:endParaRPr lang="en-US" dirty="0">
              <a:solidFill>
                <a:srgbClr val="3F82F4"/>
              </a:solidFill>
              <a:latin typeface="Aptos Display" panose="020B0004020202020204" pitchFamily="34" charset="0"/>
            </a:endParaRPr>
          </a:p>
        </p:txBody>
      </p:sp>
      <p:sp>
        <p:nvSpPr>
          <p:cNvPr id="19" name="TextBox 18">
            <a:extLst>
              <a:ext uri="{FF2B5EF4-FFF2-40B4-BE49-F238E27FC236}">
                <a16:creationId xmlns:a16="http://schemas.microsoft.com/office/drawing/2014/main" id="{3187945A-6C49-B17C-1BE0-A9946F840FFB}"/>
              </a:ext>
            </a:extLst>
          </p:cNvPr>
          <p:cNvSpPr txBox="1"/>
          <p:nvPr/>
        </p:nvSpPr>
        <p:spPr>
          <a:xfrm>
            <a:off x="1125032" y="3057735"/>
            <a:ext cx="825867" cy="338554"/>
          </a:xfrm>
          <a:prstGeom prst="rect">
            <a:avLst/>
          </a:prstGeom>
          <a:noFill/>
        </p:spPr>
        <p:txBody>
          <a:bodyPr wrap="none" rtlCol="0">
            <a:spAutoFit/>
          </a:bodyPr>
          <a:lstStyle/>
          <a:p>
            <a:r>
              <a:rPr lang="el-GR" sz="1600" b="1" dirty="0">
                <a:solidFill>
                  <a:schemeClr val="accent6">
                    <a:lumMod val="50000"/>
                  </a:schemeClr>
                </a:solidFill>
                <a:latin typeface="Aptos Display" panose="020B0004020202020204" pitchFamily="34" charset="0"/>
              </a:rPr>
              <a:t>ΡΟΛΟΣ</a:t>
            </a:r>
          </a:p>
        </p:txBody>
      </p:sp>
      <p:sp>
        <p:nvSpPr>
          <p:cNvPr id="21" name="TextBox 20">
            <a:extLst>
              <a:ext uri="{FF2B5EF4-FFF2-40B4-BE49-F238E27FC236}">
                <a16:creationId xmlns:a16="http://schemas.microsoft.com/office/drawing/2014/main" id="{508C535B-5196-70AC-3457-9F6BBEB81476}"/>
              </a:ext>
            </a:extLst>
          </p:cNvPr>
          <p:cNvSpPr txBox="1"/>
          <p:nvPr/>
        </p:nvSpPr>
        <p:spPr>
          <a:xfrm>
            <a:off x="3430715" y="3057735"/>
            <a:ext cx="825867" cy="338554"/>
          </a:xfrm>
          <a:prstGeom prst="rect">
            <a:avLst/>
          </a:prstGeom>
          <a:noFill/>
        </p:spPr>
        <p:txBody>
          <a:bodyPr wrap="none" rtlCol="0">
            <a:spAutoFit/>
          </a:bodyPr>
          <a:lstStyle/>
          <a:p>
            <a:r>
              <a:rPr lang="el-GR" sz="1600" b="1" dirty="0">
                <a:solidFill>
                  <a:srgbClr val="46178F"/>
                </a:solidFill>
                <a:latin typeface="Aptos Display" panose="020B0004020202020204" pitchFamily="34" charset="0"/>
              </a:rPr>
              <a:t>ΡΟΛΟΣ</a:t>
            </a:r>
          </a:p>
        </p:txBody>
      </p:sp>
      <p:sp>
        <p:nvSpPr>
          <p:cNvPr id="23" name="TextBox 22">
            <a:extLst>
              <a:ext uri="{FF2B5EF4-FFF2-40B4-BE49-F238E27FC236}">
                <a16:creationId xmlns:a16="http://schemas.microsoft.com/office/drawing/2014/main" id="{A93E22A8-375F-D19E-3F96-2DAA76DDF0F5}"/>
              </a:ext>
            </a:extLst>
          </p:cNvPr>
          <p:cNvSpPr txBox="1"/>
          <p:nvPr/>
        </p:nvSpPr>
        <p:spPr>
          <a:xfrm>
            <a:off x="5683066" y="3057735"/>
            <a:ext cx="825867" cy="338554"/>
          </a:xfrm>
          <a:prstGeom prst="rect">
            <a:avLst/>
          </a:prstGeom>
          <a:noFill/>
        </p:spPr>
        <p:txBody>
          <a:bodyPr wrap="none" rtlCol="0">
            <a:spAutoFit/>
          </a:bodyPr>
          <a:lstStyle/>
          <a:p>
            <a:r>
              <a:rPr lang="el-GR" sz="1600" b="1" dirty="0">
                <a:solidFill>
                  <a:srgbClr val="6ACEF5"/>
                </a:solidFill>
                <a:latin typeface="Aptos Display" panose="020B0004020202020204" pitchFamily="34" charset="0"/>
              </a:rPr>
              <a:t>ΡΟΛΟΣ</a:t>
            </a:r>
          </a:p>
        </p:txBody>
      </p:sp>
      <p:sp>
        <p:nvSpPr>
          <p:cNvPr id="24" name="TextBox 23">
            <a:extLst>
              <a:ext uri="{FF2B5EF4-FFF2-40B4-BE49-F238E27FC236}">
                <a16:creationId xmlns:a16="http://schemas.microsoft.com/office/drawing/2014/main" id="{8C6AD1A5-5708-031C-0285-627F8C2FA63A}"/>
              </a:ext>
            </a:extLst>
          </p:cNvPr>
          <p:cNvSpPr txBox="1"/>
          <p:nvPr/>
        </p:nvSpPr>
        <p:spPr>
          <a:xfrm>
            <a:off x="7893270" y="3057735"/>
            <a:ext cx="825867" cy="338554"/>
          </a:xfrm>
          <a:prstGeom prst="rect">
            <a:avLst/>
          </a:prstGeom>
          <a:noFill/>
        </p:spPr>
        <p:txBody>
          <a:bodyPr wrap="none" rtlCol="0">
            <a:spAutoFit/>
          </a:bodyPr>
          <a:lstStyle/>
          <a:p>
            <a:r>
              <a:rPr lang="el-GR" sz="1600" b="1" dirty="0">
                <a:solidFill>
                  <a:srgbClr val="323847"/>
                </a:solidFill>
                <a:latin typeface="Aptos Display" panose="020B0004020202020204" pitchFamily="34" charset="0"/>
              </a:rPr>
              <a:t>ΡΟΛΟΣ</a:t>
            </a:r>
          </a:p>
        </p:txBody>
      </p:sp>
      <p:sp>
        <p:nvSpPr>
          <p:cNvPr id="25" name="TextBox 24">
            <a:extLst>
              <a:ext uri="{FF2B5EF4-FFF2-40B4-BE49-F238E27FC236}">
                <a16:creationId xmlns:a16="http://schemas.microsoft.com/office/drawing/2014/main" id="{4D5DE725-57BF-F0AB-0A38-3F2A8F828EDE}"/>
              </a:ext>
            </a:extLst>
          </p:cNvPr>
          <p:cNvSpPr txBox="1"/>
          <p:nvPr/>
        </p:nvSpPr>
        <p:spPr>
          <a:xfrm>
            <a:off x="10180764" y="3057639"/>
            <a:ext cx="825867" cy="338554"/>
          </a:xfrm>
          <a:prstGeom prst="rect">
            <a:avLst/>
          </a:prstGeom>
          <a:noFill/>
        </p:spPr>
        <p:txBody>
          <a:bodyPr wrap="none" rtlCol="0">
            <a:spAutoFit/>
          </a:bodyPr>
          <a:lstStyle/>
          <a:p>
            <a:r>
              <a:rPr lang="el-GR" sz="1600" b="1" dirty="0">
                <a:solidFill>
                  <a:srgbClr val="3F82F4"/>
                </a:solidFill>
                <a:latin typeface="Aptos Display" panose="020B0004020202020204" pitchFamily="34" charset="0"/>
              </a:rPr>
              <a:t>ΡΟΛΟΣ</a:t>
            </a:r>
          </a:p>
        </p:txBody>
      </p:sp>
      <p:sp>
        <p:nvSpPr>
          <p:cNvPr id="31" name="TextBox 30">
            <a:extLst>
              <a:ext uri="{FF2B5EF4-FFF2-40B4-BE49-F238E27FC236}">
                <a16:creationId xmlns:a16="http://schemas.microsoft.com/office/drawing/2014/main" id="{44E5FE31-224B-3E3B-503A-9F879420AB05}"/>
              </a:ext>
            </a:extLst>
          </p:cNvPr>
          <p:cNvSpPr txBox="1"/>
          <p:nvPr/>
        </p:nvSpPr>
        <p:spPr>
          <a:xfrm>
            <a:off x="602759" y="3456686"/>
            <a:ext cx="2011680" cy="1338828"/>
          </a:xfrm>
          <a:prstGeom prst="rect">
            <a:avLst/>
          </a:prstGeom>
          <a:noFill/>
        </p:spPr>
        <p:txBody>
          <a:bodyPr wrap="square" rtlCol="0">
            <a:spAutoFit/>
          </a:bodyPr>
          <a:lstStyle/>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Οργάνωση</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Δομή μαθήματος</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Πρόσβαση σε υλικό</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Πρόσβαση σε πόρους</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Οδηγίες</a:t>
            </a:r>
            <a:r>
              <a:rPr lang="en-US" sz="1350" dirty="0">
                <a:solidFill>
                  <a:schemeClr val="bg1"/>
                </a:solidFill>
                <a:latin typeface="Aptos Display" panose="020B0004020202020204" pitchFamily="34" charset="0"/>
              </a:rPr>
              <a:t> | </a:t>
            </a:r>
            <a:r>
              <a:rPr lang="el-GR" sz="1350" dirty="0">
                <a:solidFill>
                  <a:schemeClr val="bg1"/>
                </a:solidFill>
                <a:latin typeface="Aptos Display" panose="020B0004020202020204" pitchFamily="34" charset="0"/>
              </a:rPr>
              <a:t>Δραστ/τες</a:t>
            </a:r>
            <a:endParaRPr lang="en-US" sz="13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Ασύγχρονη μάθηση</a:t>
            </a:r>
            <a:endParaRPr lang="en-US" sz="1350" dirty="0">
              <a:solidFill>
                <a:schemeClr val="bg1"/>
              </a:solidFill>
              <a:latin typeface="Aptos Display" panose="020B0004020202020204" pitchFamily="34" charset="0"/>
            </a:endParaRPr>
          </a:p>
        </p:txBody>
      </p:sp>
      <p:sp>
        <p:nvSpPr>
          <p:cNvPr id="32" name="TextBox 31">
            <a:extLst>
              <a:ext uri="{FF2B5EF4-FFF2-40B4-BE49-F238E27FC236}">
                <a16:creationId xmlns:a16="http://schemas.microsoft.com/office/drawing/2014/main" id="{3BA48942-1F26-1363-AF04-AF91089F4EA0}"/>
              </a:ext>
            </a:extLst>
          </p:cNvPr>
          <p:cNvSpPr txBox="1"/>
          <p:nvPr/>
        </p:nvSpPr>
        <p:spPr>
          <a:xfrm>
            <a:off x="2838951" y="3456686"/>
            <a:ext cx="2037091" cy="1338828"/>
          </a:xfrm>
          <a:prstGeom prst="rect">
            <a:avLst/>
          </a:prstGeom>
          <a:noFill/>
        </p:spPr>
        <p:txBody>
          <a:bodyPr wrap="square" rtlCol="0">
            <a:spAutoFit/>
          </a:bodyPr>
          <a:lstStyle/>
          <a:p>
            <a:pPr marL="285750" indent="-285750">
              <a:buClr>
                <a:srgbClr val="46178F"/>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Ενεργοποίηση πρότερων γνώσεων</a:t>
            </a:r>
          </a:p>
          <a:p>
            <a:pPr marL="285750" indent="-285750">
              <a:buClr>
                <a:srgbClr val="46178F"/>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Διαγνωστική αξιολόγηση</a:t>
            </a:r>
          </a:p>
          <a:p>
            <a:pPr marL="285750" indent="-285750">
              <a:buClr>
                <a:srgbClr val="46178F"/>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Άμεση ανατροφ/τηση</a:t>
            </a:r>
          </a:p>
          <a:p>
            <a:pPr marL="285750" indent="-285750">
              <a:buClr>
                <a:srgbClr val="46178F"/>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Ενίσχυση συμμετοχής</a:t>
            </a:r>
            <a:endParaRPr lang="en-US" sz="1350" dirty="0">
              <a:solidFill>
                <a:schemeClr val="bg1"/>
              </a:solidFill>
              <a:latin typeface="Aptos Display" panose="020B0004020202020204" pitchFamily="34" charset="0"/>
            </a:endParaRPr>
          </a:p>
        </p:txBody>
      </p:sp>
      <p:sp>
        <p:nvSpPr>
          <p:cNvPr id="33" name="TextBox 32">
            <a:extLst>
              <a:ext uri="{FF2B5EF4-FFF2-40B4-BE49-F238E27FC236}">
                <a16:creationId xmlns:a16="http://schemas.microsoft.com/office/drawing/2014/main" id="{E909083B-E4C5-1F0D-219E-F60D87C46147}"/>
              </a:ext>
            </a:extLst>
          </p:cNvPr>
          <p:cNvSpPr txBox="1"/>
          <p:nvPr/>
        </p:nvSpPr>
        <p:spPr>
          <a:xfrm>
            <a:off x="5163491" y="3455297"/>
            <a:ext cx="1924005" cy="1338828"/>
          </a:xfrm>
          <a:prstGeom prst="rect">
            <a:avLst/>
          </a:prstGeom>
          <a:noFill/>
        </p:spPr>
        <p:txBody>
          <a:bodyPr wrap="square" rtlCol="0">
            <a:spAutoFit/>
          </a:bodyPr>
          <a:lstStyle/>
          <a:p>
            <a:pPr marL="285750" indent="-285750">
              <a:buClr>
                <a:srgbClr val="6ACEF5"/>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Διερεύνηση και πειραματισμός</a:t>
            </a:r>
          </a:p>
          <a:p>
            <a:pPr marL="285750" indent="-285750">
              <a:buClr>
                <a:srgbClr val="6ACEF5"/>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Μεταβολή παραμέτρων</a:t>
            </a:r>
          </a:p>
          <a:p>
            <a:pPr marL="285750" indent="-285750">
              <a:buClr>
                <a:srgbClr val="6ACEF5"/>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Οπτικοποίηση φαινομένων</a:t>
            </a:r>
          </a:p>
        </p:txBody>
      </p:sp>
      <p:sp>
        <p:nvSpPr>
          <p:cNvPr id="34" name="TextBox 33">
            <a:extLst>
              <a:ext uri="{FF2B5EF4-FFF2-40B4-BE49-F238E27FC236}">
                <a16:creationId xmlns:a16="http://schemas.microsoft.com/office/drawing/2014/main" id="{EAECA77D-5DC1-46B9-E93E-8B9D74DC5946}"/>
              </a:ext>
            </a:extLst>
          </p:cNvPr>
          <p:cNvSpPr txBox="1"/>
          <p:nvPr/>
        </p:nvSpPr>
        <p:spPr>
          <a:xfrm>
            <a:off x="7429044" y="3455297"/>
            <a:ext cx="1924005" cy="1338828"/>
          </a:xfrm>
          <a:prstGeom prst="rect">
            <a:avLst/>
          </a:prstGeom>
          <a:noFill/>
        </p:spPr>
        <p:txBody>
          <a:bodyPr wrap="square" rtlCol="0">
            <a:spAutoFit/>
          </a:bodyPr>
          <a:lstStyle/>
          <a:p>
            <a:pPr marL="285750" indent="-285750">
              <a:buClr>
                <a:srgbClr val="323847"/>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Ανταλλαγή ιδεών</a:t>
            </a:r>
          </a:p>
          <a:p>
            <a:pPr marL="285750" indent="-285750">
              <a:buClr>
                <a:srgbClr val="323847"/>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Συνεργασία</a:t>
            </a:r>
          </a:p>
          <a:p>
            <a:pPr marL="285750" indent="-285750">
              <a:buClr>
                <a:srgbClr val="323847"/>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Αναστοχασμός</a:t>
            </a:r>
          </a:p>
          <a:p>
            <a:pPr marL="285750" indent="-285750">
              <a:buClr>
                <a:srgbClr val="323847"/>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Συζήτηση</a:t>
            </a:r>
          </a:p>
          <a:p>
            <a:pPr marL="285750" indent="-285750">
              <a:buClr>
                <a:srgbClr val="323847"/>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Καταγραφή συμπερασμάτων</a:t>
            </a:r>
          </a:p>
        </p:txBody>
      </p:sp>
      <p:sp>
        <p:nvSpPr>
          <p:cNvPr id="35" name="TextBox 34">
            <a:extLst>
              <a:ext uri="{FF2B5EF4-FFF2-40B4-BE49-F238E27FC236}">
                <a16:creationId xmlns:a16="http://schemas.microsoft.com/office/drawing/2014/main" id="{8B9BB160-B3A1-834E-7AAD-31889F5D9CAE}"/>
              </a:ext>
            </a:extLst>
          </p:cNvPr>
          <p:cNvSpPr txBox="1"/>
          <p:nvPr/>
        </p:nvSpPr>
        <p:spPr>
          <a:xfrm>
            <a:off x="9681816" y="3455297"/>
            <a:ext cx="1907425" cy="1131079"/>
          </a:xfrm>
          <a:prstGeom prst="rect">
            <a:avLst/>
          </a:prstGeom>
          <a:noFill/>
        </p:spPr>
        <p:txBody>
          <a:bodyPr wrap="square" rtlCol="0">
            <a:spAutoFit/>
          </a:bodyPr>
          <a:lstStyle/>
          <a:p>
            <a:pPr marL="285750" indent="-285750">
              <a:buClr>
                <a:srgbClr val="3F82F4"/>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Γενικός ιστότοπος</a:t>
            </a:r>
          </a:p>
          <a:p>
            <a:pPr marL="285750" indent="-285750">
              <a:buClr>
                <a:srgbClr val="3F82F4"/>
              </a:buClr>
              <a:buSzPct val="130000"/>
              <a:buFont typeface="Wingdings" panose="05000000000000000000" pitchFamily="2" charset="2"/>
              <a:buChar char="ü"/>
            </a:pPr>
            <a:r>
              <a:rPr lang="el-GR" sz="1350" dirty="0">
                <a:solidFill>
                  <a:schemeClr val="bg1"/>
                </a:solidFill>
                <a:latin typeface="Aptos Display" panose="020B0004020202020204" pitchFamily="34" charset="0"/>
              </a:rPr>
              <a:t>Διαμορφωτική ανατροφοδότηση</a:t>
            </a:r>
          </a:p>
          <a:p>
            <a:pPr marL="285750" indent="-285750">
              <a:buClr>
                <a:srgbClr val="3F82F4"/>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Συζήτηση εξελίξεων</a:t>
            </a:r>
          </a:p>
          <a:p>
            <a:pPr marL="285750" indent="-285750">
              <a:buClr>
                <a:srgbClr val="3F82F4"/>
              </a:buClr>
              <a:buSzPct val="130000"/>
              <a:buFont typeface="Wingdings" panose="05000000000000000000" pitchFamily="2" charset="2"/>
              <a:buChar char="ü"/>
            </a:pPr>
            <a:r>
              <a:rPr lang="el-GR" sz="1350" dirty="0">
                <a:solidFill>
                  <a:schemeClr val="bg1"/>
                </a:solidFill>
                <a:latin typeface="Aptos Display" panose="020B0004020202020204" pitchFamily="34" charset="0"/>
              </a:rPr>
              <a:t>Σύνθεση εργαλείων</a:t>
            </a:r>
          </a:p>
        </p:txBody>
      </p:sp>
      <p:pic>
        <p:nvPicPr>
          <p:cNvPr id="38" name="Graphic 37" descr="Bar chart with solid fill">
            <a:extLst>
              <a:ext uri="{FF2B5EF4-FFF2-40B4-BE49-F238E27FC236}">
                <a16:creationId xmlns:a16="http://schemas.microsoft.com/office/drawing/2014/main" id="{5FD338AC-2800-F834-F2E2-14008035F3F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221197" y="4933626"/>
            <a:ext cx="640080" cy="640080"/>
          </a:xfrm>
          <a:prstGeom prst="rect">
            <a:avLst/>
          </a:prstGeom>
        </p:spPr>
      </p:pic>
      <p:pic>
        <p:nvPicPr>
          <p:cNvPr id="41" name="Graphic 40" descr="Users with solid fill">
            <a:extLst>
              <a:ext uri="{FF2B5EF4-FFF2-40B4-BE49-F238E27FC236}">
                <a16:creationId xmlns:a16="http://schemas.microsoft.com/office/drawing/2014/main" id="{FA328F0D-CB0B-304D-4322-32C43CECB32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566352" y="4929579"/>
            <a:ext cx="640080" cy="640080"/>
          </a:xfrm>
          <a:prstGeom prst="rect">
            <a:avLst/>
          </a:prstGeom>
        </p:spPr>
      </p:pic>
      <p:pic>
        <p:nvPicPr>
          <p:cNvPr id="43" name="Graphic 42" descr="Beaker with solid fill">
            <a:extLst>
              <a:ext uri="{FF2B5EF4-FFF2-40B4-BE49-F238E27FC236}">
                <a16:creationId xmlns:a16="http://schemas.microsoft.com/office/drawing/2014/main" id="{ABAA9422-C8C0-9DD6-653C-892E1128B24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907154" y="4918654"/>
            <a:ext cx="594360" cy="594360"/>
          </a:xfrm>
          <a:prstGeom prst="rect">
            <a:avLst/>
          </a:prstGeom>
        </p:spPr>
      </p:pic>
      <p:pic>
        <p:nvPicPr>
          <p:cNvPr id="48" name="Graphic 47" descr="Good Idea with solid fill">
            <a:extLst>
              <a:ext uri="{FF2B5EF4-FFF2-40B4-BE49-F238E27FC236}">
                <a16:creationId xmlns:a16="http://schemas.microsoft.com/office/drawing/2014/main" id="{65FB03D0-BA10-A3E1-DFDC-061DAF2B9E6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671818" y="4933626"/>
            <a:ext cx="640080" cy="640080"/>
          </a:xfrm>
          <a:prstGeom prst="rect">
            <a:avLst/>
          </a:prstGeom>
        </p:spPr>
      </p:pic>
      <p:pic>
        <p:nvPicPr>
          <p:cNvPr id="52" name="Graphic 51" descr="Bullseye with solid fill">
            <a:extLst>
              <a:ext uri="{FF2B5EF4-FFF2-40B4-BE49-F238E27FC236}">
                <a16:creationId xmlns:a16="http://schemas.microsoft.com/office/drawing/2014/main" id="{5F72783A-E88B-9712-9EB6-C7660FEDD1D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63842" y="4936930"/>
            <a:ext cx="640080" cy="640080"/>
          </a:xfrm>
          <a:prstGeom prst="rect">
            <a:avLst/>
          </a:prstGeom>
        </p:spPr>
      </p:pic>
      <p:sp>
        <p:nvSpPr>
          <p:cNvPr id="54" name="TextBox 53">
            <a:extLst>
              <a:ext uri="{FF2B5EF4-FFF2-40B4-BE49-F238E27FC236}">
                <a16:creationId xmlns:a16="http://schemas.microsoft.com/office/drawing/2014/main" id="{C4FAC569-33F3-E4F5-50D8-09DA61A3A584}"/>
              </a:ext>
            </a:extLst>
          </p:cNvPr>
          <p:cNvSpPr txBox="1"/>
          <p:nvPr/>
        </p:nvSpPr>
        <p:spPr>
          <a:xfrm>
            <a:off x="1103922" y="4952009"/>
            <a:ext cx="2201753"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Οργάνωση και προετοιμασία</a:t>
            </a:r>
          </a:p>
        </p:txBody>
      </p:sp>
      <p:sp>
        <p:nvSpPr>
          <p:cNvPr id="55" name="TextBox 54">
            <a:extLst>
              <a:ext uri="{FF2B5EF4-FFF2-40B4-BE49-F238E27FC236}">
                <a16:creationId xmlns:a16="http://schemas.microsoft.com/office/drawing/2014/main" id="{89585423-C38C-C27E-D2EE-64D904D733AA}"/>
              </a:ext>
            </a:extLst>
          </p:cNvPr>
          <p:cNvSpPr txBox="1"/>
          <p:nvPr/>
        </p:nvSpPr>
        <p:spPr>
          <a:xfrm>
            <a:off x="3269282" y="4916873"/>
            <a:ext cx="1701522"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Ενεργοποίηση</a:t>
            </a:r>
            <a:endParaRPr lang="en-US" sz="1400" dirty="0">
              <a:solidFill>
                <a:schemeClr val="bg1"/>
              </a:solidFill>
              <a:latin typeface="Aptos Display" panose="020B0004020202020204" pitchFamily="34" charset="0"/>
            </a:endParaRPr>
          </a:p>
          <a:p>
            <a:r>
              <a:rPr lang="el-GR" sz="1400" dirty="0">
                <a:solidFill>
                  <a:schemeClr val="bg1"/>
                </a:solidFill>
                <a:latin typeface="Aptos Display" panose="020B0004020202020204" pitchFamily="34" charset="0"/>
              </a:rPr>
              <a:t>πρότερων γνώσεων</a:t>
            </a:r>
          </a:p>
        </p:txBody>
      </p:sp>
      <p:sp>
        <p:nvSpPr>
          <p:cNvPr id="63" name="TextBox 62">
            <a:extLst>
              <a:ext uri="{FF2B5EF4-FFF2-40B4-BE49-F238E27FC236}">
                <a16:creationId xmlns:a16="http://schemas.microsoft.com/office/drawing/2014/main" id="{4C081022-ED96-B46E-E6D0-8C2015988C0C}"/>
              </a:ext>
            </a:extLst>
          </p:cNvPr>
          <p:cNvSpPr txBox="1"/>
          <p:nvPr/>
        </p:nvSpPr>
        <p:spPr>
          <a:xfrm>
            <a:off x="5474081" y="4926453"/>
            <a:ext cx="2201753"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Διερεύνηση και πειραματισμός</a:t>
            </a:r>
          </a:p>
        </p:txBody>
      </p:sp>
      <p:sp>
        <p:nvSpPr>
          <p:cNvPr id="143" name="TextBox 142">
            <a:extLst>
              <a:ext uri="{FF2B5EF4-FFF2-40B4-BE49-F238E27FC236}">
                <a16:creationId xmlns:a16="http://schemas.microsoft.com/office/drawing/2014/main" id="{6E52A8AA-9773-9E8F-5634-C2CAA56C8963}"/>
              </a:ext>
            </a:extLst>
          </p:cNvPr>
          <p:cNvSpPr txBox="1"/>
          <p:nvPr/>
        </p:nvSpPr>
        <p:spPr>
          <a:xfrm>
            <a:off x="7824884" y="4918654"/>
            <a:ext cx="2201753"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Συνεργασία </a:t>
            </a:r>
            <a:endParaRPr lang="en-US" sz="1400" dirty="0">
              <a:solidFill>
                <a:schemeClr val="bg1"/>
              </a:solidFill>
              <a:latin typeface="Aptos Display" panose="020B0004020202020204" pitchFamily="34" charset="0"/>
            </a:endParaRPr>
          </a:p>
          <a:p>
            <a:r>
              <a:rPr lang="el-GR" sz="1400" dirty="0">
                <a:solidFill>
                  <a:schemeClr val="bg1"/>
                </a:solidFill>
                <a:latin typeface="Aptos Display" panose="020B0004020202020204" pitchFamily="34" charset="0"/>
              </a:rPr>
              <a:t>και συζήτηση</a:t>
            </a:r>
          </a:p>
        </p:txBody>
      </p:sp>
      <p:sp>
        <p:nvSpPr>
          <p:cNvPr id="144" name="TextBox 143">
            <a:extLst>
              <a:ext uri="{FF2B5EF4-FFF2-40B4-BE49-F238E27FC236}">
                <a16:creationId xmlns:a16="http://schemas.microsoft.com/office/drawing/2014/main" id="{7392780A-EE47-2F05-7AD6-B929842547E7}"/>
              </a:ext>
            </a:extLst>
          </p:cNvPr>
          <p:cNvSpPr txBox="1"/>
          <p:nvPr/>
        </p:nvSpPr>
        <p:spPr>
          <a:xfrm>
            <a:off x="10185582" y="4940234"/>
            <a:ext cx="2201753"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Σύνθεση και ανατροφοδότηση</a:t>
            </a:r>
          </a:p>
        </p:txBody>
      </p:sp>
    </p:spTree>
    <p:extLst>
      <p:ext uri="{BB962C8B-B14F-4D97-AF65-F5344CB8AC3E}">
        <p14:creationId xmlns:p14="http://schemas.microsoft.com/office/powerpoint/2010/main" val="12326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D6B00-CECB-5B97-5407-BD77CCF63A0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C4012D6-8258-1547-B442-061D1BDC7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30A91119-0524-1C6E-3916-52321F41C97A}"/>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ΕΝΔΕΙΚΤΙΚΗ ΔΡΑΣΤΗΡΙΟΤΗΤΑ: ΚΙΝΗΣΗ ΒΟΛΗΣ ΜΕ ΤΟ</a:t>
            </a:r>
            <a:endParaRPr lang="en-US" sz="2400" dirty="0"/>
          </a:p>
        </p:txBody>
      </p:sp>
      <p:cxnSp>
        <p:nvCxnSpPr>
          <p:cNvPr id="61" name="Straight Connector 60">
            <a:extLst>
              <a:ext uri="{FF2B5EF4-FFF2-40B4-BE49-F238E27FC236}">
                <a16:creationId xmlns:a16="http://schemas.microsoft.com/office/drawing/2014/main" id="{43A02D16-7E4B-9460-3580-0E8EA93B91B5}"/>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CB3D442-B694-8135-FC60-94CA90F889C8}"/>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43BE01F-1F56-63E1-186C-7B485EDC288B}"/>
              </a:ext>
            </a:extLst>
          </p:cNvPr>
          <p:cNvSpPr txBox="1"/>
          <p:nvPr/>
        </p:nvSpPr>
        <p:spPr>
          <a:xfrm>
            <a:off x="2901891" y="5793503"/>
            <a:ext cx="7740710"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προσομοίωση λειτουργεί ως </a:t>
            </a:r>
            <a:r>
              <a:rPr lang="el-GR" b="1" dirty="0">
                <a:solidFill>
                  <a:srgbClr val="FFC000"/>
                </a:solidFill>
                <a:latin typeface="Aptos Display" panose="020B0004020202020204" pitchFamily="34" charset="0"/>
              </a:rPr>
              <a:t>εικονικό</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εργαστήριο</a:t>
            </a:r>
            <a:r>
              <a:rPr lang="el-GR" dirty="0">
                <a:solidFill>
                  <a:schemeClr val="bg1"/>
                </a:solidFill>
                <a:latin typeface="Aptos Display" panose="020B0004020202020204" pitchFamily="34" charset="0"/>
              </a:rPr>
              <a:t> που ενισχύει τη </a:t>
            </a:r>
            <a:r>
              <a:rPr lang="el-GR" b="1" dirty="0">
                <a:solidFill>
                  <a:srgbClr val="FFC000"/>
                </a:solidFill>
                <a:latin typeface="Aptos Display" panose="020B0004020202020204" pitchFamily="34" charset="0"/>
              </a:rPr>
              <a:t>διερεύνηση</a:t>
            </a:r>
            <a:r>
              <a:rPr lang="el-GR" dirty="0">
                <a:solidFill>
                  <a:schemeClr val="bg1"/>
                </a:solidFill>
                <a:latin typeface="Aptos Display" panose="020B0004020202020204" pitchFamily="34" charset="0"/>
              </a:rPr>
              <a:t>, τη </a:t>
            </a:r>
            <a:r>
              <a:rPr lang="el-GR" b="1" dirty="0">
                <a:solidFill>
                  <a:srgbClr val="FFC000"/>
                </a:solidFill>
                <a:latin typeface="Aptos Display" panose="020B0004020202020204" pitchFamily="34" charset="0"/>
              </a:rPr>
              <a:t>σύνδεση</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θεωρίας</a:t>
            </a:r>
            <a:r>
              <a:rPr lang="el-GR" dirty="0">
                <a:solidFill>
                  <a:schemeClr val="bg1"/>
                </a:solidFill>
                <a:latin typeface="Aptos Display" panose="020B0004020202020204" pitchFamily="34" charset="0"/>
              </a:rPr>
              <a:t> και παρατήρησης και την </a:t>
            </a:r>
            <a:r>
              <a:rPr lang="el-GR" b="1" dirty="0">
                <a:solidFill>
                  <a:srgbClr val="FFC000"/>
                </a:solidFill>
                <a:latin typeface="Aptos Display" panose="020B0004020202020204" pitchFamily="34" charset="0"/>
              </a:rPr>
              <a:t>ενεργή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συμμετοχή</a:t>
            </a:r>
            <a:r>
              <a:rPr lang="el-GR" dirty="0">
                <a:solidFill>
                  <a:schemeClr val="bg1"/>
                </a:solidFill>
                <a:latin typeface="Aptos Display" panose="020B0004020202020204" pitchFamily="34" charset="0"/>
              </a:rPr>
              <a:t> των μαθητών.</a:t>
            </a:r>
            <a:endParaRPr lang="en-US" dirty="0">
              <a:solidFill>
                <a:schemeClr val="bg1"/>
              </a:solidFill>
              <a:latin typeface="Aptos Display" panose="020B0004020202020204" pitchFamily="34" charset="0"/>
            </a:endParaRPr>
          </a:p>
        </p:txBody>
      </p:sp>
      <p:sp>
        <p:nvSpPr>
          <p:cNvPr id="53" name="Oval 52">
            <a:extLst>
              <a:ext uri="{FF2B5EF4-FFF2-40B4-BE49-F238E27FC236}">
                <a16:creationId xmlns:a16="http://schemas.microsoft.com/office/drawing/2014/main" id="{EFF7DD41-2CDC-7F1D-AD55-BA6F6074CA94}"/>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a:t>
            </a:r>
            <a:r>
              <a:rPr lang="el-GR" sz="1400" b="1" dirty="0">
                <a:solidFill>
                  <a:srgbClr val="002060"/>
                </a:solidFill>
                <a:latin typeface="Aptos Display" panose="020B0004020202020204" pitchFamily="34" charset="0"/>
              </a:rPr>
              <a:t>5</a:t>
            </a:r>
            <a:endParaRPr lang="en-US" sz="1400" b="1" dirty="0">
              <a:solidFill>
                <a:srgbClr val="002060"/>
              </a:solidFill>
              <a:latin typeface="Aptos Display" panose="020B0004020202020204" pitchFamily="34" charset="0"/>
            </a:endParaRPr>
          </a:p>
        </p:txBody>
      </p:sp>
      <p:cxnSp>
        <p:nvCxnSpPr>
          <p:cNvPr id="144" name="Straight Connector 143">
            <a:extLst>
              <a:ext uri="{FF2B5EF4-FFF2-40B4-BE49-F238E27FC236}">
                <a16:creationId xmlns:a16="http://schemas.microsoft.com/office/drawing/2014/main" id="{AA8806EC-4053-3AA4-0A2B-ABEDD2952839}"/>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145" name="Graphic 144" descr="Lightbulb and gear">
            <a:extLst>
              <a:ext uri="{FF2B5EF4-FFF2-40B4-BE49-F238E27FC236}">
                <a16:creationId xmlns:a16="http://schemas.microsoft.com/office/drawing/2014/main" id="{DDFF23E3-98DD-D1F1-040B-58D2D61B441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16" name="TextBox 15">
            <a:extLst>
              <a:ext uri="{FF2B5EF4-FFF2-40B4-BE49-F238E27FC236}">
                <a16:creationId xmlns:a16="http://schemas.microsoft.com/office/drawing/2014/main" id="{8001AB63-3754-2326-7A70-665E5126047F}"/>
              </a:ext>
            </a:extLst>
          </p:cNvPr>
          <p:cNvSpPr txBox="1"/>
          <p:nvPr/>
        </p:nvSpPr>
        <p:spPr>
          <a:xfrm>
            <a:off x="816051" y="1215624"/>
            <a:ext cx="897818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Διερεύνηση της </a:t>
            </a:r>
            <a:r>
              <a:rPr lang="el-GR" b="1" dirty="0">
                <a:solidFill>
                  <a:srgbClr val="FFC000"/>
                </a:solidFill>
                <a:latin typeface="Aptos Display" panose="020B0004020202020204" pitchFamily="34" charset="0"/>
              </a:rPr>
              <a:t>επίδρασης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της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γωνίας</a:t>
            </a:r>
            <a:r>
              <a:rPr lang="el-GR" dirty="0">
                <a:solidFill>
                  <a:schemeClr val="bg1"/>
                </a:solidFill>
                <a:latin typeface="Aptos Display" panose="020B0004020202020204" pitchFamily="34" charset="0"/>
              </a:rPr>
              <a:t> εκτόξευσης </a:t>
            </a:r>
            <a:r>
              <a:rPr lang="el-GR" b="1" dirty="0">
                <a:solidFill>
                  <a:srgbClr val="FFC000"/>
                </a:solidFill>
                <a:latin typeface="Aptos Display" panose="020B0004020202020204" pitchFamily="34" charset="0"/>
              </a:rPr>
              <a:t>στο</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βεληνεκές</a:t>
            </a:r>
            <a:r>
              <a:rPr lang="el-GR" dirty="0">
                <a:solidFill>
                  <a:schemeClr val="bg1"/>
                </a:solidFill>
                <a:latin typeface="Aptos Display" panose="020B0004020202020204" pitchFamily="34" charset="0"/>
              </a:rPr>
              <a:t> ενός σώματος</a:t>
            </a:r>
            <a:endParaRPr lang="el-GR" b="1" dirty="0">
              <a:solidFill>
                <a:srgbClr val="FFC000"/>
              </a:solidFill>
              <a:latin typeface="Aptos Display" panose="020B0004020202020204" pitchFamily="34" charset="0"/>
            </a:endParaRPr>
          </a:p>
        </p:txBody>
      </p:sp>
      <p:sp>
        <p:nvSpPr>
          <p:cNvPr id="5" name="Rectangle: Rounded Corners 4">
            <a:extLst>
              <a:ext uri="{FF2B5EF4-FFF2-40B4-BE49-F238E27FC236}">
                <a16:creationId xmlns:a16="http://schemas.microsoft.com/office/drawing/2014/main" id="{FE266F6B-5603-322A-F3B8-CDDB49B58F49}"/>
              </a:ext>
            </a:extLst>
          </p:cNvPr>
          <p:cNvSpPr/>
          <p:nvPr/>
        </p:nvSpPr>
        <p:spPr>
          <a:xfrm>
            <a:off x="6164392" y="1650898"/>
            <a:ext cx="5440870" cy="2606142"/>
          </a:xfrm>
          <a:prstGeom prst="roundRect">
            <a:avLst>
              <a:gd name="adj" fmla="val 6766"/>
            </a:avLst>
          </a:prstGeom>
          <a:solidFill>
            <a:srgbClr val="000917"/>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07E943A-2B37-C80D-7F0A-16225427D136}"/>
              </a:ext>
            </a:extLst>
          </p:cNvPr>
          <p:cNvSpPr/>
          <p:nvPr/>
        </p:nvSpPr>
        <p:spPr>
          <a:xfrm>
            <a:off x="6164392" y="4385105"/>
            <a:ext cx="5440870" cy="1167697"/>
          </a:xfrm>
          <a:prstGeom prst="roundRect">
            <a:avLst>
              <a:gd name="adj" fmla="val 12567"/>
            </a:avLst>
          </a:prstGeom>
          <a:solidFill>
            <a:srgbClr val="000917"/>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5"/>
            <a:extLst>
              <a:ext uri="{FF2B5EF4-FFF2-40B4-BE49-F238E27FC236}">
                <a16:creationId xmlns:a16="http://schemas.microsoft.com/office/drawing/2014/main" id="{F75772F9-FE51-FAE4-43B4-3C477893C954}"/>
              </a:ext>
            </a:extLst>
          </p:cNvPr>
          <p:cNvPicPr preferRelativeResize="0">
            <a:picLocks/>
          </p:cNvPicPr>
          <p:nvPr/>
        </p:nvPicPr>
        <p:blipFill>
          <a:blip r:embed="rId6"/>
          <a:stretch>
            <a:fillRect/>
          </a:stretch>
        </p:blipFill>
        <p:spPr>
          <a:xfrm>
            <a:off x="586738" y="1668326"/>
            <a:ext cx="5440680" cy="2606040"/>
          </a:xfrm>
          <a:prstGeom prst="roundRect">
            <a:avLst>
              <a:gd name="adj" fmla="val 5440"/>
            </a:avLst>
          </a:prstGeom>
          <a:solidFill>
            <a:srgbClr val="FFFFFF">
              <a:shade val="85000"/>
            </a:srgbClr>
          </a:solidFill>
          <a:ln w="28575">
            <a:solidFill>
              <a:schemeClr val="bg1"/>
            </a:solidFill>
          </a:ln>
          <a:effectLst/>
        </p:spPr>
      </p:pic>
      <p:pic>
        <p:nvPicPr>
          <p:cNvPr id="10" name="Picture 9">
            <a:extLst>
              <a:ext uri="{FF2B5EF4-FFF2-40B4-BE49-F238E27FC236}">
                <a16:creationId xmlns:a16="http://schemas.microsoft.com/office/drawing/2014/main" id="{DF871808-FE0C-39C3-51B9-FC2F0B52AC16}"/>
              </a:ext>
            </a:extLst>
          </p:cNvPr>
          <p:cNvPicPr>
            <a:picLocks noChangeAspect="1"/>
          </p:cNvPicPr>
          <p:nvPr/>
        </p:nvPicPr>
        <p:blipFill>
          <a:blip r:embed="rId7">
            <a:extLst>
              <a:ext uri="{28A0092B-C50C-407E-A947-70E740481C1C}">
                <a14:useLocalDpi xmlns:a14="http://schemas.microsoft.com/office/drawing/2010/main" val="0"/>
              </a:ext>
            </a:extLst>
          </a:blip>
          <a:srcRect b="14139"/>
          <a:stretch>
            <a:fillRect/>
          </a:stretch>
        </p:blipFill>
        <p:spPr>
          <a:xfrm>
            <a:off x="7937680" y="670219"/>
            <a:ext cx="901927" cy="365760"/>
          </a:xfrm>
          <a:prstGeom prst="rect">
            <a:avLst/>
          </a:prstGeom>
        </p:spPr>
      </p:pic>
      <p:sp>
        <p:nvSpPr>
          <p:cNvPr id="19" name="Rectangle: Rounded Corners 18">
            <a:extLst>
              <a:ext uri="{FF2B5EF4-FFF2-40B4-BE49-F238E27FC236}">
                <a16:creationId xmlns:a16="http://schemas.microsoft.com/office/drawing/2014/main" id="{F263C82F-D84B-B517-EC57-F8F10DADD85A}"/>
              </a:ext>
            </a:extLst>
          </p:cNvPr>
          <p:cNvSpPr/>
          <p:nvPr/>
        </p:nvSpPr>
        <p:spPr>
          <a:xfrm>
            <a:off x="586738" y="4382370"/>
            <a:ext cx="5440680" cy="1170432"/>
          </a:xfrm>
          <a:prstGeom prst="roundRect">
            <a:avLst>
              <a:gd name="adj" fmla="val 13773"/>
            </a:avLst>
          </a:prstGeom>
          <a:solidFill>
            <a:srgbClr val="00091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Picture 12">
            <a:extLst>
              <a:ext uri="{FF2B5EF4-FFF2-40B4-BE49-F238E27FC236}">
                <a16:creationId xmlns:a16="http://schemas.microsoft.com/office/drawing/2014/main" id="{75FFAC09-A38D-C531-E7F1-AB5606E20331}"/>
              </a:ext>
            </a:extLst>
          </p:cNvPr>
          <p:cNvPicPr>
            <a:picLocks noChangeAspect="1"/>
          </p:cNvPicPr>
          <p:nvPr/>
        </p:nvPicPr>
        <p:blipFill>
          <a:blip r:embed="rId8"/>
          <a:stretch>
            <a:fillRect/>
          </a:stretch>
        </p:blipFill>
        <p:spPr>
          <a:xfrm>
            <a:off x="806159" y="4500147"/>
            <a:ext cx="2395729" cy="914400"/>
          </a:xfrm>
          <a:prstGeom prst="rect">
            <a:avLst/>
          </a:prstGeom>
        </p:spPr>
      </p:pic>
      <p:sp>
        <p:nvSpPr>
          <p:cNvPr id="15" name="TextBox 14">
            <a:extLst>
              <a:ext uri="{FF2B5EF4-FFF2-40B4-BE49-F238E27FC236}">
                <a16:creationId xmlns:a16="http://schemas.microsoft.com/office/drawing/2014/main" id="{51BC6761-5949-E923-7005-5E74C66FB9F1}"/>
              </a:ext>
            </a:extLst>
          </p:cNvPr>
          <p:cNvSpPr txBox="1"/>
          <p:nvPr/>
        </p:nvSpPr>
        <p:spPr>
          <a:xfrm>
            <a:off x="1799132" y="5386665"/>
            <a:ext cx="603050" cy="169277"/>
          </a:xfrm>
          <a:prstGeom prst="rect">
            <a:avLst/>
          </a:prstGeom>
          <a:noFill/>
        </p:spPr>
        <p:txBody>
          <a:bodyPr wrap="none" rtlCol="0">
            <a:spAutoFit/>
          </a:bodyPr>
          <a:lstStyle/>
          <a:p>
            <a:r>
              <a:rPr lang="el-GR" sz="500" dirty="0">
                <a:solidFill>
                  <a:schemeClr val="bg1"/>
                </a:solidFill>
                <a:latin typeface="Aptos Display" panose="020B0004020202020204" pitchFamily="34" charset="0"/>
              </a:rPr>
              <a:t>Γωνία σε μοίρες</a:t>
            </a:r>
          </a:p>
        </p:txBody>
      </p:sp>
      <p:sp>
        <p:nvSpPr>
          <p:cNvPr id="18" name="TextBox 17">
            <a:extLst>
              <a:ext uri="{FF2B5EF4-FFF2-40B4-BE49-F238E27FC236}">
                <a16:creationId xmlns:a16="http://schemas.microsoft.com/office/drawing/2014/main" id="{D59B5D1F-4036-DD71-756D-6FDDB8205890}"/>
              </a:ext>
            </a:extLst>
          </p:cNvPr>
          <p:cNvSpPr txBox="1"/>
          <p:nvPr/>
        </p:nvSpPr>
        <p:spPr>
          <a:xfrm rot="16200000">
            <a:off x="379062" y="4822876"/>
            <a:ext cx="696024" cy="169277"/>
          </a:xfrm>
          <a:prstGeom prst="rect">
            <a:avLst/>
          </a:prstGeom>
          <a:noFill/>
        </p:spPr>
        <p:txBody>
          <a:bodyPr wrap="none" rtlCol="0">
            <a:spAutoFit/>
          </a:bodyPr>
          <a:lstStyle/>
          <a:p>
            <a:r>
              <a:rPr lang="el-GR" sz="500" dirty="0">
                <a:solidFill>
                  <a:schemeClr val="bg1"/>
                </a:solidFill>
                <a:latin typeface="Aptos Display" panose="020B0004020202020204" pitchFamily="34" charset="0"/>
              </a:rPr>
              <a:t>Βεληνεκές σε μέτρα</a:t>
            </a:r>
          </a:p>
        </p:txBody>
      </p:sp>
      <p:pic>
        <p:nvPicPr>
          <p:cNvPr id="21" name="Graphic 20" descr="Person with idea with solid fill">
            <a:extLst>
              <a:ext uri="{FF2B5EF4-FFF2-40B4-BE49-F238E27FC236}">
                <a16:creationId xmlns:a16="http://schemas.microsoft.com/office/drawing/2014/main" id="{E1DFFB70-02F5-316D-66CD-902A4813EEB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21309" y="4450314"/>
            <a:ext cx="914400" cy="914400"/>
          </a:xfrm>
          <a:prstGeom prst="rect">
            <a:avLst/>
          </a:prstGeom>
        </p:spPr>
      </p:pic>
      <p:sp>
        <p:nvSpPr>
          <p:cNvPr id="22" name="TextBox 21">
            <a:extLst>
              <a:ext uri="{FF2B5EF4-FFF2-40B4-BE49-F238E27FC236}">
                <a16:creationId xmlns:a16="http://schemas.microsoft.com/office/drawing/2014/main" id="{DA5B331F-9680-8163-E3DB-DEB6615BF43D}"/>
              </a:ext>
            </a:extLst>
          </p:cNvPr>
          <p:cNvSpPr txBox="1"/>
          <p:nvPr/>
        </p:nvSpPr>
        <p:spPr>
          <a:xfrm>
            <a:off x="4201314" y="4482839"/>
            <a:ext cx="1776929" cy="969496"/>
          </a:xfrm>
          <a:prstGeom prst="rect">
            <a:avLst/>
          </a:prstGeom>
          <a:noFill/>
        </p:spPr>
        <p:txBody>
          <a:bodyPr wrap="square" rtlCol="0">
            <a:spAutoFit/>
          </a:bodyPr>
          <a:lstStyle/>
          <a:p>
            <a:pPr algn="ctr"/>
            <a:r>
              <a:rPr lang="el-GR" sz="1200" b="1" dirty="0">
                <a:solidFill>
                  <a:srgbClr val="FFC000"/>
                </a:solidFill>
                <a:latin typeface="Aptos Display" panose="020B0004020202020204" pitchFamily="34" charset="0"/>
              </a:rPr>
              <a:t>Μέγιστο</a:t>
            </a:r>
            <a:r>
              <a:rPr lang="el-GR" sz="1200" dirty="0">
                <a:solidFill>
                  <a:schemeClr val="bg1"/>
                </a:solidFill>
                <a:latin typeface="Aptos Display" panose="020B0004020202020204" pitchFamily="34" charset="0"/>
              </a:rPr>
              <a:t> </a:t>
            </a:r>
            <a:r>
              <a:rPr lang="el-GR" sz="1200" b="1" dirty="0">
                <a:solidFill>
                  <a:srgbClr val="FFC000"/>
                </a:solidFill>
                <a:latin typeface="Aptos Display" panose="020B0004020202020204" pitchFamily="34" charset="0"/>
              </a:rPr>
              <a:t>βεληνεκές</a:t>
            </a:r>
            <a:r>
              <a:rPr lang="el-GR" sz="1200" dirty="0">
                <a:solidFill>
                  <a:schemeClr val="bg1"/>
                </a:solidFill>
                <a:latin typeface="Aptos Display" panose="020B0004020202020204" pitchFamily="34" charset="0"/>
              </a:rPr>
              <a:t> </a:t>
            </a:r>
            <a:r>
              <a:rPr lang="el-GR" sz="1200" dirty="0">
                <a:solidFill>
                  <a:srgbClr val="FFC000"/>
                </a:solidFill>
                <a:latin typeface="Aptos Display" panose="020B0004020202020204" pitchFamily="34" charset="0"/>
              </a:rPr>
              <a:t>έχουμε</a:t>
            </a:r>
            <a:r>
              <a:rPr lang="el-GR" sz="1200" dirty="0">
                <a:solidFill>
                  <a:schemeClr val="bg1"/>
                </a:solidFill>
                <a:latin typeface="Aptos Display" panose="020B0004020202020204" pitchFamily="34" charset="0"/>
              </a:rPr>
              <a:t> </a:t>
            </a:r>
            <a:r>
              <a:rPr lang="el-GR" sz="1200" dirty="0">
                <a:solidFill>
                  <a:srgbClr val="FFC000"/>
                </a:solidFill>
                <a:latin typeface="Aptos Display" panose="020B0004020202020204" pitchFamily="34" charset="0"/>
              </a:rPr>
              <a:t>στις</a:t>
            </a:r>
            <a:r>
              <a:rPr lang="el-GR" sz="1200" dirty="0">
                <a:solidFill>
                  <a:schemeClr val="bg1"/>
                </a:solidFill>
                <a:latin typeface="Aptos Display" panose="020B0004020202020204" pitchFamily="34" charset="0"/>
              </a:rPr>
              <a:t> </a:t>
            </a:r>
            <a:r>
              <a:rPr lang="el-GR" sz="1200" b="1" dirty="0">
                <a:solidFill>
                  <a:srgbClr val="FFC000"/>
                </a:solidFill>
                <a:latin typeface="Aptos Display" panose="020B0004020202020204" pitchFamily="34" charset="0"/>
              </a:rPr>
              <a:t>45</a:t>
            </a:r>
            <a:r>
              <a:rPr lang="el-GR" sz="1200" dirty="0">
                <a:solidFill>
                  <a:schemeClr val="bg1"/>
                </a:solidFill>
                <a:latin typeface="Aptos Display" panose="020B0004020202020204" pitchFamily="34" charset="0"/>
              </a:rPr>
              <a:t> </a:t>
            </a:r>
            <a:r>
              <a:rPr lang="el-GR" sz="1200" b="1" dirty="0">
                <a:solidFill>
                  <a:srgbClr val="FFC000"/>
                </a:solidFill>
                <a:latin typeface="Aptos Display" panose="020B0004020202020204" pitchFamily="34" charset="0"/>
              </a:rPr>
              <a:t>μοίρες! </a:t>
            </a:r>
          </a:p>
          <a:p>
            <a:pPr algn="ctr"/>
            <a:endParaRPr lang="el-GR" sz="900" dirty="0">
              <a:solidFill>
                <a:schemeClr val="bg1"/>
              </a:solidFill>
              <a:latin typeface="Aptos Display" panose="020B0004020202020204" pitchFamily="34" charset="0"/>
            </a:endParaRPr>
          </a:p>
          <a:p>
            <a:pPr algn="ctr"/>
            <a:r>
              <a:rPr lang="el-GR" sz="1200" dirty="0">
                <a:solidFill>
                  <a:schemeClr val="bg1"/>
                </a:solidFill>
                <a:latin typeface="Aptos Display" panose="020B0004020202020204" pitchFamily="34" charset="0"/>
              </a:rPr>
              <a:t>Όταν δεν υπάρχει η αντίσταση του αέρα</a:t>
            </a:r>
          </a:p>
        </p:txBody>
      </p:sp>
      <p:pic>
        <p:nvPicPr>
          <p:cNvPr id="26" name="Graphic 25" descr="Left Brain with solid fill">
            <a:extLst>
              <a:ext uri="{FF2B5EF4-FFF2-40B4-BE49-F238E27FC236}">
                <a16:creationId xmlns:a16="http://schemas.microsoft.com/office/drawing/2014/main" id="{D34EB0DE-F601-4A06-977F-484327ECBAA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300780" y="3389050"/>
            <a:ext cx="731520" cy="731520"/>
          </a:xfrm>
          <a:prstGeom prst="rect">
            <a:avLst/>
          </a:prstGeom>
        </p:spPr>
      </p:pic>
      <p:pic>
        <p:nvPicPr>
          <p:cNvPr id="28" name="Graphic 27" descr="Users with solid fill">
            <a:extLst>
              <a:ext uri="{FF2B5EF4-FFF2-40B4-BE49-F238E27FC236}">
                <a16:creationId xmlns:a16="http://schemas.microsoft.com/office/drawing/2014/main" id="{433271B3-21B1-99C4-1027-7F78E028973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300780" y="2622068"/>
            <a:ext cx="731520" cy="731520"/>
          </a:xfrm>
          <a:prstGeom prst="rect">
            <a:avLst/>
          </a:prstGeom>
        </p:spPr>
      </p:pic>
      <p:pic>
        <p:nvPicPr>
          <p:cNvPr id="30" name="Graphic 29" descr="Magnifying glass with solid fill">
            <a:extLst>
              <a:ext uri="{FF2B5EF4-FFF2-40B4-BE49-F238E27FC236}">
                <a16:creationId xmlns:a16="http://schemas.microsoft.com/office/drawing/2014/main" id="{CE78D30A-5639-3561-07F6-44F3BB20C08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300780" y="1854962"/>
            <a:ext cx="731520" cy="731520"/>
          </a:xfrm>
          <a:prstGeom prst="rect">
            <a:avLst/>
          </a:prstGeom>
        </p:spPr>
      </p:pic>
      <p:sp>
        <p:nvSpPr>
          <p:cNvPr id="33" name="TextBox 32">
            <a:extLst>
              <a:ext uri="{FF2B5EF4-FFF2-40B4-BE49-F238E27FC236}">
                <a16:creationId xmlns:a16="http://schemas.microsoft.com/office/drawing/2014/main" id="{15B4A84A-86FA-F774-0F8E-F74598B2F6B8}"/>
              </a:ext>
            </a:extLst>
          </p:cNvPr>
          <p:cNvSpPr txBox="1"/>
          <p:nvPr/>
        </p:nvSpPr>
        <p:spPr>
          <a:xfrm>
            <a:off x="7052662" y="1796614"/>
            <a:ext cx="2028119" cy="338554"/>
          </a:xfrm>
          <a:prstGeom prst="rect">
            <a:avLst/>
          </a:prstGeom>
          <a:noFill/>
        </p:spPr>
        <p:txBody>
          <a:bodyPr wrap="none" rtlCol="0">
            <a:spAutoFit/>
          </a:bodyPr>
          <a:lstStyle/>
          <a:p>
            <a:r>
              <a:rPr lang="el-GR" sz="1600" b="1" dirty="0">
                <a:solidFill>
                  <a:srgbClr val="FFC000"/>
                </a:solidFill>
                <a:latin typeface="Aptos Display" panose="020B0004020202020204" pitchFamily="34" charset="0"/>
              </a:rPr>
              <a:t>Ερευνητικό Ερώτημα</a:t>
            </a:r>
          </a:p>
        </p:txBody>
      </p:sp>
      <p:sp>
        <p:nvSpPr>
          <p:cNvPr id="37" name="TextBox 36">
            <a:extLst>
              <a:ext uri="{FF2B5EF4-FFF2-40B4-BE49-F238E27FC236}">
                <a16:creationId xmlns:a16="http://schemas.microsoft.com/office/drawing/2014/main" id="{95A659EC-B1C4-D71A-10CD-5D0D54DE0E1F}"/>
              </a:ext>
            </a:extLst>
          </p:cNvPr>
          <p:cNvSpPr txBox="1"/>
          <p:nvPr/>
        </p:nvSpPr>
        <p:spPr>
          <a:xfrm>
            <a:off x="7052662" y="2090110"/>
            <a:ext cx="3304121"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Πώς επηρεάζει η γωνία εκτόξευσης την τροχιά και το βεληνεκές;</a:t>
            </a:r>
          </a:p>
        </p:txBody>
      </p:sp>
      <p:sp>
        <p:nvSpPr>
          <p:cNvPr id="40" name="TextBox 39">
            <a:extLst>
              <a:ext uri="{FF2B5EF4-FFF2-40B4-BE49-F238E27FC236}">
                <a16:creationId xmlns:a16="http://schemas.microsoft.com/office/drawing/2014/main" id="{4A0A211B-2E53-61C9-D1D4-FB8D73E97AF6}"/>
              </a:ext>
            </a:extLst>
          </p:cNvPr>
          <p:cNvSpPr txBox="1"/>
          <p:nvPr/>
        </p:nvSpPr>
        <p:spPr>
          <a:xfrm>
            <a:off x="7073024" y="2605158"/>
            <a:ext cx="2028119" cy="338554"/>
          </a:xfrm>
          <a:prstGeom prst="rect">
            <a:avLst/>
          </a:prstGeom>
          <a:noFill/>
        </p:spPr>
        <p:txBody>
          <a:bodyPr wrap="none" rtlCol="0">
            <a:spAutoFit/>
          </a:bodyPr>
          <a:lstStyle/>
          <a:p>
            <a:r>
              <a:rPr lang="el-GR" sz="1600" b="1" dirty="0">
                <a:solidFill>
                  <a:srgbClr val="FFC000"/>
                </a:solidFill>
                <a:latin typeface="Aptos Display" panose="020B0004020202020204" pitchFamily="34" charset="0"/>
              </a:rPr>
              <a:t>Τι κάνουν οι μαθητές</a:t>
            </a:r>
          </a:p>
        </p:txBody>
      </p:sp>
      <p:sp>
        <p:nvSpPr>
          <p:cNvPr id="44" name="TextBox 43">
            <a:extLst>
              <a:ext uri="{FF2B5EF4-FFF2-40B4-BE49-F238E27FC236}">
                <a16:creationId xmlns:a16="http://schemas.microsoft.com/office/drawing/2014/main" id="{88568D79-5EF7-A1B0-7942-0552F3C3A1E8}"/>
              </a:ext>
            </a:extLst>
          </p:cNvPr>
          <p:cNvSpPr txBox="1"/>
          <p:nvPr/>
        </p:nvSpPr>
        <p:spPr>
          <a:xfrm>
            <a:off x="7073024" y="2898654"/>
            <a:ext cx="453223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Μεταβάλλουν τη γωνία εκτόξευσης | Παρατηρούν την τροχιά Συγκρίνουν τα αποτελέσματα | Καταγράφουν τα δεδομένα</a:t>
            </a:r>
          </a:p>
        </p:txBody>
      </p:sp>
      <p:sp>
        <p:nvSpPr>
          <p:cNvPr id="45" name="TextBox 44">
            <a:extLst>
              <a:ext uri="{FF2B5EF4-FFF2-40B4-BE49-F238E27FC236}">
                <a16:creationId xmlns:a16="http://schemas.microsoft.com/office/drawing/2014/main" id="{23CA7CC2-6529-CD6C-EEFB-D3D6CA7843EA}"/>
              </a:ext>
            </a:extLst>
          </p:cNvPr>
          <p:cNvSpPr txBox="1"/>
          <p:nvPr/>
        </p:nvSpPr>
        <p:spPr>
          <a:xfrm>
            <a:off x="7073024" y="3396095"/>
            <a:ext cx="1595630" cy="338554"/>
          </a:xfrm>
          <a:prstGeom prst="rect">
            <a:avLst/>
          </a:prstGeom>
          <a:noFill/>
        </p:spPr>
        <p:txBody>
          <a:bodyPr wrap="none" rtlCol="0">
            <a:spAutoFit/>
          </a:bodyPr>
          <a:lstStyle/>
          <a:p>
            <a:r>
              <a:rPr lang="el-GR" sz="1600" b="1" dirty="0">
                <a:solidFill>
                  <a:srgbClr val="FFC000"/>
                </a:solidFill>
                <a:latin typeface="Aptos Display" panose="020B0004020202020204" pitchFamily="34" charset="0"/>
              </a:rPr>
              <a:t>Τι αναπτύσσεται</a:t>
            </a:r>
          </a:p>
        </p:txBody>
      </p:sp>
      <p:sp>
        <p:nvSpPr>
          <p:cNvPr id="46" name="TextBox 45">
            <a:extLst>
              <a:ext uri="{FF2B5EF4-FFF2-40B4-BE49-F238E27FC236}">
                <a16:creationId xmlns:a16="http://schemas.microsoft.com/office/drawing/2014/main" id="{CEB48941-7849-FB8E-3765-5845780DD905}"/>
              </a:ext>
            </a:extLst>
          </p:cNvPr>
          <p:cNvSpPr txBox="1"/>
          <p:nvPr/>
        </p:nvSpPr>
        <p:spPr>
          <a:xfrm>
            <a:off x="7073024" y="3689591"/>
            <a:ext cx="4532236"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Διερευνητική και κριτική σκέψη | Σύνδεση θεωρίας και παρατήρησης | Εννοιολογική κατανόηση και συλλογισμός</a:t>
            </a:r>
          </a:p>
        </p:txBody>
      </p:sp>
      <p:sp>
        <p:nvSpPr>
          <p:cNvPr id="49" name="TextBox 48">
            <a:extLst>
              <a:ext uri="{FF2B5EF4-FFF2-40B4-BE49-F238E27FC236}">
                <a16:creationId xmlns:a16="http://schemas.microsoft.com/office/drawing/2014/main" id="{A73562F6-F563-26E4-F6B0-A49BFA53A8D1}"/>
              </a:ext>
            </a:extLst>
          </p:cNvPr>
          <p:cNvSpPr txBox="1"/>
          <p:nvPr/>
        </p:nvSpPr>
        <p:spPr>
          <a:xfrm>
            <a:off x="806159" y="1806904"/>
            <a:ext cx="3529550" cy="646331"/>
          </a:xfrm>
          <a:prstGeom prst="rect">
            <a:avLst/>
          </a:prstGeom>
          <a:noFill/>
        </p:spPr>
        <p:txBody>
          <a:bodyPr wrap="square" rtlCol="0">
            <a:spAutoFit/>
          </a:bodyPr>
          <a:lstStyle/>
          <a:p>
            <a:r>
              <a:rPr lang="el-GR" dirty="0">
                <a:solidFill>
                  <a:srgbClr val="002060"/>
                </a:solidFill>
                <a:latin typeface="Aptos Display" panose="020B0004020202020204" pitchFamily="34" charset="0"/>
              </a:rPr>
              <a:t>Βεληνεκές σε συνάρτηση με τη γωνία εκτόξευσης (v₀ = 15 m/s)</a:t>
            </a:r>
          </a:p>
        </p:txBody>
      </p:sp>
      <p:pic>
        <p:nvPicPr>
          <p:cNvPr id="56" name="Graphic 55" descr="Supply And Demand with solid fill">
            <a:extLst>
              <a:ext uri="{FF2B5EF4-FFF2-40B4-BE49-F238E27FC236}">
                <a16:creationId xmlns:a16="http://schemas.microsoft.com/office/drawing/2014/main" id="{D872589D-37F4-D59B-39C3-942B7D74881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233419" y="4849159"/>
            <a:ext cx="548640" cy="548640"/>
          </a:xfrm>
          <a:prstGeom prst="rect">
            <a:avLst/>
          </a:prstGeom>
        </p:spPr>
      </p:pic>
      <p:pic>
        <p:nvPicPr>
          <p:cNvPr id="58" name="Graphic 57" descr="Eye with solid fill">
            <a:extLst>
              <a:ext uri="{FF2B5EF4-FFF2-40B4-BE49-F238E27FC236}">
                <a16:creationId xmlns:a16="http://schemas.microsoft.com/office/drawing/2014/main" id="{4AADC5DB-E0AA-7429-B159-77130110B4A5}"/>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8902981" y="4920265"/>
            <a:ext cx="457200" cy="457200"/>
          </a:xfrm>
          <a:prstGeom prst="rect">
            <a:avLst/>
          </a:prstGeom>
        </p:spPr>
      </p:pic>
      <p:pic>
        <p:nvPicPr>
          <p:cNvPr id="60" name="Graphic 59" descr="Beaker with solid fill">
            <a:extLst>
              <a:ext uri="{FF2B5EF4-FFF2-40B4-BE49-F238E27FC236}">
                <a16:creationId xmlns:a16="http://schemas.microsoft.com/office/drawing/2014/main" id="{71C4B627-636D-E244-65B7-CB694BA3308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7478925" y="4846770"/>
            <a:ext cx="548640" cy="548640"/>
          </a:xfrm>
          <a:prstGeom prst="rect">
            <a:avLst/>
          </a:prstGeom>
        </p:spPr>
      </p:pic>
      <p:pic>
        <p:nvPicPr>
          <p:cNvPr id="63" name="Graphic 62" descr="Questions with solid fill">
            <a:extLst>
              <a:ext uri="{FF2B5EF4-FFF2-40B4-BE49-F238E27FC236}">
                <a16:creationId xmlns:a16="http://schemas.microsoft.com/office/drawing/2014/main" id="{1FE65F39-36F9-6CDB-0E37-F1DD2E1235E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258783" y="4863508"/>
            <a:ext cx="548640" cy="548640"/>
          </a:xfrm>
          <a:prstGeom prst="rect">
            <a:avLst/>
          </a:prstGeom>
        </p:spPr>
      </p:pic>
      <p:sp>
        <p:nvSpPr>
          <p:cNvPr id="129" name="TextBox 128">
            <a:extLst>
              <a:ext uri="{FF2B5EF4-FFF2-40B4-BE49-F238E27FC236}">
                <a16:creationId xmlns:a16="http://schemas.microsoft.com/office/drawing/2014/main" id="{17EB4D9E-F1C3-861A-2EC5-7E2E3BC30DDC}"/>
              </a:ext>
            </a:extLst>
          </p:cNvPr>
          <p:cNvSpPr txBox="1"/>
          <p:nvPr/>
        </p:nvSpPr>
        <p:spPr>
          <a:xfrm>
            <a:off x="6191142" y="4423416"/>
            <a:ext cx="5414118" cy="369332"/>
          </a:xfrm>
          <a:prstGeom prst="rect">
            <a:avLst/>
          </a:prstGeom>
          <a:noFill/>
        </p:spPr>
        <p:txBody>
          <a:bodyPr wrap="square">
            <a:spAutoFit/>
          </a:bodyPr>
          <a:lstStyle/>
          <a:p>
            <a:pPr algn="ctr"/>
            <a:r>
              <a:rPr lang="el-GR" b="1" dirty="0">
                <a:solidFill>
                  <a:srgbClr val="FFC000"/>
                </a:solidFill>
                <a:latin typeface="Aptos Display" panose="020B0004020202020204" pitchFamily="34" charset="0"/>
              </a:rPr>
              <a:t>Κύκλος διερευνητικής μάθησης</a:t>
            </a:r>
          </a:p>
        </p:txBody>
      </p:sp>
      <p:sp>
        <p:nvSpPr>
          <p:cNvPr id="130" name="TextBox 129">
            <a:extLst>
              <a:ext uri="{FF2B5EF4-FFF2-40B4-BE49-F238E27FC236}">
                <a16:creationId xmlns:a16="http://schemas.microsoft.com/office/drawing/2014/main" id="{E2DA31DA-5C05-6D41-9F75-B00857FCB6CD}"/>
              </a:ext>
            </a:extLst>
          </p:cNvPr>
          <p:cNvSpPr txBox="1"/>
          <p:nvPr/>
        </p:nvSpPr>
        <p:spPr>
          <a:xfrm>
            <a:off x="6720814" y="4841089"/>
            <a:ext cx="862438" cy="615553"/>
          </a:xfrm>
          <a:prstGeom prst="rect">
            <a:avLst/>
          </a:prstGeom>
          <a:noFill/>
        </p:spPr>
        <p:txBody>
          <a:bodyPr wrap="square" rtlCol="0">
            <a:spAutoFit/>
          </a:bodyPr>
          <a:lstStyle/>
          <a:p>
            <a:r>
              <a:rPr lang="el-GR" sz="1000" b="1" dirty="0">
                <a:solidFill>
                  <a:schemeClr val="accent4">
                    <a:lumMod val="20000"/>
                    <a:lumOff val="80000"/>
                  </a:schemeClr>
                </a:solidFill>
                <a:latin typeface="Aptos Display" panose="020B0004020202020204" pitchFamily="34" charset="0"/>
              </a:rPr>
              <a:t>Υποθέτω</a:t>
            </a:r>
          </a:p>
          <a:p>
            <a:endParaRPr lang="en-US" sz="400" b="1" dirty="0">
              <a:solidFill>
                <a:schemeClr val="accent4">
                  <a:lumMod val="20000"/>
                  <a:lumOff val="80000"/>
                </a:schemeClr>
              </a:solidFill>
              <a:latin typeface="Aptos Display" panose="020B0004020202020204" pitchFamily="34" charset="0"/>
            </a:endParaRPr>
          </a:p>
          <a:p>
            <a:r>
              <a:rPr lang="el-GR" sz="1000" dirty="0">
                <a:solidFill>
                  <a:schemeClr val="bg1"/>
                </a:solidFill>
                <a:latin typeface="Aptos Display" panose="020B0004020202020204" pitchFamily="34" charset="0"/>
              </a:rPr>
              <a:t>Τι νομίζω ότι θα συμβεί;</a:t>
            </a:r>
          </a:p>
        </p:txBody>
      </p:sp>
      <p:sp>
        <p:nvSpPr>
          <p:cNvPr id="131" name="TextBox 130">
            <a:extLst>
              <a:ext uri="{FF2B5EF4-FFF2-40B4-BE49-F238E27FC236}">
                <a16:creationId xmlns:a16="http://schemas.microsoft.com/office/drawing/2014/main" id="{19C880CE-98B9-670B-97DF-07050205E047}"/>
              </a:ext>
            </a:extLst>
          </p:cNvPr>
          <p:cNvSpPr txBox="1"/>
          <p:nvPr/>
        </p:nvSpPr>
        <p:spPr>
          <a:xfrm>
            <a:off x="7940056" y="4849159"/>
            <a:ext cx="1031113" cy="615553"/>
          </a:xfrm>
          <a:prstGeom prst="rect">
            <a:avLst/>
          </a:prstGeom>
          <a:noFill/>
        </p:spPr>
        <p:txBody>
          <a:bodyPr wrap="square" rtlCol="0">
            <a:spAutoFit/>
          </a:bodyPr>
          <a:lstStyle/>
          <a:p>
            <a:r>
              <a:rPr lang="el-GR" sz="1000" b="1" dirty="0">
                <a:solidFill>
                  <a:schemeClr val="accent4">
                    <a:lumMod val="20000"/>
                    <a:lumOff val="80000"/>
                  </a:schemeClr>
                </a:solidFill>
                <a:latin typeface="Aptos Display" panose="020B0004020202020204" pitchFamily="34" charset="0"/>
              </a:rPr>
              <a:t>Πειραματίζομαι</a:t>
            </a:r>
            <a:endParaRPr lang="en-US" sz="1000" b="1" dirty="0">
              <a:solidFill>
                <a:schemeClr val="accent4">
                  <a:lumMod val="20000"/>
                  <a:lumOff val="80000"/>
                </a:schemeClr>
              </a:solidFill>
              <a:latin typeface="Aptos Display" panose="020B0004020202020204" pitchFamily="34" charset="0"/>
            </a:endParaRPr>
          </a:p>
          <a:p>
            <a:endParaRPr lang="el-GR" sz="400" dirty="0">
              <a:solidFill>
                <a:schemeClr val="bg1"/>
              </a:solidFill>
              <a:latin typeface="Aptos Display" panose="020B0004020202020204" pitchFamily="34" charset="0"/>
            </a:endParaRPr>
          </a:p>
          <a:p>
            <a:r>
              <a:rPr lang="el-GR" sz="1000" dirty="0">
                <a:solidFill>
                  <a:schemeClr val="bg1"/>
                </a:solidFill>
                <a:latin typeface="Aptos Display" panose="020B0004020202020204" pitchFamily="34" charset="0"/>
              </a:rPr>
              <a:t>Μεταβάλλω τις παραμέτρους</a:t>
            </a:r>
          </a:p>
        </p:txBody>
      </p:sp>
      <p:sp>
        <p:nvSpPr>
          <p:cNvPr id="132" name="TextBox 131">
            <a:extLst>
              <a:ext uri="{FF2B5EF4-FFF2-40B4-BE49-F238E27FC236}">
                <a16:creationId xmlns:a16="http://schemas.microsoft.com/office/drawing/2014/main" id="{3424CD89-3FC3-195F-4C0F-BAB78A9AC38C}"/>
              </a:ext>
            </a:extLst>
          </p:cNvPr>
          <p:cNvSpPr txBox="1"/>
          <p:nvPr/>
        </p:nvSpPr>
        <p:spPr>
          <a:xfrm>
            <a:off x="9344180" y="4875951"/>
            <a:ext cx="1012603" cy="615553"/>
          </a:xfrm>
          <a:prstGeom prst="rect">
            <a:avLst/>
          </a:prstGeom>
          <a:noFill/>
        </p:spPr>
        <p:txBody>
          <a:bodyPr wrap="square" rtlCol="0">
            <a:spAutoFit/>
          </a:bodyPr>
          <a:lstStyle/>
          <a:p>
            <a:r>
              <a:rPr lang="el-GR" sz="1000" b="1" dirty="0">
                <a:solidFill>
                  <a:schemeClr val="accent4">
                    <a:lumMod val="20000"/>
                    <a:lumOff val="80000"/>
                  </a:schemeClr>
                </a:solidFill>
                <a:latin typeface="Aptos Display" panose="020B0004020202020204" pitchFamily="34" charset="0"/>
              </a:rPr>
              <a:t>Παρατηρώ</a:t>
            </a:r>
          </a:p>
          <a:p>
            <a:endParaRPr lang="en-US" sz="400" b="1" dirty="0">
              <a:solidFill>
                <a:schemeClr val="accent4">
                  <a:lumMod val="20000"/>
                  <a:lumOff val="80000"/>
                </a:schemeClr>
              </a:solidFill>
              <a:latin typeface="Aptos Display" panose="020B0004020202020204" pitchFamily="34" charset="0"/>
            </a:endParaRPr>
          </a:p>
          <a:p>
            <a:r>
              <a:rPr lang="el-GR" sz="1000" dirty="0">
                <a:solidFill>
                  <a:schemeClr val="bg1"/>
                </a:solidFill>
                <a:latin typeface="Aptos Display" panose="020B0004020202020204" pitchFamily="34" charset="0"/>
              </a:rPr>
              <a:t>Τι συμβαίνει;</a:t>
            </a:r>
          </a:p>
          <a:p>
            <a:r>
              <a:rPr lang="el-GR" sz="1000" dirty="0">
                <a:solidFill>
                  <a:schemeClr val="bg1"/>
                </a:solidFill>
                <a:latin typeface="Aptos Display" panose="020B0004020202020204" pitchFamily="34" charset="0"/>
              </a:rPr>
              <a:t>Τι παρατηρώ;</a:t>
            </a:r>
          </a:p>
        </p:txBody>
      </p:sp>
      <p:sp>
        <p:nvSpPr>
          <p:cNvPr id="133" name="TextBox 132">
            <a:extLst>
              <a:ext uri="{FF2B5EF4-FFF2-40B4-BE49-F238E27FC236}">
                <a16:creationId xmlns:a16="http://schemas.microsoft.com/office/drawing/2014/main" id="{40F003DA-9A68-EFDC-AA49-0588080D0958}"/>
              </a:ext>
            </a:extLst>
          </p:cNvPr>
          <p:cNvSpPr txBox="1"/>
          <p:nvPr/>
        </p:nvSpPr>
        <p:spPr>
          <a:xfrm>
            <a:off x="10732654" y="4859747"/>
            <a:ext cx="886379" cy="615553"/>
          </a:xfrm>
          <a:prstGeom prst="rect">
            <a:avLst/>
          </a:prstGeom>
          <a:noFill/>
        </p:spPr>
        <p:txBody>
          <a:bodyPr wrap="square" rtlCol="0">
            <a:spAutoFit/>
          </a:bodyPr>
          <a:lstStyle/>
          <a:p>
            <a:r>
              <a:rPr lang="el-GR" sz="1000" b="1" dirty="0">
                <a:solidFill>
                  <a:schemeClr val="accent4">
                    <a:lumMod val="20000"/>
                    <a:lumOff val="80000"/>
                  </a:schemeClr>
                </a:solidFill>
                <a:latin typeface="Aptos Display" panose="020B0004020202020204" pitchFamily="34" charset="0"/>
              </a:rPr>
              <a:t>Συμπεραίνω</a:t>
            </a:r>
          </a:p>
          <a:p>
            <a:endParaRPr lang="el-GR" sz="400" b="1" dirty="0">
              <a:solidFill>
                <a:schemeClr val="accent4">
                  <a:lumMod val="20000"/>
                  <a:lumOff val="80000"/>
                </a:schemeClr>
              </a:solidFill>
              <a:latin typeface="Aptos Display" panose="020B0004020202020204" pitchFamily="34" charset="0"/>
            </a:endParaRPr>
          </a:p>
          <a:p>
            <a:r>
              <a:rPr lang="el-GR" sz="1000" dirty="0">
                <a:solidFill>
                  <a:schemeClr val="bg1"/>
                </a:solidFill>
                <a:latin typeface="Aptos Display" panose="020B0004020202020204" pitchFamily="34" charset="0"/>
              </a:rPr>
              <a:t>Τι μπορώ να συμπεράνω;</a:t>
            </a:r>
          </a:p>
        </p:txBody>
      </p:sp>
    </p:spTree>
    <p:extLst>
      <p:ext uri="{BB962C8B-B14F-4D97-AF65-F5344CB8AC3E}">
        <p14:creationId xmlns:p14="http://schemas.microsoft.com/office/powerpoint/2010/main" val="114581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CB30-59E3-49A4-D0A7-1F609540F8A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0B74E4F1-837D-F228-CCD9-8D1E34262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B15D94D8-F484-A3DA-67C4-784FDBAB0967}"/>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ΑΝΑΣΤΟΧΑΣΜΟΣ ΚΑΙ ΑΠΟΤΙΜΗΣΗ</a:t>
            </a:r>
            <a:endParaRPr lang="en-US" sz="2400" dirty="0"/>
          </a:p>
        </p:txBody>
      </p:sp>
      <p:cxnSp>
        <p:nvCxnSpPr>
          <p:cNvPr id="61" name="Straight Connector 60">
            <a:extLst>
              <a:ext uri="{FF2B5EF4-FFF2-40B4-BE49-F238E27FC236}">
                <a16:creationId xmlns:a16="http://schemas.microsoft.com/office/drawing/2014/main" id="{7E6CAD3F-7714-6B4C-F34E-BB5690EE5590}"/>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3BD6F51E-CF48-E7F3-63AD-6444ADA06A6F}"/>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a:t>
            </a:r>
            <a:r>
              <a:rPr lang="el-GR" sz="1400" b="1" dirty="0">
                <a:solidFill>
                  <a:srgbClr val="002060"/>
                </a:solidFill>
                <a:latin typeface="Aptos Display" panose="020B0004020202020204" pitchFamily="34" charset="0"/>
              </a:rPr>
              <a:t>6</a:t>
            </a:r>
            <a:endParaRPr lang="en-US" sz="1400" b="1" dirty="0">
              <a:solidFill>
                <a:srgbClr val="002060"/>
              </a:solidFill>
              <a:latin typeface="Aptos Display" panose="020B0004020202020204" pitchFamily="34" charset="0"/>
            </a:endParaRPr>
          </a:p>
        </p:txBody>
      </p:sp>
      <p:sp>
        <p:nvSpPr>
          <p:cNvPr id="16" name="TextBox 15">
            <a:extLst>
              <a:ext uri="{FF2B5EF4-FFF2-40B4-BE49-F238E27FC236}">
                <a16:creationId xmlns:a16="http://schemas.microsoft.com/office/drawing/2014/main" id="{EDB3C15C-98BB-0C4D-2861-C8F97BC38B4E}"/>
              </a:ext>
            </a:extLst>
          </p:cNvPr>
          <p:cNvSpPr txBox="1"/>
          <p:nvPr/>
        </p:nvSpPr>
        <p:spPr>
          <a:xfrm>
            <a:off x="816051" y="1215624"/>
            <a:ext cx="1078920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Πώς μπορεί να </a:t>
            </a:r>
            <a:r>
              <a:rPr lang="el-GR" b="1" dirty="0">
                <a:solidFill>
                  <a:srgbClr val="FFC000"/>
                </a:solidFill>
                <a:latin typeface="Aptos Display" panose="020B0004020202020204" pitchFamily="34" charset="0"/>
              </a:rPr>
              <a:t>αξιολογηθεί</a:t>
            </a:r>
            <a:r>
              <a:rPr lang="el-GR" dirty="0">
                <a:solidFill>
                  <a:schemeClr val="bg1"/>
                </a:solidFill>
                <a:latin typeface="Aptos Display" panose="020B0004020202020204" pitchFamily="34" charset="0"/>
              </a:rPr>
              <a:t> η εφαρμογή του σεναρίου </a:t>
            </a:r>
            <a:r>
              <a:rPr lang="el-GR" b="1" dirty="0">
                <a:solidFill>
                  <a:srgbClr val="FFC000"/>
                </a:solidFill>
                <a:latin typeface="Aptos Display" panose="020B0004020202020204" pitchFamily="34" charset="0"/>
              </a:rPr>
              <a:t>στην</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πράξη</a:t>
            </a:r>
            <a:r>
              <a:rPr lang="el-GR" dirty="0">
                <a:solidFill>
                  <a:schemeClr val="bg1"/>
                </a:solidFill>
                <a:latin typeface="Aptos Display" panose="020B0004020202020204" pitchFamily="34" charset="0"/>
              </a:rPr>
              <a:t>;</a:t>
            </a:r>
            <a:endParaRPr lang="el-GR" b="1" dirty="0">
              <a:solidFill>
                <a:srgbClr val="FFC000"/>
              </a:solidFill>
              <a:latin typeface="Aptos Display" panose="020B0004020202020204" pitchFamily="34" charset="0"/>
            </a:endParaRPr>
          </a:p>
        </p:txBody>
      </p:sp>
      <p:sp>
        <p:nvSpPr>
          <p:cNvPr id="276" name="Rectangle: Rounded Corners 275">
            <a:extLst>
              <a:ext uri="{FF2B5EF4-FFF2-40B4-BE49-F238E27FC236}">
                <a16:creationId xmlns:a16="http://schemas.microsoft.com/office/drawing/2014/main" id="{7672606A-32EF-EC7F-CA2F-9B6501187E50}"/>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41C6B558-0A64-5B9B-6431-A83A88D63F83}"/>
              </a:ext>
            </a:extLst>
          </p:cNvPr>
          <p:cNvSpPr txBox="1"/>
          <p:nvPr/>
        </p:nvSpPr>
        <p:spPr>
          <a:xfrm>
            <a:off x="2138195" y="5793503"/>
            <a:ext cx="9769325"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εφαρμογή ενός διδακτικού σεναρίου δεν ολοκληρώνεται με την πρώτη υλοποίηση. Χρειάζεται </a:t>
            </a:r>
            <a:r>
              <a:rPr lang="el-GR" b="1" dirty="0">
                <a:solidFill>
                  <a:srgbClr val="FFC000"/>
                </a:solidFill>
                <a:latin typeface="Aptos Display" panose="020B0004020202020204" pitchFamily="34" charset="0"/>
              </a:rPr>
              <a:t>αναστοχασμός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αξιολόγηση</a:t>
            </a:r>
            <a:r>
              <a:rPr lang="el-GR" dirty="0">
                <a:solidFill>
                  <a:schemeClr val="bg1"/>
                </a:solidFill>
                <a:latin typeface="Aptos Display" panose="020B0004020202020204" pitchFamily="34" charset="0"/>
              </a:rPr>
              <a:t> των μαθησιακών αποτελεσμάτων και πιθανή </a:t>
            </a:r>
            <a:r>
              <a:rPr lang="el-GR" b="1" dirty="0">
                <a:solidFill>
                  <a:srgbClr val="FFC000"/>
                </a:solidFill>
                <a:latin typeface="Aptos Display" panose="020B0004020202020204" pitchFamily="34" charset="0"/>
              </a:rPr>
              <a:t>βελτίωση</a:t>
            </a:r>
            <a:r>
              <a:rPr lang="el-GR" dirty="0">
                <a:solidFill>
                  <a:schemeClr val="bg1"/>
                </a:solidFill>
                <a:latin typeface="Aptos Display" panose="020B0004020202020204" pitchFamily="34" charset="0"/>
              </a:rPr>
              <a:t> του σχεδιασμού.</a:t>
            </a:r>
            <a:endParaRPr lang="en-US" dirty="0">
              <a:solidFill>
                <a:schemeClr val="bg1"/>
              </a:solidFill>
              <a:latin typeface="Aptos Display" panose="020B0004020202020204" pitchFamily="34" charset="0"/>
            </a:endParaRPr>
          </a:p>
        </p:txBody>
      </p:sp>
      <p:cxnSp>
        <p:nvCxnSpPr>
          <p:cNvPr id="278" name="Straight Connector 277">
            <a:extLst>
              <a:ext uri="{FF2B5EF4-FFF2-40B4-BE49-F238E27FC236}">
                <a16:creationId xmlns:a16="http://schemas.microsoft.com/office/drawing/2014/main" id="{B918D93B-F39C-5358-5AE2-2877CF03D371}"/>
              </a:ext>
            </a:extLst>
          </p:cNvPr>
          <p:cNvCxnSpPr>
            <a:cxnSpLocks/>
          </p:cNvCxnSpPr>
          <p:nvPr/>
        </p:nvCxnSpPr>
        <p:spPr>
          <a:xfrm>
            <a:off x="2037848"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279" name="Graphic 278" descr="Lightbulb and gear">
            <a:extLst>
              <a:ext uri="{FF2B5EF4-FFF2-40B4-BE49-F238E27FC236}">
                <a16:creationId xmlns:a16="http://schemas.microsoft.com/office/drawing/2014/main" id="{A2984BC8-AF0D-EA35-29B7-1510A097516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2" name="Rectangle: Rounded Corners 1">
            <a:extLst>
              <a:ext uri="{FF2B5EF4-FFF2-40B4-BE49-F238E27FC236}">
                <a16:creationId xmlns:a16="http://schemas.microsoft.com/office/drawing/2014/main" id="{4FF7AA01-86D0-4636-9C14-12A179D9834B}"/>
              </a:ext>
            </a:extLst>
          </p:cNvPr>
          <p:cNvSpPr/>
          <p:nvPr/>
        </p:nvSpPr>
        <p:spPr>
          <a:xfrm>
            <a:off x="4495799" y="1778001"/>
            <a:ext cx="3200400" cy="1097280"/>
          </a:xfrm>
          <a:prstGeom prst="roundRect">
            <a:avLst>
              <a:gd name="adj" fmla="val 6766"/>
            </a:avLst>
          </a:prstGeom>
          <a:solidFill>
            <a:schemeClr val="accent6">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A3D195A-0152-36F3-CB0E-AC040D08A332}"/>
              </a:ext>
            </a:extLst>
          </p:cNvPr>
          <p:cNvSpPr/>
          <p:nvPr/>
        </p:nvSpPr>
        <p:spPr>
          <a:xfrm>
            <a:off x="1295399" y="3071607"/>
            <a:ext cx="3200400" cy="1097280"/>
          </a:xfrm>
          <a:prstGeom prst="roundRect">
            <a:avLst>
              <a:gd name="adj" fmla="val 6766"/>
            </a:avLst>
          </a:prstGeom>
          <a:solidFill>
            <a:schemeClr val="accent4">
              <a:lumMod val="20000"/>
              <a:lumOff val="8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74C83B2-36B7-5150-3D33-EB0651AC1D60}"/>
              </a:ext>
            </a:extLst>
          </p:cNvPr>
          <p:cNvSpPr/>
          <p:nvPr/>
        </p:nvSpPr>
        <p:spPr>
          <a:xfrm>
            <a:off x="7696201" y="3071607"/>
            <a:ext cx="3200400" cy="1097280"/>
          </a:xfrm>
          <a:prstGeom prst="roundRect">
            <a:avLst>
              <a:gd name="adj" fmla="val 6766"/>
            </a:avLst>
          </a:prstGeom>
          <a:solidFill>
            <a:schemeClr val="accent5">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AD25150-5A38-2246-642A-CCD5ED4E717E}"/>
              </a:ext>
            </a:extLst>
          </p:cNvPr>
          <p:cNvSpPr/>
          <p:nvPr/>
        </p:nvSpPr>
        <p:spPr>
          <a:xfrm>
            <a:off x="4495799" y="4351352"/>
            <a:ext cx="3200400" cy="1097280"/>
          </a:xfrm>
          <a:prstGeom prst="roundRect">
            <a:avLst>
              <a:gd name="adj" fmla="val 6766"/>
            </a:avLst>
          </a:prstGeom>
          <a:solidFill>
            <a:srgbClr val="7030A0">
              <a:alpha val="6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Bent-Up 36">
            <a:extLst>
              <a:ext uri="{FF2B5EF4-FFF2-40B4-BE49-F238E27FC236}">
                <a16:creationId xmlns:a16="http://schemas.microsoft.com/office/drawing/2014/main" id="{BCA9257C-6094-BF1E-DA85-C65BC8BC44FC}"/>
              </a:ext>
            </a:extLst>
          </p:cNvPr>
          <p:cNvSpPr/>
          <p:nvPr/>
        </p:nvSpPr>
        <p:spPr>
          <a:xfrm flipV="1">
            <a:off x="8112737" y="2231149"/>
            <a:ext cx="1518921" cy="764078"/>
          </a:xfrm>
          <a:prstGeom prst="bentUpArrow">
            <a:avLst>
              <a:gd name="adj1" fmla="val 24169"/>
              <a:gd name="adj2" fmla="val 41964"/>
              <a:gd name="adj3" fmla="val 2386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Arrow: Bent-Up 38">
            <a:extLst>
              <a:ext uri="{FF2B5EF4-FFF2-40B4-BE49-F238E27FC236}">
                <a16:creationId xmlns:a16="http://schemas.microsoft.com/office/drawing/2014/main" id="{45DDBFC7-00C4-1059-AE8F-55481395EB00}"/>
              </a:ext>
            </a:extLst>
          </p:cNvPr>
          <p:cNvSpPr/>
          <p:nvPr/>
        </p:nvSpPr>
        <p:spPr>
          <a:xfrm rot="5400000" flipV="1">
            <a:off x="8178239" y="3971487"/>
            <a:ext cx="768203" cy="1637454"/>
          </a:xfrm>
          <a:prstGeom prst="bentUpArrow">
            <a:avLst>
              <a:gd name="adj1" fmla="val 25000"/>
              <a:gd name="adj2" fmla="val 34613"/>
              <a:gd name="adj3" fmla="val 2386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Arrow: Bent-Up 39">
            <a:extLst>
              <a:ext uri="{FF2B5EF4-FFF2-40B4-BE49-F238E27FC236}">
                <a16:creationId xmlns:a16="http://schemas.microsoft.com/office/drawing/2014/main" id="{800B9DEA-E67B-E22C-F60A-87A96F9E9505}"/>
              </a:ext>
            </a:extLst>
          </p:cNvPr>
          <p:cNvSpPr/>
          <p:nvPr/>
        </p:nvSpPr>
        <p:spPr>
          <a:xfrm rot="10800000" flipV="1">
            <a:off x="2621277" y="4222741"/>
            <a:ext cx="1492289" cy="774368"/>
          </a:xfrm>
          <a:prstGeom prst="bentUpArrow">
            <a:avLst>
              <a:gd name="adj1" fmla="val 25000"/>
              <a:gd name="adj2" fmla="val 34613"/>
              <a:gd name="adj3" fmla="val 2386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Arrow: Bent-Up 41">
            <a:extLst>
              <a:ext uri="{FF2B5EF4-FFF2-40B4-BE49-F238E27FC236}">
                <a16:creationId xmlns:a16="http://schemas.microsoft.com/office/drawing/2014/main" id="{89246196-EA42-3EE1-5CCB-815C78506C3A}"/>
              </a:ext>
            </a:extLst>
          </p:cNvPr>
          <p:cNvSpPr/>
          <p:nvPr/>
        </p:nvSpPr>
        <p:spPr>
          <a:xfrm rot="16200000" flipV="1">
            <a:off x="3226505" y="1582671"/>
            <a:ext cx="773711" cy="1668350"/>
          </a:xfrm>
          <a:prstGeom prst="bentUpArrow">
            <a:avLst>
              <a:gd name="adj1" fmla="val 25000"/>
              <a:gd name="adj2" fmla="val 34613"/>
              <a:gd name="adj3" fmla="val 2386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5" name="Graphic 44" descr="Chat bubble with solid fill">
            <a:extLst>
              <a:ext uri="{FF2B5EF4-FFF2-40B4-BE49-F238E27FC236}">
                <a16:creationId xmlns:a16="http://schemas.microsoft.com/office/drawing/2014/main" id="{C9ADF95A-88F4-1168-6D8B-FBEAEBB07D3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19037" y="4406295"/>
            <a:ext cx="548640" cy="548640"/>
          </a:xfrm>
          <a:prstGeom prst="rect">
            <a:avLst/>
          </a:prstGeom>
        </p:spPr>
      </p:pic>
      <p:pic>
        <p:nvPicPr>
          <p:cNvPr id="47" name="Graphic 46" descr="Clipboard Checked with solid fill">
            <a:extLst>
              <a:ext uri="{FF2B5EF4-FFF2-40B4-BE49-F238E27FC236}">
                <a16:creationId xmlns:a16="http://schemas.microsoft.com/office/drawing/2014/main" id="{D8272FCC-E334-1299-5FDA-5E31235DB05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77480" y="3135676"/>
            <a:ext cx="548640" cy="548640"/>
          </a:xfrm>
          <a:prstGeom prst="rect">
            <a:avLst/>
          </a:prstGeom>
        </p:spPr>
      </p:pic>
      <p:pic>
        <p:nvPicPr>
          <p:cNvPr id="50" name="Graphic 49" descr="Eye Scan with solid fill">
            <a:extLst>
              <a:ext uri="{FF2B5EF4-FFF2-40B4-BE49-F238E27FC236}">
                <a16:creationId xmlns:a16="http://schemas.microsoft.com/office/drawing/2014/main" id="{B548E42D-1C05-621D-B8FD-E96DC783225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625339" y="1830123"/>
            <a:ext cx="548640" cy="548640"/>
          </a:xfrm>
          <a:prstGeom prst="rect">
            <a:avLst/>
          </a:prstGeom>
        </p:spPr>
      </p:pic>
      <p:pic>
        <p:nvPicPr>
          <p:cNvPr id="56" name="Graphic 55" descr="Gears with solid fill">
            <a:extLst>
              <a:ext uri="{FF2B5EF4-FFF2-40B4-BE49-F238E27FC236}">
                <a16:creationId xmlns:a16="http://schemas.microsoft.com/office/drawing/2014/main" id="{3DBE9FAB-FE9C-F39D-F787-A715872C390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373619" y="3154680"/>
            <a:ext cx="548640" cy="548640"/>
          </a:xfrm>
          <a:prstGeom prst="rect">
            <a:avLst/>
          </a:prstGeom>
        </p:spPr>
      </p:pic>
      <p:sp>
        <p:nvSpPr>
          <p:cNvPr id="57" name="TextBox 56">
            <a:extLst>
              <a:ext uri="{FF2B5EF4-FFF2-40B4-BE49-F238E27FC236}">
                <a16:creationId xmlns:a16="http://schemas.microsoft.com/office/drawing/2014/main" id="{C3F0A3FF-62AA-1D0D-9596-F1388113873D}"/>
              </a:ext>
            </a:extLst>
          </p:cNvPr>
          <p:cNvSpPr txBox="1"/>
          <p:nvPr/>
        </p:nvSpPr>
        <p:spPr>
          <a:xfrm>
            <a:off x="5225603" y="1830123"/>
            <a:ext cx="2114995" cy="584775"/>
          </a:xfrm>
          <a:prstGeom prst="rect">
            <a:avLst/>
          </a:prstGeom>
          <a:noFill/>
        </p:spPr>
        <p:txBody>
          <a:bodyPr wrap="square" rtlCol="0">
            <a:spAutoFit/>
          </a:bodyPr>
          <a:lstStyle/>
          <a:p>
            <a:r>
              <a:rPr lang="el-GR" sz="1600" b="1" dirty="0">
                <a:solidFill>
                  <a:schemeClr val="accent6">
                    <a:lumMod val="20000"/>
                    <a:lumOff val="80000"/>
                  </a:schemeClr>
                </a:solidFill>
                <a:latin typeface="Aptos Display" panose="020B0004020202020204" pitchFamily="34" charset="0"/>
              </a:rPr>
              <a:t>ΠΑΡΑΤΗΡΗΣΗ ΣΥΜΜΕΤΟΧΗΣ</a:t>
            </a:r>
          </a:p>
        </p:txBody>
      </p:sp>
      <p:sp>
        <p:nvSpPr>
          <p:cNvPr id="129" name="TextBox 128">
            <a:extLst>
              <a:ext uri="{FF2B5EF4-FFF2-40B4-BE49-F238E27FC236}">
                <a16:creationId xmlns:a16="http://schemas.microsoft.com/office/drawing/2014/main" id="{2DD225BB-DFF7-FAAA-84B6-DE60575C5EF4}"/>
              </a:ext>
            </a:extLst>
          </p:cNvPr>
          <p:cNvSpPr txBox="1"/>
          <p:nvPr/>
        </p:nvSpPr>
        <p:spPr>
          <a:xfrm>
            <a:off x="4532261" y="2398916"/>
            <a:ext cx="3148697" cy="430887"/>
          </a:xfrm>
          <a:prstGeom prst="rect">
            <a:avLst/>
          </a:prstGeom>
          <a:noFill/>
        </p:spPr>
        <p:txBody>
          <a:bodyPr wrap="square" rtlCol="0">
            <a:spAutoFit/>
          </a:bodyPr>
          <a:lstStyle/>
          <a:p>
            <a:r>
              <a:rPr lang="el-GR" sz="1100" dirty="0">
                <a:solidFill>
                  <a:schemeClr val="bg1"/>
                </a:solidFill>
                <a:latin typeface="Aptos Display" panose="020B0004020202020204" pitchFamily="34" charset="0"/>
              </a:rPr>
              <a:t>Καταγραφή της συμμετοχής και της εμπλοκής των μαθητών κατά τη διάρκεια των δραστηριοτήτων.</a:t>
            </a:r>
          </a:p>
        </p:txBody>
      </p:sp>
      <p:sp>
        <p:nvSpPr>
          <p:cNvPr id="130" name="TextBox 129">
            <a:extLst>
              <a:ext uri="{FF2B5EF4-FFF2-40B4-BE49-F238E27FC236}">
                <a16:creationId xmlns:a16="http://schemas.microsoft.com/office/drawing/2014/main" id="{2C5623CA-2F93-E06A-5D22-BA4BFBCCD357}"/>
              </a:ext>
            </a:extLst>
          </p:cNvPr>
          <p:cNvSpPr txBox="1"/>
          <p:nvPr/>
        </p:nvSpPr>
        <p:spPr>
          <a:xfrm>
            <a:off x="8326120" y="3101314"/>
            <a:ext cx="2374076" cy="584775"/>
          </a:xfrm>
          <a:prstGeom prst="rect">
            <a:avLst/>
          </a:prstGeom>
          <a:noFill/>
        </p:spPr>
        <p:txBody>
          <a:bodyPr wrap="square" rtlCol="0">
            <a:spAutoFit/>
          </a:bodyPr>
          <a:lstStyle/>
          <a:p>
            <a:r>
              <a:rPr lang="el-GR" sz="1600" b="1" dirty="0">
                <a:solidFill>
                  <a:srgbClr val="DAE3F3"/>
                </a:solidFill>
                <a:latin typeface="Aptos Display" panose="020B0004020202020204" pitchFamily="34" charset="0"/>
              </a:rPr>
              <a:t>ΣΥΛΛΟΓΗ ΑΠΑΝΤΗΣΕΩΝ &amp; ΕΡΓΑΣΙΩΝ</a:t>
            </a:r>
          </a:p>
        </p:txBody>
      </p:sp>
      <p:sp>
        <p:nvSpPr>
          <p:cNvPr id="131" name="TextBox 130">
            <a:extLst>
              <a:ext uri="{FF2B5EF4-FFF2-40B4-BE49-F238E27FC236}">
                <a16:creationId xmlns:a16="http://schemas.microsoft.com/office/drawing/2014/main" id="{1E68548A-A484-1FAF-9A94-18F93C2DB358}"/>
              </a:ext>
            </a:extLst>
          </p:cNvPr>
          <p:cNvSpPr txBox="1"/>
          <p:nvPr/>
        </p:nvSpPr>
        <p:spPr>
          <a:xfrm>
            <a:off x="7777480" y="3687630"/>
            <a:ext cx="3148697" cy="430887"/>
          </a:xfrm>
          <a:prstGeom prst="rect">
            <a:avLst/>
          </a:prstGeom>
          <a:noFill/>
        </p:spPr>
        <p:txBody>
          <a:bodyPr wrap="square" rtlCol="0">
            <a:spAutoFit/>
          </a:bodyPr>
          <a:lstStyle/>
          <a:p>
            <a:r>
              <a:rPr lang="el-GR" sz="1100" dirty="0">
                <a:solidFill>
                  <a:schemeClr val="bg1"/>
                </a:solidFill>
                <a:latin typeface="Aptos Display" panose="020B0004020202020204" pitchFamily="34" charset="0"/>
              </a:rPr>
              <a:t>Συγκέντρωση δεδομένων από εργασίες, κουίζ, φύλλα εργασίας και ψηφιακές δραστηριότητες.</a:t>
            </a:r>
          </a:p>
        </p:txBody>
      </p:sp>
      <p:sp>
        <p:nvSpPr>
          <p:cNvPr id="132" name="TextBox 131">
            <a:extLst>
              <a:ext uri="{FF2B5EF4-FFF2-40B4-BE49-F238E27FC236}">
                <a16:creationId xmlns:a16="http://schemas.microsoft.com/office/drawing/2014/main" id="{D6720331-978B-EDC3-B35D-B4B4D5DE1622}"/>
              </a:ext>
            </a:extLst>
          </p:cNvPr>
          <p:cNvSpPr txBox="1"/>
          <p:nvPr/>
        </p:nvSpPr>
        <p:spPr>
          <a:xfrm>
            <a:off x="5190285" y="4406109"/>
            <a:ext cx="2374076" cy="584775"/>
          </a:xfrm>
          <a:prstGeom prst="rect">
            <a:avLst/>
          </a:prstGeom>
          <a:noFill/>
        </p:spPr>
        <p:txBody>
          <a:bodyPr wrap="square" rtlCol="0">
            <a:spAutoFit/>
          </a:bodyPr>
          <a:lstStyle/>
          <a:p>
            <a:r>
              <a:rPr lang="el-GR" sz="1600" b="1" dirty="0">
                <a:solidFill>
                  <a:srgbClr val="B381D9"/>
                </a:solidFill>
                <a:latin typeface="Aptos Display" panose="020B0004020202020204" pitchFamily="34" charset="0"/>
              </a:rPr>
              <a:t>ΑΝΑΤΡΟΦΟΔΟΤΗΣΗ ΜΑΘΗΤΩΝ</a:t>
            </a:r>
          </a:p>
        </p:txBody>
      </p:sp>
      <p:sp>
        <p:nvSpPr>
          <p:cNvPr id="133" name="TextBox 132">
            <a:extLst>
              <a:ext uri="{FF2B5EF4-FFF2-40B4-BE49-F238E27FC236}">
                <a16:creationId xmlns:a16="http://schemas.microsoft.com/office/drawing/2014/main" id="{2EFD1E01-7C80-B62D-E02F-FEE7EC87221C}"/>
              </a:ext>
            </a:extLst>
          </p:cNvPr>
          <p:cNvSpPr txBox="1"/>
          <p:nvPr/>
        </p:nvSpPr>
        <p:spPr>
          <a:xfrm>
            <a:off x="4544173" y="4984828"/>
            <a:ext cx="3148697" cy="430887"/>
          </a:xfrm>
          <a:prstGeom prst="rect">
            <a:avLst/>
          </a:prstGeom>
          <a:noFill/>
        </p:spPr>
        <p:txBody>
          <a:bodyPr wrap="square" rtlCol="0">
            <a:spAutoFit/>
          </a:bodyPr>
          <a:lstStyle/>
          <a:p>
            <a:r>
              <a:rPr lang="el-GR" sz="1100" dirty="0">
                <a:solidFill>
                  <a:schemeClr val="bg1"/>
                </a:solidFill>
                <a:latin typeface="Aptos Display" panose="020B0004020202020204" pitchFamily="34" charset="0"/>
              </a:rPr>
              <a:t>Λήψη ανατροφοδότησης από τους μαθητές για την εμπειρία, τις δυσκολίες και τις προτάσεις τους.</a:t>
            </a:r>
          </a:p>
        </p:txBody>
      </p:sp>
      <p:sp>
        <p:nvSpPr>
          <p:cNvPr id="134" name="TextBox 133">
            <a:extLst>
              <a:ext uri="{FF2B5EF4-FFF2-40B4-BE49-F238E27FC236}">
                <a16:creationId xmlns:a16="http://schemas.microsoft.com/office/drawing/2014/main" id="{BBAE374B-D971-67AF-5296-E84BCB82AA7C}"/>
              </a:ext>
            </a:extLst>
          </p:cNvPr>
          <p:cNvSpPr txBox="1"/>
          <p:nvPr/>
        </p:nvSpPr>
        <p:spPr>
          <a:xfrm>
            <a:off x="1839407" y="3136323"/>
            <a:ext cx="2374076" cy="584775"/>
          </a:xfrm>
          <a:prstGeom prst="rect">
            <a:avLst/>
          </a:prstGeom>
          <a:noFill/>
        </p:spPr>
        <p:txBody>
          <a:bodyPr wrap="square" rtlCol="0">
            <a:spAutoFit/>
          </a:bodyPr>
          <a:lstStyle/>
          <a:p>
            <a:r>
              <a:rPr lang="el-GR" sz="1600" b="1" dirty="0">
                <a:solidFill>
                  <a:srgbClr val="FFE699"/>
                </a:solidFill>
                <a:latin typeface="Aptos Display" panose="020B0004020202020204" pitchFamily="34" charset="0"/>
              </a:rPr>
              <a:t>ΑΝΑΘΕΩΡΗΣΗ &amp; ΒΕΛΤΙΩΣΗ ΣΕΝΑΡΙΟΥ</a:t>
            </a:r>
          </a:p>
        </p:txBody>
      </p:sp>
      <p:sp>
        <p:nvSpPr>
          <p:cNvPr id="135" name="TextBox 134">
            <a:extLst>
              <a:ext uri="{FF2B5EF4-FFF2-40B4-BE49-F238E27FC236}">
                <a16:creationId xmlns:a16="http://schemas.microsoft.com/office/drawing/2014/main" id="{EE4BB930-A696-4DC6-5022-E35482487373}"/>
              </a:ext>
            </a:extLst>
          </p:cNvPr>
          <p:cNvSpPr txBox="1"/>
          <p:nvPr/>
        </p:nvSpPr>
        <p:spPr>
          <a:xfrm>
            <a:off x="1386389" y="3687630"/>
            <a:ext cx="3148697" cy="430887"/>
          </a:xfrm>
          <a:prstGeom prst="rect">
            <a:avLst/>
          </a:prstGeom>
          <a:noFill/>
        </p:spPr>
        <p:txBody>
          <a:bodyPr wrap="square" rtlCol="0">
            <a:spAutoFit/>
          </a:bodyPr>
          <a:lstStyle/>
          <a:p>
            <a:r>
              <a:rPr lang="el-GR" sz="1100" dirty="0">
                <a:solidFill>
                  <a:schemeClr val="bg1"/>
                </a:solidFill>
                <a:latin typeface="Aptos Display" panose="020B0004020202020204" pitchFamily="34" charset="0"/>
              </a:rPr>
              <a:t>Αναπροσαρμογή του διδακτικού σχεδιασμού με βάση τα δεδομένα και τη διδακτική εμπειρία.</a:t>
            </a:r>
          </a:p>
        </p:txBody>
      </p:sp>
      <p:sp>
        <p:nvSpPr>
          <p:cNvPr id="29" name="Oval 28">
            <a:extLst>
              <a:ext uri="{FF2B5EF4-FFF2-40B4-BE49-F238E27FC236}">
                <a16:creationId xmlns:a16="http://schemas.microsoft.com/office/drawing/2014/main" id="{3CAF01D1-08BB-4659-7727-611A72FBAFAD}"/>
              </a:ext>
            </a:extLst>
          </p:cNvPr>
          <p:cNvSpPr/>
          <p:nvPr/>
        </p:nvSpPr>
        <p:spPr>
          <a:xfrm>
            <a:off x="2606377" y="2498231"/>
            <a:ext cx="548640" cy="548640"/>
          </a:xfrm>
          <a:prstGeom prst="ellipse">
            <a:avLst/>
          </a:prstGeom>
          <a:solidFill>
            <a:srgbClr val="99978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4</a:t>
            </a:r>
            <a:endParaRPr lang="en-US" sz="2400" b="1" dirty="0">
              <a:solidFill>
                <a:schemeClr val="bg1"/>
              </a:solidFill>
              <a:latin typeface="Aptos Display" panose="020B0004020202020204" pitchFamily="34" charset="0"/>
            </a:endParaRPr>
          </a:p>
        </p:txBody>
      </p:sp>
      <p:sp>
        <p:nvSpPr>
          <p:cNvPr id="26" name="Oval 25">
            <a:extLst>
              <a:ext uri="{FF2B5EF4-FFF2-40B4-BE49-F238E27FC236}">
                <a16:creationId xmlns:a16="http://schemas.microsoft.com/office/drawing/2014/main" id="{CAA19F30-8124-7B20-17E8-B0BF8117E9E4}"/>
              </a:ext>
            </a:extLst>
          </p:cNvPr>
          <p:cNvSpPr/>
          <p:nvPr/>
        </p:nvSpPr>
        <p:spPr>
          <a:xfrm>
            <a:off x="7711439" y="2046020"/>
            <a:ext cx="548640" cy="548640"/>
          </a:xfrm>
          <a:prstGeom prst="ellipse">
            <a:avLst/>
          </a:prstGeom>
          <a:solidFill>
            <a:srgbClr val="768B7B"/>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1</a:t>
            </a:r>
            <a:endParaRPr lang="en-US" sz="2400" b="1" dirty="0">
              <a:solidFill>
                <a:schemeClr val="bg1"/>
              </a:solidFill>
              <a:latin typeface="Aptos Display" panose="020B0004020202020204" pitchFamily="34" charset="0"/>
            </a:endParaRPr>
          </a:p>
        </p:txBody>
      </p:sp>
      <p:sp>
        <p:nvSpPr>
          <p:cNvPr id="27" name="Oval 26">
            <a:extLst>
              <a:ext uri="{FF2B5EF4-FFF2-40B4-BE49-F238E27FC236}">
                <a16:creationId xmlns:a16="http://schemas.microsoft.com/office/drawing/2014/main" id="{E940C959-633A-F838-A18D-D99DBF25814C}"/>
              </a:ext>
            </a:extLst>
          </p:cNvPr>
          <p:cNvSpPr/>
          <p:nvPr/>
        </p:nvSpPr>
        <p:spPr>
          <a:xfrm>
            <a:off x="9022244" y="4185711"/>
            <a:ext cx="548640" cy="548640"/>
          </a:xfrm>
          <a:prstGeom prst="ellipse">
            <a:avLst/>
          </a:prstGeom>
          <a:solidFill>
            <a:srgbClr val="37628F"/>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2</a:t>
            </a:r>
            <a:endParaRPr lang="en-US" sz="2400" b="1" dirty="0">
              <a:solidFill>
                <a:schemeClr val="bg1"/>
              </a:solidFill>
              <a:latin typeface="Aptos Display" panose="020B0004020202020204" pitchFamily="34" charset="0"/>
            </a:endParaRPr>
          </a:p>
        </p:txBody>
      </p:sp>
      <p:sp>
        <p:nvSpPr>
          <p:cNvPr id="137" name="TextBox 136">
            <a:extLst>
              <a:ext uri="{FF2B5EF4-FFF2-40B4-BE49-F238E27FC236}">
                <a16:creationId xmlns:a16="http://schemas.microsoft.com/office/drawing/2014/main" id="{9FE203A3-3003-984D-4BBC-3BF45F805760}"/>
              </a:ext>
            </a:extLst>
          </p:cNvPr>
          <p:cNvSpPr txBox="1"/>
          <p:nvPr/>
        </p:nvSpPr>
        <p:spPr>
          <a:xfrm>
            <a:off x="4495799" y="3521589"/>
            <a:ext cx="3185159" cy="646331"/>
          </a:xfrm>
          <a:prstGeom prst="rect">
            <a:avLst/>
          </a:prstGeom>
          <a:noFill/>
        </p:spPr>
        <p:txBody>
          <a:bodyPr wrap="square">
            <a:spAutoFit/>
          </a:bodyPr>
          <a:lstStyle/>
          <a:p>
            <a:pPr algn="ctr"/>
            <a:r>
              <a:rPr lang="el-GR" dirty="0">
                <a:solidFill>
                  <a:schemeClr val="bg1"/>
                </a:solidFill>
                <a:latin typeface="Aptos Display" panose="020B0004020202020204" pitchFamily="34" charset="0"/>
              </a:rPr>
              <a:t>Συνεχής βελτίωση της διδασκαλίας</a:t>
            </a:r>
          </a:p>
        </p:txBody>
      </p:sp>
      <p:pic>
        <p:nvPicPr>
          <p:cNvPr id="139" name="Graphic 138" descr="Arrow circle with solid fill">
            <a:extLst>
              <a:ext uri="{FF2B5EF4-FFF2-40B4-BE49-F238E27FC236}">
                <a16:creationId xmlns:a16="http://schemas.microsoft.com/office/drawing/2014/main" id="{EAE315B2-9CC0-29B8-D353-45A1AB5D380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775959" y="2982801"/>
            <a:ext cx="640080" cy="640080"/>
          </a:xfrm>
          <a:prstGeom prst="rect">
            <a:avLst/>
          </a:prstGeom>
        </p:spPr>
      </p:pic>
      <p:sp>
        <p:nvSpPr>
          <p:cNvPr id="28" name="Oval 27">
            <a:extLst>
              <a:ext uri="{FF2B5EF4-FFF2-40B4-BE49-F238E27FC236}">
                <a16:creationId xmlns:a16="http://schemas.microsoft.com/office/drawing/2014/main" id="{6DA0F5C2-491E-023A-680A-4007C660D1E5}"/>
              </a:ext>
            </a:extLst>
          </p:cNvPr>
          <p:cNvSpPr/>
          <p:nvPr/>
        </p:nvSpPr>
        <p:spPr>
          <a:xfrm>
            <a:off x="3921797" y="4631494"/>
            <a:ext cx="548640" cy="548640"/>
          </a:xfrm>
          <a:prstGeom prst="ellipse">
            <a:avLst/>
          </a:prstGeom>
          <a:solidFill>
            <a:srgbClr val="43226F"/>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3</a:t>
            </a:r>
            <a:endParaRPr lang="en-US" sz="2400" b="1"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392624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DC1C-99D8-BF40-E088-0F0C0A4E50E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4E8E2CE9-379E-E75F-3047-EE59723E0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7">
            <a:extLst>
              <a:ext uri="{FF2B5EF4-FFF2-40B4-BE49-F238E27FC236}">
                <a16:creationId xmlns:a16="http://schemas.microsoft.com/office/drawing/2014/main" id="{1D61C0B3-4FC3-C1F7-6299-F007C28135F4}"/>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ΠΕΡΙΛΗΨΗ </a:t>
            </a:r>
            <a:r>
              <a:rPr lang="en-US" sz="2400" b="1" dirty="0">
                <a:solidFill>
                  <a:schemeClr val="bg1"/>
                </a:solidFill>
                <a:latin typeface="Aptos Display" panose="020B0004020202020204" pitchFamily="34" charset="0"/>
              </a:rPr>
              <a:t>-</a:t>
            </a:r>
            <a:r>
              <a:rPr lang="el-GR" sz="2400" b="1" dirty="0">
                <a:solidFill>
                  <a:schemeClr val="bg1"/>
                </a:solidFill>
                <a:latin typeface="Aptos Display" panose="020B0004020202020204" pitchFamily="34" charset="0"/>
              </a:rPr>
              <a:t> ΒΑΣΙΚΑ ΣΗΜΕΙΑ ΤΗΣ ΕΡΓΑΣΙΑΣ</a:t>
            </a:r>
            <a:endParaRPr lang="en-US" sz="2400" dirty="0"/>
          </a:p>
        </p:txBody>
      </p:sp>
      <p:cxnSp>
        <p:nvCxnSpPr>
          <p:cNvPr id="61" name="Straight Connector 60">
            <a:extLst>
              <a:ext uri="{FF2B5EF4-FFF2-40B4-BE49-F238E27FC236}">
                <a16:creationId xmlns:a16="http://schemas.microsoft.com/office/drawing/2014/main" id="{47B965F8-1D5B-23B7-DC73-73F8836641EB}"/>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24BFA0AA-D6C9-57BE-E746-29EF953819AF}"/>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a:t>
            </a:r>
            <a:r>
              <a:rPr lang="el-GR" sz="1400" b="1" dirty="0">
                <a:solidFill>
                  <a:srgbClr val="002060"/>
                </a:solidFill>
                <a:latin typeface="Aptos Display" panose="020B0004020202020204" pitchFamily="34" charset="0"/>
              </a:rPr>
              <a:t>7</a:t>
            </a:r>
            <a:endParaRPr lang="en-US" sz="1400" b="1" dirty="0">
              <a:solidFill>
                <a:srgbClr val="002060"/>
              </a:solidFill>
              <a:latin typeface="Aptos Display" panose="020B0004020202020204" pitchFamily="34" charset="0"/>
            </a:endParaRPr>
          </a:p>
        </p:txBody>
      </p:sp>
      <p:sp>
        <p:nvSpPr>
          <p:cNvPr id="16" name="TextBox 15">
            <a:extLst>
              <a:ext uri="{FF2B5EF4-FFF2-40B4-BE49-F238E27FC236}">
                <a16:creationId xmlns:a16="http://schemas.microsoft.com/office/drawing/2014/main" id="{73ECE5CD-6D81-3706-8750-7328FE79E4CE}"/>
              </a:ext>
            </a:extLst>
          </p:cNvPr>
          <p:cNvSpPr txBox="1"/>
          <p:nvPr/>
        </p:nvSpPr>
        <p:spPr>
          <a:xfrm>
            <a:off x="816051" y="1215624"/>
            <a:ext cx="10789209"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Τα </a:t>
            </a:r>
            <a:r>
              <a:rPr lang="el-GR" b="1" dirty="0">
                <a:solidFill>
                  <a:srgbClr val="FFC000"/>
                </a:solidFill>
                <a:latin typeface="Aptos Display" panose="020B0004020202020204" pitchFamily="34" charset="0"/>
              </a:rPr>
              <a:t>τέσσερα</a:t>
            </a:r>
            <a:r>
              <a:rPr lang="el-GR" dirty="0">
                <a:solidFill>
                  <a:schemeClr val="bg1"/>
                </a:solidFill>
                <a:latin typeface="Aptos Display" panose="020B0004020202020204" pitchFamily="34" charset="0"/>
              </a:rPr>
              <a:t> βασικά μηνύματα που </a:t>
            </a:r>
            <a:r>
              <a:rPr lang="el-GR" b="1" dirty="0">
                <a:solidFill>
                  <a:srgbClr val="FFC000"/>
                </a:solidFill>
                <a:latin typeface="Aptos Display" panose="020B0004020202020204" pitchFamily="34" charset="0"/>
              </a:rPr>
              <a:t>πρέπει</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να</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μείνουν</a:t>
            </a:r>
          </a:p>
        </p:txBody>
      </p:sp>
      <p:sp>
        <p:nvSpPr>
          <p:cNvPr id="9" name="Rectangle: Rounded Corners 8">
            <a:extLst>
              <a:ext uri="{FF2B5EF4-FFF2-40B4-BE49-F238E27FC236}">
                <a16:creationId xmlns:a16="http://schemas.microsoft.com/office/drawing/2014/main" id="{0C7F6B01-8CA6-A30C-5D20-E24BA16A9D4A}"/>
              </a:ext>
            </a:extLst>
          </p:cNvPr>
          <p:cNvSpPr/>
          <p:nvPr/>
        </p:nvSpPr>
        <p:spPr>
          <a:xfrm>
            <a:off x="586739" y="4621438"/>
            <a:ext cx="9143997" cy="914400"/>
          </a:xfrm>
          <a:prstGeom prst="roundRect">
            <a:avLst>
              <a:gd name="adj" fmla="val 6766"/>
            </a:avLst>
          </a:prstGeom>
          <a:solidFill>
            <a:schemeClr val="accent1">
              <a:lumMod val="60000"/>
              <a:lumOff val="4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6B4D3F2-DFAC-FF35-CB81-CCA39C984CEC}"/>
              </a:ext>
            </a:extLst>
          </p:cNvPr>
          <p:cNvSpPr/>
          <p:nvPr/>
        </p:nvSpPr>
        <p:spPr>
          <a:xfrm>
            <a:off x="586740" y="3631981"/>
            <a:ext cx="9144000" cy="914400"/>
          </a:xfrm>
          <a:prstGeom prst="roundRect">
            <a:avLst>
              <a:gd name="adj" fmla="val 6766"/>
            </a:avLst>
          </a:prstGeom>
          <a:solidFill>
            <a:srgbClr val="D6BCEA">
              <a:alpha val="6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C25AE6C-6D62-1434-EF66-72EAC4B783DE}"/>
              </a:ext>
            </a:extLst>
          </p:cNvPr>
          <p:cNvSpPr/>
          <p:nvPr/>
        </p:nvSpPr>
        <p:spPr>
          <a:xfrm>
            <a:off x="586740" y="2653659"/>
            <a:ext cx="9144000" cy="914400"/>
          </a:xfrm>
          <a:prstGeom prst="roundRect">
            <a:avLst>
              <a:gd name="adj" fmla="val 6766"/>
            </a:avLst>
          </a:prstGeom>
          <a:solidFill>
            <a:schemeClr val="accent6">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EBF15EC-B814-BBAC-2A0F-AEB33F48246C}"/>
              </a:ext>
            </a:extLst>
          </p:cNvPr>
          <p:cNvSpPr/>
          <p:nvPr/>
        </p:nvSpPr>
        <p:spPr>
          <a:xfrm>
            <a:off x="586740" y="1675336"/>
            <a:ext cx="9144000" cy="914400"/>
          </a:xfrm>
          <a:prstGeom prst="roundRect">
            <a:avLst>
              <a:gd name="adj" fmla="val 6766"/>
            </a:avLst>
          </a:prstGeom>
          <a:solidFill>
            <a:schemeClr val="accent3">
              <a:lumMod val="40000"/>
              <a:lumOff val="6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B0181AC8-8B00-A67C-BD2E-521F043E6CDC}"/>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A26532EA-9522-9D77-1DE1-D3752DE0CC93}"/>
              </a:ext>
            </a:extLst>
          </p:cNvPr>
          <p:cNvSpPr txBox="1"/>
          <p:nvPr/>
        </p:nvSpPr>
        <p:spPr>
          <a:xfrm>
            <a:off x="2229383" y="5820226"/>
            <a:ext cx="9211804"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Το βασικό συμπέρασμα είναι ότι η </a:t>
            </a:r>
            <a:r>
              <a:rPr lang="el-GR" sz="1600" b="1" dirty="0">
                <a:solidFill>
                  <a:srgbClr val="FFC000"/>
                </a:solidFill>
                <a:latin typeface="Aptos Display" panose="020B0004020202020204" pitchFamily="34" charset="0"/>
              </a:rPr>
              <a:t>τεχνολογία</a:t>
            </a:r>
            <a:r>
              <a:rPr lang="el-GR" sz="1600" dirty="0">
                <a:solidFill>
                  <a:schemeClr val="bg1"/>
                </a:solidFill>
                <a:latin typeface="Aptos Display" panose="020B0004020202020204" pitchFamily="34" charset="0"/>
              </a:rPr>
              <a:t> μπορεί να ενισχύσει τη διδασκαλία της Φυσικής μόνο όταν εντάσσεται σε </a:t>
            </a:r>
            <a:r>
              <a:rPr lang="el-GR" sz="1600" b="1" dirty="0">
                <a:solidFill>
                  <a:srgbClr val="FFC000"/>
                </a:solidFill>
                <a:latin typeface="Aptos Display" panose="020B0004020202020204" pitchFamily="34" charset="0"/>
              </a:rPr>
              <a:t>οργανωμένο</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παιδαγωγικό</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πλαίσιο</a:t>
            </a:r>
            <a:r>
              <a:rPr lang="el-GR" sz="1600" dirty="0">
                <a:solidFill>
                  <a:schemeClr val="bg1"/>
                </a:solidFill>
                <a:latin typeface="Aptos Display" panose="020B0004020202020204" pitchFamily="34" charset="0"/>
              </a:rPr>
              <a:t>, με </a:t>
            </a:r>
            <a:r>
              <a:rPr lang="el-GR" sz="1600" b="1" dirty="0">
                <a:solidFill>
                  <a:srgbClr val="FFC000"/>
                </a:solidFill>
                <a:latin typeface="Aptos Display" panose="020B0004020202020204" pitchFamily="34" charset="0"/>
              </a:rPr>
              <a:t>σαφείς</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στόχους</a:t>
            </a:r>
            <a:r>
              <a:rPr lang="el-GR" sz="1600" dirty="0">
                <a:solidFill>
                  <a:schemeClr val="bg1"/>
                </a:solidFill>
                <a:latin typeface="Aptos Display" panose="020B0004020202020204" pitchFamily="34" charset="0"/>
              </a:rPr>
              <a:t> και </a:t>
            </a:r>
            <a:r>
              <a:rPr lang="el-GR" sz="1600" b="1" dirty="0">
                <a:solidFill>
                  <a:srgbClr val="FFC000"/>
                </a:solidFill>
                <a:latin typeface="Aptos Display" panose="020B0004020202020204" pitchFamily="34" charset="0"/>
              </a:rPr>
              <a:t>ενεργό</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συμμετοχή</a:t>
            </a:r>
            <a:r>
              <a:rPr lang="el-GR" sz="1600" dirty="0">
                <a:solidFill>
                  <a:schemeClr val="bg1"/>
                </a:solidFill>
                <a:latin typeface="Aptos Display" panose="020B0004020202020204" pitchFamily="34" charset="0"/>
              </a:rPr>
              <a:t> των μαθητών.</a:t>
            </a:r>
            <a:endParaRPr lang="en-US" sz="1600" dirty="0">
              <a:solidFill>
                <a:schemeClr val="bg1"/>
              </a:solidFill>
              <a:latin typeface="Aptos Display" panose="020B0004020202020204" pitchFamily="34" charset="0"/>
            </a:endParaRPr>
          </a:p>
        </p:txBody>
      </p:sp>
      <p:cxnSp>
        <p:nvCxnSpPr>
          <p:cNvPr id="278" name="Straight Connector 277">
            <a:extLst>
              <a:ext uri="{FF2B5EF4-FFF2-40B4-BE49-F238E27FC236}">
                <a16:creationId xmlns:a16="http://schemas.microsoft.com/office/drawing/2014/main" id="{B5C5BA4A-00CE-5297-1F3A-74C45919F50C}"/>
              </a:ext>
            </a:extLst>
          </p:cNvPr>
          <p:cNvCxnSpPr>
            <a:cxnSpLocks/>
          </p:cNvCxnSpPr>
          <p:nvPr/>
        </p:nvCxnSpPr>
        <p:spPr>
          <a:xfrm>
            <a:off x="210315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279" name="Graphic 278" descr="Lightbulb and gear">
            <a:extLst>
              <a:ext uri="{FF2B5EF4-FFF2-40B4-BE49-F238E27FC236}">
                <a16:creationId xmlns:a16="http://schemas.microsoft.com/office/drawing/2014/main" id="{C35C068F-BE59-259F-E38A-23F336DE12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3" name="Oval 2">
            <a:extLst>
              <a:ext uri="{FF2B5EF4-FFF2-40B4-BE49-F238E27FC236}">
                <a16:creationId xmlns:a16="http://schemas.microsoft.com/office/drawing/2014/main" id="{5E43F279-F302-B644-04F2-BCD43CA081AB}"/>
              </a:ext>
            </a:extLst>
          </p:cNvPr>
          <p:cNvSpPr/>
          <p:nvPr/>
        </p:nvSpPr>
        <p:spPr>
          <a:xfrm>
            <a:off x="723777" y="2836539"/>
            <a:ext cx="548640" cy="548640"/>
          </a:xfrm>
          <a:prstGeom prst="ellipse">
            <a:avLst/>
          </a:prstGeom>
          <a:solidFill>
            <a:srgbClr val="38572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2</a:t>
            </a:r>
            <a:endParaRPr lang="en-US" sz="2400" b="1" dirty="0">
              <a:solidFill>
                <a:schemeClr val="bg1"/>
              </a:solidFill>
              <a:latin typeface="Aptos Display" panose="020B0004020202020204" pitchFamily="34" charset="0"/>
            </a:endParaRPr>
          </a:p>
        </p:txBody>
      </p:sp>
      <p:sp>
        <p:nvSpPr>
          <p:cNvPr id="4" name="Oval 3">
            <a:extLst>
              <a:ext uri="{FF2B5EF4-FFF2-40B4-BE49-F238E27FC236}">
                <a16:creationId xmlns:a16="http://schemas.microsoft.com/office/drawing/2014/main" id="{D08DC5B0-917F-CC2C-3ABE-7C96FFB3F0BB}"/>
              </a:ext>
            </a:extLst>
          </p:cNvPr>
          <p:cNvSpPr/>
          <p:nvPr/>
        </p:nvSpPr>
        <p:spPr>
          <a:xfrm>
            <a:off x="723777" y="3814861"/>
            <a:ext cx="548640" cy="548640"/>
          </a:xfrm>
          <a:prstGeom prst="ellipse">
            <a:avLst/>
          </a:prstGeom>
          <a:solidFill>
            <a:srgbClr val="46178F"/>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3</a:t>
            </a:r>
            <a:endParaRPr lang="en-US" sz="2400" b="1" dirty="0">
              <a:solidFill>
                <a:schemeClr val="bg1"/>
              </a:solidFill>
              <a:latin typeface="Aptos Display" panose="020B0004020202020204" pitchFamily="34" charset="0"/>
            </a:endParaRPr>
          </a:p>
        </p:txBody>
      </p:sp>
      <p:sp>
        <p:nvSpPr>
          <p:cNvPr id="6" name="Oval 5">
            <a:extLst>
              <a:ext uri="{FF2B5EF4-FFF2-40B4-BE49-F238E27FC236}">
                <a16:creationId xmlns:a16="http://schemas.microsoft.com/office/drawing/2014/main" id="{EFC7A6E2-D4DA-62BE-97A0-4567753E6559}"/>
              </a:ext>
            </a:extLst>
          </p:cNvPr>
          <p:cNvSpPr/>
          <p:nvPr/>
        </p:nvSpPr>
        <p:spPr>
          <a:xfrm>
            <a:off x="723777" y="1850952"/>
            <a:ext cx="548640" cy="548640"/>
          </a:xfrm>
          <a:prstGeom prst="ellipse">
            <a:avLst/>
          </a:prstGeom>
          <a:solidFill>
            <a:srgbClr val="3238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1</a:t>
            </a:r>
            <a:endParaRPr lang="en-US" sz="2400" b="1" dirty="0">
              <a:solidFill>
                <a:schemeClr val="bg1"/>
              </a:solidFill>
              <a:latin typeface="Aptos Display" panose="020B0004020202020204" pitchFamily="34" charset="0"/>
            </a:endParaRPr>
          </a:p>
        </p:txBody>
      </p:sp>
      <p:sp>
        <p:nvSpPr>
          <p:cNvPr id="13" name="Oval 12">
            <a:extLst>
              <a:ext uri="{FF2B5EF4-FFF2-40B4-BE49-F238E27FC236}">
                <a16:creationId xmlns:a16="http://schemas.microsoft.com/office/drawing/2014/main" id="{ACEB5194-5834-A043-6A48-C4047BF3834E}"/>
              </a:ext>
            </a:extLst>
          </p:cNvPr>
          <p:cNvSpPr/>
          <p:nvPr/>
        </p:nvSpPr>
        <p:spPr>
          <a:xfrm>
            <a:off x="723777" y="4804318"/>
            <a:ext cx="548640" cy="548640"/>
          </a:xfrm>
          <a:prstGeom prst="ellipse">
            <a:avLst/>
          </a:prstGeom>
          <a:solidFill>
            <a:srgbClr val="00206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4</a:t>
            </a:r>
            <a:endParaRPr lang="en-US" sz="2400" b="1" dirty="0">
              <a:solidFill>
                <a:schemeClr val="bg1"/>
              </a:solidFill>
              <a:latin typeface="Aptos Display" panose="020B0004020202020204" pitchFamily="34" charset="0"/>
            </a:endParaRPr>
          </a:p>
        </p:txBody>
      </p:sp>
      <p:pic>
        <p:nvPicPr>
          <p:cNvPr id="18" name="Graphic 17" descr="Internet">
            <a:extLst>
              <a:ext uri="{FF2B5EF4-FFF2-40B4-BE49-F238E27FC236}">
                <a16:creationId xmlns:a16="http://schemas.microsoft.com/office/drawing/2014/main" id="{4B459DB9-2794-364B-DE77-CF669759BDD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93397" y="1753547"/>
            <a:ext cx="731520" cy="731520"/>
          </a:xfrm>
          <a:prstGeom prst="rect">
            <a:avLst/>
          </a:prstGeom>
        </p:spPr>
      </p:pic>
      <p:pic>
        <p:nvPicPr>
          <p:cNvPr id="22" name="Graphic 21" descr="Teacher">
            <a:extLst>
              <a:ext uri="{FF2B5EF4-FFF2-40B4-BE49-F238E27FC236}">
                <a16:creationId xmlns:a16="http://schemas.microsoft.com/office/drawing/2014/main" id="{EE36D3D3-5815-9927-6380-EE1AC39E3F0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93397" y="2745099"/>
            <a:ext cx="731520" cy="731520"/>
          </a:xfrm>
          <a:prstGeom prst="rect">
            <a:avLst/>
          </a:prstGeom>
        </p:spPr>
      </p:pic>
      <p:pic>
        <p:nvPicPr>
          <p:cNvPr id="27" name="Graphic 26" descr="Puzzle pieces">
            <a:extLst>
              <a:ext uri="{FF2B5EF4-FFF2-40B4-BE49-F238E27FC236}">
                <a16:creationId xmlns:a16="http://schemas.microsoft.com/office/drawing/2014/main" id="{1A01EDE1-A6F6-D074-DA5A-AC89162AAFA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497793" y="3728989"/>
            <a:ext cx="731520" cy="731520"/>
          </a:xfrm>
          <a:prstGeom prst="rect">
            <a:avLst/>
          </a:prstGeom>
        </p:spPr>
      </p:pic>
      <p:pic>
        <p:nvPicPr>
          <p:cNvPr id="29" name="Graphic 28" descr="Bullseye">
            <a:extLst>
              <a:ext uri="{FF2B5EF4-FFF2-40B4-BE49-F238E27FC236}">
                <a16:creationId xmlns:a16="http://schemas.microsoft.com/office/drawing/2014/main" id="{40671467-698F-5D02-7325-EBA9982DA95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93397" y="4712878"/>
            <a:ext cx="731520" cy="731520"/>
          </a:xfrm>
          <a:prstGeom prst="rect">
            <a:avLst/>
          </a:prstGeom>
        </p:spPr>
      </p:pic>
      <p:sp>
        <p:nvSpPr>
          <p:cNvPr id="30" name="TextBox 29">
            <a:extLst>
              <a:ext uri="{FF2B5EF4-FFF2-40B4-BE49-F238E27FC236}">
                <a16:creationId xmlns:a16="http://schemas.microsoft.com/office/drawing/2014/main" id="{3628F001-92A7-8882-0688-442FF89EF840}"/>
              </a:ext>
            </a:extLst>
          </p:cNvPr>
          <p:cNvSpPr txBox="1"/>
          <p:nvPr/>
        </p:nvSpPr>
        <p:spPr>
          <a:xfrm>
            <a:off x="2377439" y="1753547"/>
            <a:ext cx="4462568" cy="338554"/>
          </a:xfrm>
          <a:prstGeom prst="rect">
            <a:avLst/>
          </a:prstGeom>
          <a:noFill/>
        </p:spPr>
        <p:txBody>
          <a:bodyPr wrap="none" rtlCol="0">
            <a:spAutoFit/>
          </a:bodyPr>
          <a:lstStyle/>
          <a:p>
            <a:r>
              <a:rPr lang="el-GR" sz="1600" b="1" dirty="0">
                <a:solidFill>
                  <a:srgbClr val="323847"/>
                </a:solidFill>
                <a:latin typeface="Aptos Display" panose="020B0004020202020204" pitchFamily="34" charset="0"/>
              </a:rPr>
              <a:t>ΤΑ ΨΗΦΙΑΚΑ ΕΡΓΑΛΕΙΑ ΔΕΝ ΕΙΝΑΙ ΑΥΤΟΣΚΟΠΟΣ</a:t>
            </a:r>
            <a:endParaRPr lang="en-US" sz="1600" b="1" dirty="0">
              <a:solidFill>
                <a:srgbClr val="323847"/>
              </a:solidFill>
              <a:latin typeface="Aptos Display" panose="020B0004020202020204" pitchFamily="34" charset="0"/>
            </a:endParaRPr>
          </a:p>
        </p:txBody>
      </p:sp>
      <p:sp>
        <p:nvSpPr>
          <p:cNvPr id="36" name="TextBox 35">
            <a:extLst>
              <a:ext uri="{FF2B5EF4-FFF2-40B4-BE49-F238E27FC236}">
                <a16:creationId xmlns:a16="http://schemas.microsoft.com/office/drawing/2014/main" id="{13BAADB1-C947-8326-B318-9965E4A72206}"/>
              </a:ext>
            </a:extLst>
          </p:cNvPr>
          <p:cNvSpPr txBox="1"/>
          <p:nvPr/>
        </p:nvSpPr>
        <p:spPr>
          <a:xfrm>
            <a:off x="2377440" y="2053051"/>
            <a:ext cx="5251270"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Η τεχνολογία έχει αξία μόνο όταν υπηρετεί τη μάθηση</a:t>
            </a:r>
            <a:r>
              <a:rPr lang="en-US" sz="1400" dirty="0">
                <a:solidFill>
                  <a:schemeClr val="bg1"/>
                </a:solidFill>
                <a:latin typeface="Aptos Display" panose="020B0004020202020204" pitchFamily="34" charset="0"/>
              </a:rPr>
              <a:t> </a:t>
            </a:r>
            <a:r>
              <a:rPr lang="el-GR" sz="1400" dirty="0">
                <a:solidFill>
                  <a:schemeClr val="bg1"/>
                </a:solidFill>
                <a:latin typeface="Aptos Display" panose="020B0004020202020204" pitchFamily="34" charset="0"/>
              </a:rPr>
              <a:t>και όχι όταν χρησιμοποιείται αποσπασματικά.</a:t>
            </a:r>
            <a:endParaRPr lang="en-US" sz="1400" dirty="0">
              <a:solidFill>
                <a:schemeClr val="bg1"/>
              </a:solidFill>
              <a:latin typeface="Aptos Display" panose="020B0004020202020204" pitchFamily="34" charset="0"/>
            </a:endParaRPr>
          </a:p>
        </p:txBody>
      </p:sp>
      <p:sp>
        <p:nvSpPr>
          <p:cNvPr id="37" name="TextBox 36">
            <a:extLst>
              <a:ext uri="{FF2B5EF4-FFF2-40B4-BE49-F238E27FC236}">
                <a16:creationId xmlns:a16="http://schemas.microsoft.com/office/drawing/2014/main" id="{882BE343-0B51-6448-A007-DD01FA32CEDD}"/>
              </a:ext>
            </a:extLst>
          </p:cNvPr>
          <p:cNvSpPr txBox="1"/>
          <p:nvPr/>
        </p:nvSpPr>
        <p:spPr>
          <a:xfrm>
            <a:off x="2377438" y="2693199"/>
            <a:ext cx="5535041" cy="338554"/>
          </a:xfrm>
          <a:prstGeom prst="rect">
            <a:avLst/>
          </a:prstGeom>
          <a:noFill/>
        </p:spPr>
        <p:txBody>
          <a:bodyPr wrap="none" rtlCol="0">
            <a:spAutoFit/>
          </a:bodyPr>
          <a:lstStyle/>
          <a:p>
            <a:r>
              <a:rPr lang="el-GR" sz="1600" b="1" dirty="0">
                <a:solidFill>
                  <a:srgbClr val="385723"/>
                </a:solidFill>
                <a:latin typeface="Aptos Display" panose="020B0004020202020204" pitchFamily="34" charset="0"/>
              </a:rPr>
              <a:t>Η ΑΞΙΑ ΤΟΥΣ ΕΞΑΡΤΑΤΑΙ ΑΠΟ ΤΟΝ ΠΑΙΔΑΓΩΓΙΚΟ ΣΧΕΔΙΑΣΜΟ</a:t>
            </a:r>
            <a:endParaRPr lang="en-US" sz="1600" b="1" dirty="0">
              <a:solidFill>
                <a:srgbClr val="385723"/>
              </a:solidFill>
              <a:latin typeface="Aptos Display" panose="020B0004020202020204" pitchFamily="34" charset="0"/>
            </a:endParaRPr>
          </a:p>
        </p:txBody>
      </p:sp>
      <p:sp>
        <p:nvSpPr>
          <p:cNvPr id="39" name="TextBox 38">
            <a:extLst>
              <a:ext uri="{FF2B5EF4-FFF2-40B4-BE49-F238E27FC236}">
                <a16:creationId xmlns:a16="http://schemas.microsoft.com/office/drawing/2014/main" id="{24AFDB32-CC54-CA47-94D1-8BB412945207}"/>
              </a:ext>
            </a:extLst>
          </p:cNvPr>
          <p:cNvSpPr txBox="1"/>
          <p:nvPr/>
        </p:nvSpPr>
        <p:spPr>
          <a:xfrm>
            <a:off x="2377438" y="2992703"/>
            <a:ext cx="5347065"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Ο εκπαιδευτικός σχεδιασμός καθορίζει τη μαθησιακή πορεία,</a:t>
            </a:r>
            <a:r>
              <a:rPr lang="en-US" sz="1400" dirty="0">
                <a:solidFill>
                  <a:schemeClr val="bg1"/>
                </a:solidFill>
                <a:latin typeface="Aptos Display" panose="020B0004020202020204" pitchFamily="34" charset="0"/>
              </a:rPr>
              <a:t> </a:t>
            </a:r>
            <a:r>
              <a:rPr lang="el-GR" sz="1400" dirty="0">
                <a:solidFill>
                  <a:schemeClr val="bg1"/>
                </a:solidFill>
                <a:latin typeface="Aptos Display" panose="020B0004020202020204" pitchFamily="34" charset="0"/>
              </a:rPr>
              <a:t>τις δραστηριότητες και τα μαθησιακά αποτελέσματα.</a:t>
            </a:r>
            <a:endParaRPr lang="en-US" sz="1400" dirty="0">
              <a:solidFill>
                <a:schemeClr val="bg1"/>
              </a:solidFill>
              <a:latin typeface="Aptos Display" panose="020B0004020202020204" pitchFamily="34" charset="0"/>
            </a:endParaRPr>
          </a:p>
        </p:txBody>
      </p:sp>
      <p:sp>
        <p:nvSpPr>
          <p:cNvPr id="40" name="TextBox 39">
            <a:extLst>
              <a:ext uri="{FF2B5EF4-FFF2-40B4-BE49-F238E27FC236}">
                <a16:creationId xmlns:a16="http://schemas.microsoft.com/office/drawing/2014/main" id="{B198D28A-AC02-1A34-BA8D-749AF8D4C89E}"/>
              </a:ext>
            </a:extLst>
          </p:cNvPr>
          <p:cNvSpPr txBox="1"/>
          <p:nvPr/>
        </p:nvSpPr>
        <p:spPr>
          <a:xfrm>
            <a:off x="2377437" y="3673745"/>
            <a:ext cx="6692986" cy="338554"/>
          </a:xfrm>
          <a:prstGeom prst="rect">
            <a:avLst/>
          </a:prstGeom>
          <a:noFill/>
        </p:spPr>
        <p:txBody>
          <a:bodyPr wrap="none" rtlCol="0">
            <a:spAutoFit/>
          </a:bodyPr>
          <a:lstStyle/>
          <a:p>
            <a:r>
              <a:rPr lang="el-GR" sz="1600" b="1" dirty="0">
                <a:solidFill>
                  <a:srgbClr val="46178F"/>
                </a:solidFill>
                <a:latin typeface="Aptos Display" panose="020B0004020202020204" pitchFamily="34" charset="0"/>
              </a:rPr>
              <a:t>Ο ΣΥΝΔΥΑΣΜΟΣ ΕΡΓΑΛΕΙΩΝ ΥΠΟΣΤΗΡΙΖΕΙ ΔΙΕΡΕΥΝΗΣΗ</a:t>
            </a:r>
            <a:r>
              <a:rPr lang="en-US" sz="1600" b="1" dirty="0">
                <a:solidFill>
                  <a:srgbClr val="46178F"/>
                </a:solidFill>
                <a:latin typeface="Aptos Display" panose="020B0004020202020204" pitchFamily="34" charset="0"/>
              </a:rPr>
              <a:t> </a:t>
            </a:r>
            <a:r>
              <a:rPr lang="el-GR" sz="1600" b="1" dirty="0">
                <a:solidFill>
                  <a:srgbClr val="46178F"/>
                </a:solidFill>
                <a:latin typeface="Aptos Display" panose="020B0004020202020204" pitchFamily="34" charset="0"/>
              </a:rPr>
              <a:t>ΚΑΙ ΑΞΙΟΛΟΓΗΣΗ</a:t>
            </a:r>
            <a:endParaRPr lang="en-US" sz="1600" b="1" dirty="0">
              <a:solidFill>
                <a:srgbClr val="46178F"/>
              </a:solidFill>
              <a:latin typeface="Aptos Display" panose="020B0004020202020204" pitchFamily="34" charset="0"/>
            </a:endParaRPr>
          </a:p>
        </p:txBody>
      </p:sp>
      <p:sp>
        <p:nvSpPr>
          <p:cNvPr id="42" name="TextBox 41">
            <a:extLst>
              <a:ext uri="{FF2B5EF4-FFF2-40B4-BE49-F238E27FC236}">
                <a16:creationId xmlns:a16="http://schemas.microsoft.com/office/drawing/2014/main" id="{8751ECAD-A737-2626-94F9-C8E176661E14}"/>
              </a:ext>
            </a:extLst>
          </p:cNvPr>
          <p:cNvSpPr txBox="1"/>
          <p:nvPr/>
        </p:nvSpPr>
        <p:spPr>
          <a:xfrm>
            <a:off x="2377438" y="3973249"/>
            <a:ext cx="5451568"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Κάθε εργαλείο συμβάλλει σε διαφορετική διάσταση της μάθησης,</a:t>
            </a:r>
            <a:r>
              <a:rPr lang="en-US" sz="1400" dirty="0">
                <a:solidFill>
                  <a:schemeClr val="bg1"/>
                </a:solidFill>
                <a:latin typeface="Aptos Display" panose="020B0004020202020204" pitchFamily="34" charset="0"/>
              </a:rPr>
              <a:t> </a:t>
            </a:r>
            <a:r>
              <a:rPr lang="el-GR" sz="1400" dirty="0">
                <a:solidFill>
                  <a:schemeClr val="bg1"/>
                </a:solidFill>
                <a:latin typeface="Aptos Display" panose="020B0004020202020204" pitchFamily="34" charset="0"/>
              </a:rPr>
              <a:t>δημιουργώντας ένα ολοκληρωμένο μαθησιακό περιβάλλον.</a:t>
            </a:r>
            <a:endParaRPr lang="en-US" sz="1400" dirty="0">
              <a:solidFill>
                <a:schemeClr val="bg1"/>
              </a:solidFill>
              <a:latin typeface="Aptos Display" panose="020B0004020202020204" pitchFamily="34" charset="0"/>
            </a:endParaRPr>
          </a:p>
        </p:txBody>
      </p:sp>
      <p:sp>
        <p:nvSpPr>
          <p:cNvPr id="44" name="TextBox 43">
            <a:extLst>
              <a:ext uri="{FF2B5EF4-FFF2-40B4-BE49-F238E27FC236}">
                <a16:creationId xmlns:a16="http://schemas.microsoft.com/office/drawing/2014/main" id="{4D70F1B2-3EC8-7315-95F6-4A84C404FCAB}"/>
              </a:ext>
            </a:extLst>
          </p:cNvPr>
          <p:cNvSpPr txBox="1"/>
          <p:nvPr/>
        </p:nvSpPr>
        <p:spPr>
          <a:xfrm>
            <a:off x="2377436" y="4664418"/>
            <a:ext cx="6751207" cy="369332"/>
          </a:xfrm>
          <a:prstGeom prst="rect">
            <a:avLst/>
          </a:prstGeom>
          <a:noFill/>
        </p:spPr>
        <p:txBody>
          <a:bodyPr wrap="none" rtlCol="0">
            <a:spAutoFit/>
          </a:bodyPr>
          <a:lstStyle/>
          <a:p>
            <a:r>
              <a:rPr lang="el-GR" b="1" dirty="0">
                <a:solidFill>
                  <a:srgbClr val="002060"/>
                </a:solidFill>
                <a:latin typeface="Aptos Display" panose="020B0004020202020204" pitchFamily="34" charset="0"/>
              </a:rPr>
              <a:t>ΤΟ ΔΙΔΑΚΤΙΚΟ ΣΕΝΑΡΙΟ ΠΡΟΣΦΕΡΕΙ ΜΙΑ ΕΦΑΡΜΟΣΙΜΗ ΠΡΟΤΑΣΗ</a:t>
            </a:r>
            <a:endParaRPr lang="en-US" b="1" dirty="0">
              <a:solidFill>
                <a:srgbClr val="002060"/>
              </a:solidFill>
              <a:latin typeface="Aptos Display" panose="020B0004020202020204" pitchFamily="34" charset="0"/>
            </a:endParaRPr>
          </a:p>
        </p:txBody>
      </p:sp>
      <p:sp>
        <p:nvSpPr>
          <p:cNvPr id="45" name="TextBox 44">
            <a:extLst>
              <a:ext uri="{FF2B5EF4-FFF2-40B4-BE49-F238E27FC236}">
                <a16:creationId xmlns:a16="http://schemas.microsoft.com/office/drawing/2014/main" id="{C0C1499F-F996-3A4D-9F37-12310CCC234C}"/>
              </a:ext>
            </a:extLst>
          </p:cNvPr>
          <p:cNvSpPr txBox="1"/>
          <p:nvPr/>
        </p:nvSpPr>
        <p:spPr>
          <a:xfrm>
            <a:off x="2377437" y="4963922"/>
            <a:ext cx="5251270" cy="523220"/>
          </a:xfrm>
          <a:prstGeom prst="rect">
            <a:avLst/>
          </a:prstGeom>
          <a:noFill/>
        </p:spPr>
        <p:txBody>
          <a:bodyPr wrap="square" rtlCol="0">
            <a:spAutoFit/>
          </a:bodyPr>
          <a:lstStyle/>
          <a:p>
            <a:r>
              <a:rPr lang="el-GR" sz="1400" dirty="0">
                <a:solidFill>
                  <a:schemeClr val="bg1"/>
                </a:solidFill>
                <a:latin typeface="Aptos Display" panose="020B0004020202020204" pitchFamily="34" charset="0"/>
              </a:rPr>
              <a:t>Ειδικά για την Κλασική Μηχανική, η πρόταση είναι ρεαλιστική, παιδαγωγικά τεκμηριωμένη και μπορεί να εφαρμοστεί στην πράξη.</a:t>
            </a:r>
            <a:endParaRPr lang="en-US" sz="1400" dirty="0">
              <a:solidFill>
                <a:schemeClr val="bg1"/>
              </a:solidFill>
              <a:latin typeface="Aptos Display" panose="020B0004020202020204" pitchFamily="34" charset="0"/>
            </a:endParaRPr>
          </a:p>
        </p:txBody>
      </p:sp>
      <p:pic>
        <p:nvPicPr>
          <p:cNvPr id="56" name="Graphic 55" descr="Magnifying glass">
            <a:extLst>
              <a:ext uri="{FF2B5EF4-FFF2-40B4-BE49-F238E27FC236}">
                <a16:creationId xmlns:a16="http://schemas.microsoft.com/office/drawing/2014/main" id="{A6B6ADFB-4DCB-DBED-AB8A-D2B0B37E664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116151" y="4032788"/>
            <a:ext cx="365760" cy="365760"/>
          </a:xfrm>
          <a:prstGeom prst="rect">
            <a:avLst/>
          </a:prstGeom>
        </p:spPr>
      </p:pic>
      <p:pic>
        <p:nvPicPr>
          <p:cNvPr id="256" name="Graphic 255" descr="Users">
            <a:extLst>
              <a:ext uri="{FF2B5EF4-FFF2-40B4-BE49-F238E27FC236}">
                <a16:creationId xmlns:a16="http://schemas.microsoft.com/office/drawing/2014/main" id="{8A1A11C2-462E-D883-04CE-2259C10FA1C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134596" y="4560259"/>
            <a:ext cx="365760" cy="365760"/>
          </a:xfrm>
          <a:prstGeom prst="rect">
            <a:avLst/>
          </a:prstGeom>
        </p:spPr>
      </p:pic>
      <p:pic>
        <p:nvPicPr>
          <p:cNvPr id="258" name="Graphic 257" descr="Upward trend">
            <a:extLst>
              <a:ext uri="{FF2B5EF4-FFF2-40B4-BE49-F238E27FC236}">
                <a16:creationId xmlns:a16="http://schemas.microsoft.com/office/drawing/2014/main" id="{50F47BA7-17D2-CD54-164C-4DCFECE5380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134596" y="5110533"/>
            <a:ext cx="365760" cy="365760"/>
          </a:xfrm>
          <a:prstGeom prst="rect">
            <a:avLst/>
          </a:prstGeom>
        </p:spPr>
      </p:pic>
      <p:pic>
        <p:nvPicPr>
          <p:cNvPr id="260" name="Picture 259">
            <a:extLst>
              <a:ext uri="{FF2B5EF4-FFF2-40B4-BE49-F238E27FC236}">
                <a16:creationId xmlns:a16="http://schemas.microsoft.com/office/drawing/2014/main" id="{B008B7D5-2E5E-3BA4-5A3B-BA06237CF1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2326" y="1584956"/>
            <a:ext cx="1826921" cy="2740382"/>
          </a:xfrm>
          <a:prstGeom prst="rect">
            <a:avLst/>
          </a:prstGeom>
        </p:spPr>
      </p:pic>
      <p:sp>
        <p:nvSpPr>
          <p:cNvPr id="261" name="TextBox 260">
            <a:extLst>
              <a:ext uri="{FF2B5EF4-FFF2-40B4-BE49-F238E27FC236}">
                <a16:creationId xmlns:a16="http://schemas.microsoft.com/office/drawing/2014/main" id="{F0753C99-C403-E657-EF6D-4DF1A86B0879}"/>
              </a:ext>
            </a:extLst>
          </p:cNvPr>
          <p:cNvSpPr txBox="1"/>
          <p:nvPr/>
        </p:nvSpPr>
        <p:spPr>
          <a:xfrm>
            <a:off x="10474943" y="4012299"/>
            <a:ext cx="1433534" cy="1477328"/>
          </a:xfrm>
          <a:prstGeom prst="rect">
            <a:avLst/>
          </a:prstGeom>
          <a:noFill/>
        </p:spPr>
        <p:txBody>
          <a:bodyPr wrap="none" rtlCol="0">
            <a:spAutoFit/>
          </a:bodyPr>
          <a:lstStyle/>
          <a:p>
            <a:r>
              <a:rPr lang="el-GR" b="1" dirty="0">
                <a:solidFill>
                  <a:schemeClr val="accent1">
                    <a:lumMod val="20000"/>
                    <a:lumOff val="80000"/>
                  </a:schemeClr>
                </a:solidFill>
              </a:rPr>
              <a:t>ΔΙΕΡΕΥΝΗΣΗ</a:t>
            </a:r>
            <a:endParaRPr lang="en-US" b="1" dirty="0">
              <a:solidFill>
                <a:schemeClr val="accent1">
                  <a:lumMod val="20000"/>
                  <a:lumOff val="80000"/>
                </a:schemeClr>
              </a:solidFill>
            </a:endParaRPr>
          </a:p>
          <a:p>
            <a:endParaRPr lang="el-GR" b="1" dirty="0"/>
          </a:p>
          <a:p>
            <a:r>
              <a:rPr lang="el-GR" b="1" dirty="0">
                <a:solidFill>
                  <a:srgbClr val="EDE2F6"/>
                </a:solidFill>
              </a:rPr>
              <a:t>ΣΥΝΕΡΓΑΣΙΑ</a:t>
            </a:r>
            <a:endParaRPr lang="en-US" b="1" dirty="0">
              <a:solidFill>
                <a:srgbClr val="EDE2F6"/>
              </a:solidFill>
            </a:endParaRPr>
          </a:p>
          <a:p>
            <a:endParaRPr lang="el-GR" b="1" dirty="0"/>
          </a:p>
          <a:p>
            <a:r>
              <a:rPr lang="el-GR" b="1" dirty="0">
                <a:solidFill>
                  <a:schemeClr val="accent6">
                    <a:lumMod val="20000"/>
                    <a:lumOff val="80000"/>
                  </a:schemeClr>
                </a:solidFill>
              </a:rPr>
              <a:t>ΑΞΙΟΛΟΓΗΣΗ</a:t>
            </a:r>
          </a:p>
        </p:txBody>
      </p:sp>
      <p:cxnSp>
        <p:nvCxnSpPr>
          <p:cNvPr id="263" name="Straight Connector 262">
            <a:extLst>
              <a:ext uri="{FF2B5EF4-FFF2-40B4-BE49-F238E27FC236}">
                <a16:creationId xmlns:a16="http://schemas.microsoft.com/office/drawing/2014/main" id="{96C6A74D-0F06-5E69-4C7D-F9FA5FFC3978}"/>
              </a:ext>
            </a:extLst>
          </p:cNvPr>
          <p:cNvCxnSpPr>
            <a:cxnSpLocks/>
          </p:cNvCxnSpPr>
          <p:nvPr/>
        </p:nvCxnSpPr>
        <p:spPr>
          <a:xfrm>
            <a:off x="10151269" y="4460509"/>
            <a:ext cx="1671637"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5" name="Straight Connector 264">
            <a:extLst>
              <a:ext uri="{FF2B5EF4-FFF2-40B4-BE49-F238E27FC236}">
                <a16:creationId xmlns:a16="http://schemas.microsoft.com/office/drawing/2014/main" id="{DBA604AC-EFAF-224A-DD37-F05DC9CB0914}"/>
              </a:ext>
            </a:extLst>
          </p:cNvPr>
          <p:cNvCxnSpPr>
            <a:cxnSpLocks/>
          </p:cNvCxnSpPr>
          <p:nvPr/>
        </p:nvCxnSpPr>
        <p:spPr>
          <a:xfrm>
            <a:off x="10155312" y="5005815"/>
            <a:ext cx="1671637"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2109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70533-E5FA-1A91-5449-66138E106AAD}"/>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444814D-52D7-382C-12E2-15EA14AE1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7">
            <a:extLst>
              <a:ext uri="{FF2B5EF4-FFF2-40B4-BE49-F238E27FC236}">
                <a16:creationId xmlns:a16="http://schemas.microsoft.com/office/drawing/2014/main" id="{59DAACF8-2E43-2E57-8684-961721FF8D5F}"/>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ΠΕΡΙΟΡΙΣΜΟΙ ΚΑΙ ΠΡΟΤΑΣΕΙΣ</a:t>
            </a:r>
            <a:endParaRPr lang="en-US" sz="2400" dirty="0"/>
          </a:p>
        </p:txBody>
      </p:sp>
      <p:cxnSp>
        <p:nvCxnSpPr>
          <p:cNvPr id="61" name="Straight Connector 60">
            <a:extLst>
              <a:ext uri="{FF2B5EF4-FFF2-40B4-BE49-F238E27FC236}">
                <a16:creationId xmlns:a16="http://schemas.microsoft.com/office/drawing/2014/main" id="{93156A40-C284-7345-0AFC-254FF1ECD627}"/>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26E45752-5469-766E-25B8-CD2DD77B089F}"/>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19</a:t>
            </a:r>
          </a:p>
        </p:txBody>
      </p:sp>
      <p:sp>
        <p:nvSpPr>
          <p:cNvPr id="16" name="TextBox 15">
            <a:extLst>
              <a:ext uri="{FF2B5EF4-FFF2-40B4-BE49-F238E27FC236}">
                <a16:creationId xmlns:a16="http://schemas.microsoft.com/office/drawing/2014/main" id="{D7AD5B04-6E5A-2071-92AA-C401093FD4B1}"/>
              </a:ext>
            </a:extLst>
          </p:cNvPr>
          <p:cNvSpPr txBox="1"/>
          <p:nvPr/>
        </p:nvSpPr>
        <p:spPr>
          <a:xfrm>
            <a:off x="816051" y="1215624"/>
            <a:ext cx="10789209" cy="369332"/>
          </a:xfrm>
          <a:prstGeom prst="rect">
            <a:avLst/>
          </a:prstGeom>
          <a:noFill/>
        </p:spPr>
        <p:txBody>
          <a:bodyPr wrap="square">
            <a:spAutoFit/>
          </a:bodyPr>
          <a:lstStyle/>
          <a:p>
            <a:pPr>
              <a:buNone/>
            </a:pPr>
            <a:r>
              <a:rPr lang="el-GR" b="1" dirty="0">
                <a:solidFill>
                  <a:srgbClr val="FFC000"/>
                </a:solidFill>
                <a:latin typeface="Aptos Display" panose="020B0004020202020204" pitchFamily="34" charset="0"/>
              </a:rPr>
              <a:t>Περιορισμοί</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εφαρμογής</a:t>
            </a:r>
            <a:r>
              <a:rPr lang="el-GR" dirty="0">
                <a:solidFill>
                  <a:schemeClr val="bg1"/>
                </a:solidFill>
                <a:latin typeface="Aptos Display" panose="020B0004020202020204" pitchFamily="34" charset="0"/>
              </a:rPr>
              <a:t> </a:t>
            </a:r>
            <a:r>
              <a:rPr lang="en-US" dirty="0">
                <a:solidFill>
                  <a:schemeClr val="bg1"/>
                </a:solidFill>
                <a:latin typeface="Aptos Display" panose="020B0004020202020204" pitchFamily="34" charset="0"/>
              </a:rPr>
              <a:t>&amp;</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μελλοντικές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προοπτικές</a:t>
            </a:r>
          </a:p>
        </p:txBody>
      </p:sp>
      <p:sp>
        <p:nvSpPr>
          <p:cNvPr id="2" name="Rectangle: Rounded Corners 1">
            <a:extLst>
              <a:ext uri="{FF2B5EF4-FFF2-40B4-BE49-F238E27FC236}">
                <a16:creationId xmlns:a16="http://schemas.microsoft.com/office/drawing/2014/main" id="{421FA6E7-DA52-BD0F-3896-17BE64DBCED9}"/>
              </a:ext>
            </a:extLst>
          </p:cNvPr>
          <p:cNvSpPr/>
          <p:nvPr/>
        </p:nvSpPr>
        <p:spPr>
          <a:xfrm>
            <a:off x="565176" y="1639600"/>
            <a:ext cx="3980356" cy="457200"/>
          </a:xfrm>
          <a:prstGeom prst="roundRect">
            <a:avLst>
              <a:gd name="adj" fmla="val 6766"/>
            </a:avLst>
          </a:prstGeom>
          <a:solidFill>
            <a:srgbClr val="D6BCEA">
              <a:alpha val="85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ABB8495-1D54-84CE-3046-3BA3C4A2FAF4}"/>
              </a:ext>
            </a:extLst>
          </p:cNvPr>
          <p:cNvSpPr/>
          <p:nvPr/>
        </p:nvSpPr>
        <p:spPr>
          <a:xfrm>
            <a:off x="565176" y="2222709"/>
            <a:ext cx="3980356" cy="1005840"/>
          </a:xfrm>
          <a:prstGeom prst="roundRect">
            <a:avLst>
              <a:gd name="adj" fmla="val 6766"/>
            </a:avLst>
          </a:prstGeom>
          <a:solidFill>
            <a:srgbClr val="D6BCEA">
              <a:alpha val="85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5CF780A-4221-F3EA-71CD-64590687348D}"/>
              </a:ext>
            </a:extLst>
          </p:cNvPr>
          <p:cNvSpPr/>
          <p:nvPr/>
        </p:nvSpPr>
        <p:spPr>
          <a:xfrm>
            <a:off x="565176" y="3354458"/>
            <a:ext cx="3980356" cy="1005840"/>
          </a:xfrm>
          <a:prstGeom prst="roundRect">
            <a:avLst>
              <a:gd name="adj" fmla="val 6766"/>
            </a:avLst>
          </a:prstGeom>
          <a:solidFill>
            <a:srgbClr val="D6BCEA">
              <a:alpha val="85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C8E9872-6966-A4DC-1D0D-B0C2AF1AFF71}"/>
              </a:ext>
            </a:extLst>
          </p:cNvPr>
          <p:cNvSpPr/>
          <p:nvPr/>
        </p:nvSpPr>
        <p:spPr>
          <a:xfrm>
            <a:off x="565176" y="4486207"/>
            <a:ext cx="3980356" cy="1005840"/>
          </a:xfrm>
          <a:prstGeom prst="roundRect">
            <a:avLst>
              <a:gd name="adj" fmla="val 6766"/>
            </a:avLst>
          </a:prstGeom>
          <a:solidFill>
            <a:srgbClr val="D6BCEA">
              <a:alpha val="85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33675EF-3C9D-54A2-7525-C48BE3429D36}"/>
              </a:ext>
            </a:extLst>
          </p:cNvPr>
          <p:cNvSpPr/>
          <p:nvPr/>
        </p:nvSpPr>
        <p:spPr>
          <a:xfrm>
            <a:off x="7624904" y="1639600"/>
            <a:ext cx="3980356" cy="457200"/>
          </a:xfrm>
          <a:prstGeom prst="roundRect">
            <a:avLst>
              <a:gd name="adj" fmla="val 6766"/>
            </a:avLst>
          </a:prstGeom>
          <a:solidFill>
            <a:schemeClr val="accent6">
              <a:lumMod val="40000"/>
              <a:lumOff val="60000"/>
              <a:alpha val="85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73D4C3CC-9876-BAD4-BD8C-4BB9719B1CAB}"/>
              </a:ext>
            </a:extLst>
          </p:cNvPr>
          <p:cNvSpPr/>
          <p:nvPr/>
        </p:nvSpPr>
        <p:spPr>
          <a:xfrm>
            <a:off x="7624904" y="2222709"/>
            <a:ext cx="3980356" cy="1005840"/>
          </a:xfrm>
          <a:prstGeom prst="roundRect">
            <a:avLst>
              <a:gd name="adj" fmla="val 6766"/>
            </a:avLst>
          </a:prstGeom>
          <a:solidFill>
            <a:schemeClr val="accent6">
              <a:lumMod val="40000"/>
              <a:lumOff val="60000"/>
              <a:alpha val="85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30AB81C-7261-1CC2-4C52-E3FE299D7FBF}"/>
              </a:ext>
            </a:extLst>
          </p:cNvPr>
          <p:cNvSpPr/>
          <p:nvPr/>
        </p:nvSpPr>
        <p:spPr>
          <a:xfrm>
            <a:off x="7624904" y="3354458"/>
            <a:ext cx="3980356" cy="1005840"/>
          </a:xfrm>
          <a:prstGeom prst="roundRect">
            <a:avLst>
              <a:gd name="adj" fmla="val 6766"/>
            </a:avLst>
          </a:prstGeom>
          <a:solidFill>
            <a:schemeClr val="accent6">
              <a:lumMod val="40000"/>
              <a:lumOff val="60000"/>
              <a:alpha val="85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DFD2F6E-7599-49F1-EA56-0D175B05ABC7}"/>
              </a:ext>
            </a:extLst>
          </p:cNvPr>
          <p:cNvSpPr/>
          <p:nvPr/>
        </p:nvSpPr>
        <p:spPr>
          <a:xfrm>
            <a:off x="7624904" y="4486207"/>
            <a:ext cx="3980356" cy="1005840"/>
          </a:xfrm>
          <a:prstGeom prst="roundRect">
            <a:avLst>
              <a:gd name="adj" fmla="val 6766"/>
            </a:avLst>
          </a:prstGeom>
          <a:solidFill>
            <a:schemeClr val="accent6">
              <a:lumMod val="40000"/>
              <a:lumOff val="60000"/>
              <a:alpha val="85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Warning">
            <a:extLst>
              <a:ext uri="{FF2B5EF4-FFF2-40B4-BE49-F238E27FC236}">
                <a16:creationId xmlns:a16="http://schemas.microsoft.com/office/drawing/2014/main" id="{F6D35530-A514-3EA6-525D-866AB017C7C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8249" y="1685764"/>
            <a:ext cx="365760" cy="365760"/>
          </a:xfrm>
          <a:prstGeom prst="rect">
            <a:avLst/>
          </a:prstGeom>
        </p:spPr>
      </p:pic>
      <p:pic>
        <p:nvPicPr>
          <p:cNvPr id="31" name="Graphic 30" descr="Rocket">
            <a:extLst>
              <a:ext uri="{FF2B5EF4-FFF2-40B4-BE49-F238E27FC236}">
                <a16:creationId xmlns:a16="http://schemas.microsoft.com/office/drawing/2014/main" id="{B74607E3-B06F-CBBF-97A5-765DD8FFF7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28740" y="1689556"/>
            <a:ext cx="365760" cy="365760"/>
          </a:xfrm>
          <a:prstGeom prst="rect">
            <a:avLst/>
          </a:prstGeom>
        </p:spPr>
      </p:pic>
      <p:pic>
        <p:nvPicPr>
          <p:cNvPr id="33" name="Graphic 32" descr="Stream">
            <a:extLst>
              <a:ext uri="{FF2B5EF4-FFF2-40B4-BE49-F238E27FC236}">
                <a16:creationId xmlns:a16="http://schemas.microsoft.com/office/drawing/2014/main" id="{47D9A4D3-7407-7735-BEE5-EB3172FD496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6809" y="2262186"/>
            <a:ext cx="914400" cy="914400"/>
          </a:xfrm>
          <a:prstGeom prst="rect">
            <a:avLst/>
          </a:prstGeom>
        </p:spPr>
      </p:pic>
      <p:pic>
        <p:nvPicPr>
          <p:cNvPr id="35" name="Graphic 34" descr="Stopwatch">
            <a:extLst>
              <a:ext uri="{FF2B5EF4-FFF2-40B4-BE49-F238E27FC236}">
                <a16:creationId xmlns:a16="http://schemas.microsoft.com/office/drawing/2014/main" id="{57D2D158-1F6B-5AA5-FB16-B4AA932FE02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76809" y="3397309"/>
            <a:ext cx="914400" cy="914400"/>
          </a:xfrm>
          <a:prstGeom prst="rect">
            <a:avLst/>
          </a:prstGeom>
        </p:spPr>
      </p:pic>
      <p:pic>
        <p:nvPicPr>
          <p:cNvPr id="41" name="Graphic 40" descr="Teacher">
            <a:extLst>
              <a:ext uri="{FF2B5EF4-FFF2-40B4-BE49-F238E27FC236}">
                <a16:creationId xmlns:a16="http://schemas.microsoft.com/office/drawing/2014/main" id="{EC3E0B0C-6890-8725-F4CD-FD9188DD62F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837300" y="2273206"/>
            <a:ext cx="914400" cy="914400"/>
          </a:xfrm>
          <a:prstGeom prst="rect">
            <a:avLst/>
          </a:prstGeom>
        </p:spPr>
      </p:pic>
      <p:pic>
        <p:nvPicPr>
          <p:cNvPr id="48" name="Graphic 47" descr="Statistics">
            <a:extLst>
              <a:ext uri="{FF2B5EF4-FFF2-40B4-BE49-F238E27FC236}">
                <a16:creationId xmlns:a16="http://schemas.microsoft.com/office/drawing/2014/main" id="{AF9A2B75-D75E-A7A5-225A-31A3FA900B4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837300" y="4530774"/>
            <a:ext cx="914400" cy="914400"/>
          </a:xfrm>
          <a:prstGeom prst="rect">
            <a:avLst/>
          </a:prstGeom>
        </p:spPr>
      </p:pic>
      <p:pic>
        <p:nvPicPr>
          <p:cNvPr id="50" name="Graphic 49" descr="Research">
            <a:extLst>
              <a:ext uri="{FF2B5EF4-FFF2-40B4-BE49-F238E27FC236}">
                <a16:creationId xmlns:a16="http://schemas.microsoft.com/office/drawing/2014/main" id="{883D73E4-8CAD-56C2-9E8D-44660F53037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837300" y="3397309"/>
            <a:ext cx="914400" cy="914400"/>
          </a:xfrm>
          <a:prstGeom prst="rect">
            <a:avLst/>
          </a:prstGeom>
        </p:spPr>
      </p:pic>
      <p:pic>
        <p:nvPicPr>
          <p:cNvPr id="52" name="Graphic 51" descr="Classroom">
            <a:extLst>
              <a:ext uri="{FF2B5EF4-FFF2-40B4-BE49-F238E27FC236}">
                <a16:creationId xmlns:a16="http://schemas.microsoft.com/office/drawing/2014/main" id="{CAB5AD13-EE7A-AC7D-C1DD-5963680ACC6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76809" y="4528990"/>
            <a:ext cx="914400" cy="914400"/>
          </a:xfrm>
          <a:prstGeom prst="rect">
            <a:avLst/>
          </a:prstGeom>
        </p:spPr>
      </p:pic>
      <p:sp>
        <p:nvSpPr>
          <p:cNvPr id="54" name="TextBox 53">
            <a:extLst>
              <a:ext uri="{FF2B5EF4-FFF2-40B4-BE49-F238E27FC236}">
                <a16:creationId xmlns:a16="http://schemas.microsoft.com/office/drawing/2014/main" id="{6C6A6B7C-A5CA-9476-C0C1-804DA5BB901E}"/>
              </a:ext>
            </a:extLst>
          </p:cNvPr>
          <p:cNvSpPr txBox="1"/>
          <p:nvPr/>
        </p:nvSpPr>
        <p:spPr>
          <a:xfrm>
            <a:off x="1315293" y="1683170"/>
            <a:ext cx="2908168" cy="369332"/>
          </a:xfrm>
          <a:prstGeom prst="rect">
            <a:avLst/>
          </a:prstGeom>
          <a:noFill/>
        </p:spPr>
        <p:txBody>
          <a:bodyPr wrap="none" rtlCol="0">
            <a:spAutoFit/>
          </a:bodyPr>
          <a:lstStyle/>
          <a:p>
            <a:r>
              <a:rPr lang="el-GR" b="1" dirty="0">
                <a:solidFill>
                  <a:srgbClr val="7030A0"/>
                </a:solidFill>
                <a:latin typeface="Aptos Display" panose="020B0004020202020204" pitchFamily="34" charset="0"/>
              </a:rPr>
              <a:t>ΠΕΡΙΟΡΙΣΜΟΙ ΕΦΑΡΜΟΓΗΣ</a:t>
            </a:r>
            <a:endParaRPr lang="en-US" b="1" dirty="0">
              <a:solidFill>
                <a:srgbClr val="7030A0"/>
              </a:solidFill>
              <a:latin typeface="Aptos Display" panose="020B0004020202020204" pitchFamily="34" charset="0"/>
            </a:endParaRPr>
          </a:p>
        </p:txBody>
      </p:sp>
      <p:sp>
        <p:nvSpPr>
          <p:cNvPr id="55" name="TextBox 54">
            <a:extLst>
              <a:ext uri="{FF2B5EF4-FFF2-40B4-BE49-F238E27FC236}">
                <a16:creationId xmlns:a16="http://schemas.microsoft.com/office/drawing/2014/main" id="{D477D8F4-A30F-A4C5-851B-852986923889}"/>
              </a:ext>
            </a:extLst>
          </p:cNvPr>
          <p:cNvSpPr txBox="1"/>
          <p:nvPr/>
        </p:nvSpPr>
        <p:spPr>
          <a:xfrm>
            <a:off x="8370106" y="1680415"/>
            <a:ext cx="3038011" cy="369332"/>
          </a:xfrm>
          <a:prstGeom prst="rect">
            <a:avLst/>
          </a:prstGeom>
          <a:noFill/>
        </p:spPr>
        <p:txBody>
          <a:bodyPr wrap="none" rtlCol="0">
            <a:spAutoFit/>
          </a:bodyPr>
          <a:lstStyle/>
          <a:p>
            <a:r>
              <a:rPr lang="el-GR" b="1" dirty="0">
                <a:solidFill>
                  <a:schemeClr val="accent6">
                    <a:lumMod val="50000"/>
                  </a:schemeClr>
                </a:solidFill>
                <a:latin typeface="Aptos Display" panose="020B0004020202020204" pitchFamily="34" charset="0"/>
              </a:rPr>
              <a:t>ΜΕΛΛΟΝΤΙΚΕΣ ΠΡΟΟΠΤΙΚΕΣ</a:t>
            </a:r>
            <a:endParaRPr lang="en-US" b="1" dirty="0">
              <a:solidFill>
                <a:schemeClr val="accent6">
                  <a:lumMod val="50000"/>
                </a:schemeClr>
              </a:solidFill>
              <a:latin typeface="Aptos Display" panose="020B0004020202020204" pitchFamily="34" charset="0"/>
            </a:endParaRPr>
          </a:p>
        </p:txBody>
      </p:sp>
      <p:sp>
        <p:nvSpPr>
          <p:cNvPr id="57" name="TextBox 56">
            <a:extLst>
              <a:ext uri="{FF2B5EF4-FFF2-40B4-BE49-F238E27FC236}">
                <a16:creationId xmlns:a16="http://schemas.microsoft.com/office/drawing/2014/main" id="{1BE61700-BD3D-2318-B671-6D1F9F1E6F9F}"/>
              </a:ext>
            </a:extLst>
          </p:cNvPr>
          <p:cNvSpPr txBox="1"/>
          <p:nvPr/>
        </p:nvSpPr>
        <p:spPr>
          <a:xfrm>
            <a:off x="1665723" y="2331488"/>
            <a:ext cx="2774799" cy="276999"/>
          </a:xfrm>
          <a:prstGeom prst="rect">
            <a:avLst/>
          </a:prstGeom>
          <a:noFill/>
        </p:spPr>
        <p:txBody>
          <a:bodyPr wrap="none" rtlCol="0">
            <a:spAutoFit/>
          </a:bodyPr>
          <a:lstStyle/>
          <a:p>
            <a:r>
              <a:rPr lang="el-GR" sz="1200" b="1" dirty="0">
                <a:solidFill>
                  <a:srgbClr val="7030A0"/>
                </a:solidFill>
                <a:latin typeface="Aptos Display" panose="020B0004020202020204" pitchFamily="34" charset="0"/>
              </a:rPr>
              <a:t>Υποδομές και Τεχνολογικός Εξοπλισμός</a:t>
            </a:r>
            <a:endParaRPr lang="en-US" sz="1200" b="1" dirty="0">
              <a:solidFill>
                <a:srgbClr val="7030A0"/>
              </a:solidFill>
              <a:latin typeface="Aptos Display" panose="020B0004020202020204" pitchFamily="34" charset="0"/>
            </a:endParaRPr>
          </a:p>
        </p:txBody>
      </p:sp>
      <p:sp>
        <p:nvSpPr>
          <p:cNvPr id="58" name="TextBox 57">
            <a:extLst>
              <a:ext uri="{FF2B5EF4-FFF2-40B4-BE49-F238E27FC236}">
                <a16:creationId xmlns:a16="http://schemas.microsoft.com/office/drawing/2014/main" id="{4376D5A6-5E53-64A2-48A0-7F9676073D14}"/>
              </a:ext>
            </a:extLst>
          </p:cNvPr>
          <p:cNvSpPr txBox="1"/>
          <p:nvPr/>
        </p:nvSpPr>
        <p:spPr>
          <a:xfrm>
            <a:off x="1691825" y="3429000"/>
            <a:ext cx="1653017" cy="276999"/>
          </a:xfrm>
          <a:prstGeom prst="rect">
            <a:avLst/>
          </a:prstGeom>
          <a:noFill/>
        </p:spPr>
        <p:txBody>
          <a:bodyPr wrap="none" rtlCol="0">
            <a:spAutoFit/>
          </a:bodyPr>
          <a:lstStyle/>
          <a:p>
            <a:r>
              <a:rPr lang="el-GR" sz="1200" b="1" dirty="0">
                <a:solidFill>
                  <a:srgbClr val="7030A0"/>
                </a:solidFill>
                <a:latin typeface="Aptos Display" panose="020B0004020202020204" pitchFamily="34" charset="0"/>
              </a:rPr>
              <a:t>Χρόνος και Οργάνωση</a:t>
            </a:r>
            <a:endParaRPr lang="en-US" sz="1200" b="1" dirty="0">
              <a:solidFill>
                <a:srgbClr val="7030A0"/>
              </a:solidFill>
              <a:latin typeface="Aptos Display" panose="020B0004020202020204" pitchFamily="34" charset="0"/>
            </a:endParaRPr>
          </a:p>
        </p:txBody>
      </p:sp>
      <p:sp>
        <p:nvSpPr>
          <p:cNvPr id="59" name="TextBox 58">
            <a:extLst>
              <a:ext uri="{FF2B5EF4-FFF2-40B4-BE49-F238E27FC236}">
                <a16:creationId xmlns:a16="http://schemas.microsoft.com/office/drawing/2014/main" id="{8D6D1256-5A4F-0F35-01D8-C22E189FCC2B}"/>
              </a:ext>
            </a:extLst>
          </p:cNvPr>
          <p:cNvSpPr txBox="1"/>
          <p:nvPr/>
        </p:nvSpPr>
        <p:spPr>
          <a:xfrm>
            <a:off x="1665724" y="4572735"/>
            <a:ext cx="2890535" cy="276999"/>
          </a:xfrm>
          <a:prstGeom prst="rect">
            <a:avLst/>
          </a:prstGeom>
          <a:noFill/>
        </p:spPr>
        <p:txBody>
          <a:bodyPr wrap="none" rtlCol="0">
            <a:spAutoFit/>
          </a:bodyPr>
          <a:lstStyle/>
          <a:p>
            <a:r>
              <a:rPr lang="el-GR" sz="1200" b="1" dirty="0">
                <a:solidFill>
                  <a:srgbClr val="7030A0"/>
                </a:solidFill>
                <a:latin typeface="Aptos Display" panose="020B0004020202020204" pitchFamily="34" charset="0"/>
              </a:rPr>
              <a:t>Εξοικείωση Εκπαιδευτικών και Μαθητών</a:t>
            </a:r>
            <a:endParaRPr lang="en-US" sz="1200" b="1" dirty="0">
              <a:solidFill>
                <a:srgbClr val="7030A0"/>
              </a:solidFill>
              <a:latin typeface="Aptos Display" panose="020B0004020202020204" pitchFamily="34" charset="0"/>
            </a:endParaRPr>
          </a:p>
        </p:txBody>
      </p:sp>
      <p:sp>
        <p:nvSpPr>
          <p:cNvPr id="60" name="TextBox 59">
            <a:extLst>
              <a:ext uri="{FF2B5EF4-FFF2-40B4-BE49-F238E27FC236}">
                <a16:creationId xmlns:a16="http://schemas.microsoft.com/office/drawing/2014/main" id="{173527B2-CB6E-12B8-E1B4-2367C48D1E23}"/>
              </a:ext>
            </a:extLst>
          </p:cNvPr>
          <p:cNvSpPr txBox="1"/>
          <p:nvPr/>
        </p:nvSpPr>
        <p:spPr>
          <a:xfrm>
            <a:off x="8751700" y="2331488"/>
            <a:ext cx="1468672" cy="276999"/>
          </a:xfrm>
          <a:prstGeom prst="rect">
            <a:avLst/>
          </a:prstGeom>
          <a:noFill/>
        </p:spPr>
        <p:txBody>
          <a:bodyPr wrap="none" rtlCol="0">
            <a:spAutoFit/>
          </a:bodyPr>
          <a:lstStyle/>
          <a:p>
            <a:r>
              <a:rPr lang="el-GR" sz="1200" b="1" dirty="0">
                <a:solidFill>
                  <a:schemeClr val="accent6">
                    <a:lumMod val="50000"/>
                  </a:schemeClr>
                </a:solidFill>
                <a:latin typeface="Aptos Display" panose="020B0004020202020204" pitchFamily="34" charset="0"/>
              </a:rPr>
              <a:t>Πιλοτική Εφαρμογή</a:t>
            </a:r>
            <a:endParaRPr lang="en-US" sz="1200" b="1" dirty="0">
              <a:solidFill>
                <a:schemeClr val="accent6">
                  <a:lumMod val="50000"/>
                </a:schemeClr>
              </a:solidFill>
              <a:latin typeface="Aptos Display" panose="020B0004020202020204" pitchFamily="34" charset="0"/>
            </a:endParaRPr>
          </a:p>
        </p:txBody>
      </p:sp>
      <p:sp>
        <p:nvSpPr>
          <p:cNvPr id="62" name="TextBox 61">
            <a:extLst>
              <a:ext uri="{FF2B5EF4-FFF2-40B4-BE49-F238E27FC236}">
                <a16:creationId xmlns:a16="http://schemas.microsoft.com/office/drawing/2014/main" id="{15A0B033-C2B0-9B5A-91F0-8B1B63F2D571}"/>
              </a:ext>
            </a:extLst>
          </p:cNvPr>
          <p:cNvSpPr txBox="1"/>
          <p:nvPr/>
        </p:nvSpPr>
        <p:spPr>
          <a:xfrm>
            <a:off x="8751699" y="3427637"/>
            <a:ext cx="1715534" cy="276999"/>
          </a:xfrm>
          <a:prstGeom prst="rect">
            <a:avLst/>
          </a:prstGeom>
          <a:noFill/>
        </p:spPr>
        <p:txBody>
          <a:bodyPr wrap="none" rtlCol="0">
            <a:spAutoFit/>
          </a:bodyPr>
          <a:lstStyle/>
          <a:p>
            <a:r>
              <a:rPr lang="el-GR" sz="1200" b="1" dirty="0">
                <a:solidFill>
                  <a:schemeClr val="accent6">
                    <a:lumMod val="50000"/>
                  </a:schemeClr>
                </a:solidFill>
                <a:latin typeface="Aptos Display" panose="020B0004020202020204" pitchFamily="34" charset="0"/>
              </a:rPr>
              <a:t>Περαιτέρω Αξιολόγηση</a:t>
            </a:r>
            <a:endParaRPr lang="en-US" sz="1200" b="1" dirty="0">
              <a:solidFill>
                <a:schemeClr val="accent6">
                  <a:lumMod val="50000"/>
                </a:schemeClr>
              </a:solidFill>
              <a:latin typeface="Aptos Display" panose="020B0004020202020204" pitchFamily="34" charset="0"/>
            </a:endParaRPr>
          </a:p>
        </p:txBody>
      </p:sp>
      <p:sp>
        <p:nvSpPr>
          <p:cNvPr id="63" name="TextBox 62">
            <a:extLst>
              <a:ext uri="{FF2B5EF4-FFF2-40B4-BE49-F238E27FC236}">
                <a16:creationId xmlns:a16="http://schemas.microsoft.com/office/drawing/2014/main" id="{8A2CF77A-167D-55FD-5649-293C73BBBB08}"/>
              </a:ext>
            </a:extLst>
          </p:cNvPr>
          <p:cNvSpPr txBox="1"/>
          <p:nvPr/>
        </p:nvSpPr>
        <p:spPr>
          <a:xfrm>
            <a:off x="8751699" y="4549629"/>
            <a:ext cx="2061783" cy="276999"/>
          </a:xfrm>
          <a:prstGeom prst="rect">
            <a:avLst/>
          </a:prstGeom>
          <a:noFill/>
        </p:spPr>
        <p:txBody>
          <a:bodyPr wrap="none" rtlCol="0">
            <a:spAutoFit/>
          </a:bodyPr>
          <a:lstStyle/>
          <a:p>
            <a:r>
              <a:rPr lang="el-GR" sz="1200" b="1" dirty="0">
                <a:solidFill>
                  <a:schemeClr val="accent6">
                    <a:lumMod val="50000"/>
                  </a:schemeClr>
                </a:solidFill>
                <a:latin typeface="Aptos Display" panose="020B0004020202020204" pitchFamily="34" charset="0"/>
              </a:rPr>
              <a:t>Επέκταση της Μεθοδολογίας</a:t>
            </a:r>
            <a:endParaRPr lang="en-US" sz="1200" b="1" dirty="0">
              <a:solidFill>
                <a:schemeClr val="accent6">
                  <a:lumMod val="50000"/>
                </a:schemeClr>
              </a:solidFill>
              <a:latin typeface="Aptos Display" panose="020B0004020202020204" pitchFamily="34" charset="0"/>
            </a:endParaRPr>
          </a:p>
        </p:txBody>
      </p:sp>
      <p:sp>
        <p:nvSpPr>
          <p:cNvPr id="257" name="TextBox 256">
            <a:extLst>
              <a:ext uri="{FF2B5EF4-FFF2-40B4-BE49-F238E27FC236}">
                <a16:creationId xmlns:a16="http://schemas.microsoft.com/office/drawing/2014/main" id="{8971DA71-773A-A801-FF1F-28B4BC95D3BC}"/>
              </a:ext>
            </a:extLst>
          </p:cNvPr>
          <p:cNvSpPr txBox="1"/>
          <p:nvPr/>
        </p:nvSpPr>
        <p:spPr>
          <a:xfrm>
            <a:off x="1690828" y="2608176"/>
            <a:ext cx="2854323" cy="577081"/>
          </a:xfrm>
          <a:prstGeom prst="rect">
            <a:avLst/>
          </a:prstGeom>
          <a:noFill/>
        </p:spPr>
        <p:txBody>
          <a:bodyPr wrap="square" rtlCol="0">
            <a:spAutoFit/>
          </a:bodyPr>
          <a:lstStyle/>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Διαθεσιμότητα συσκευών</a:t>
            </a:r>
            <a:endParaRPr lang="en-US" sz="1050" dirty="0">
              <a:solidFill>
                <a:schemeClr val="bg1"/>
              </a:solidFill>
              <a:latin typeface="Aptos Display" panose="020B0004020202020204" pitchFamily="34" charset="0"/>
            </a:endParaRPr>
          </a:p>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Πρόσβαση στο διαδίκτυο</a:t>
            </a:r>
            <a:endParaRPr lang="en-US" sz="1050" dirty="0">
              <a:solidFill>
                <a:schemeClr val="bg1"/>
              </a:solidFill>
              <a:latin typeface="Aptos Display" panose="020B0004020202020204" pitchFamily="34" charset="0"/>
            </a:endParaRPr>
          </a:p>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Τεχνική υποστήριξη</a:t>
            </a:r>
            <a:endParaRPr lang="en-US" sz="1050" dirty="0">
              <a:solidFill>
                <a:schemeClr val="bg1"/>
              </a:solidFill>
              <a:latin typeface="Aptos Display" panose="020B0004020202020204" pitchFamily="34" charset="0"/>
            </a:endParaRPr>
          </a:p>
        </p:txBody>
      </p:sp>
      <p:sp>
        <p:nvSpPr>
          <p:cNvPr id="259" name="TextBox 258">
            <a:extLst>
              <a:ext uri="{FF2B5EF4-FFF2-40B4-BE49-F238E27FC236}">
                <a16:creationId xmlns:a16="http://schemas.microsoft.com/office/drawing/2014/main" id="{A27057DA-C699-8AF4-4996-D11225A5FD75}"/>
              </a:ext>
            </a:extLst>
          </p:cNvPr>
          <p:cNvSpPr txBox="1"/>
          <p:nvPr/>
        </p:nvSpPr>
        <p:spPr>
          <a:xfrm>
            <a:off x="1665723" y="3724999"/>
            <a:ext cx="2854323" cy="577081"/>
          </a:xfrm>
          <a:prstGeom prst="rect">
            <a:avLst/>
          </a:prstGeom>
          <a:noFill/>
        </p:spPr>
        <p:txBody>
          <a:bodyPr wrap="square" rtlCol="0">
            <a:spAutoFit/>
          </a:bodyPr>
          <a:lstStyle/>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Χρόνος προετοιμασίας</a:t>
            </a:r>
            <a:endParaRPr lang="en-US" sz="1050" dirty="0">
              <a:solidFill>
                <a:schemeClr val="bg1"/>
              </a:solidFill>
              <a:latin typeface="Aptos Display" panose="020B0004020202020204" pitchFamily="34" charset="0"/>
            </a:endParaRPr>
          </a:p>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Οργάνωση δραστηριοτήτων</a:t>
            </a:r>
            <a:endParaRPr lang="en-US" sz="1050" dirty="0">
              <a:solidFill>
                <a:schemeClr val="bg1"/>
              </a:solidFill>
              <a:latin typeface="Aptos Display" panose="020B0004020202020204" pitchFamily="34" charset="0"/>
            </a:endParaRPr>
          </a:p>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Διαχείριση τάξης</a:t>
            </a:r>
            <a:endParaRPr lang="en-US" sz="1050" dirty="0">
              <a:solidFill>
                <a:schemeClr val="bg1"/>
              </a:solidFill>
              <a:latin typeface="Aptos Display" panose="020B0004020202020204" pitchFamily="34" charset="0"/>
            </a:endParaRPr>
          </a:p>
        </p:txBody>
      </p:sp>
      <p:sp>
        <p:nvSpPr>
          <p:cNvPr id="262" name="TextBox 261">
            <a:extLst>
              <a:ext uri="{FF2B5EF4-FFF2-40B4-BE49-F238E27FC236}">
                <a16:creationId xmlns:a16="http://schemas.microsoft.com/office/drawing/2014/main" id="{0CCFCB12-B5F0-3B14-0642-0760AC7E84FB}"/>
              </a:ext>
            </a:extLst>
          </p:cNvPr>
          <p:cNvSpPr txBox="1"/>
          <p:nvPr/>
        </p:nvSpPr>
        <p:spPr>
          <a:xfrm>
            <a:off x="1665722" y="4849734"/>
            <a:ext cx="2854323" cy="577081"/>
          </a:xfrm>
          <a:prstGeom prst="rect">
            <a:avLst/>
          </a:prstGeom>
          <a:noFill/>
        </p:spPr>
        <p:txBody>
          <a:bodyPr wrap="square" rtlCol="0">
            <a:spAutoFit/>
          </a:bodyPr>
          <a:lstStyle/>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Ψηφιακές δεξιότητες</a:t>
            </a:r>
            <a:endParaRPr lang="en-US" sz="1050" dirty="0">
              <a:solidFill>
                <a:schemeClr val="bg1"/>
              </a:solidFill>
              <a:latin typeface="Aptos Display" panose="020B0004020202020204" pitchFamily="34" charset="0"/>
            </a:endParaRPr>
          </a:p>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Παιδαγωγική αξιοποίηση εργαλείων</a:t>
            </a:r>
            <a:endParaRPr lang="en-US" sz="1050" dirty="0">
              <a:solidFill>
                <a:schemeClr val="bg1"/>
              </a:solidFill>
              <a:latin typeface="Aptos Display" panose="020B0004020202020204" pitchFamily="34" charset="0"/>
            </a:endParaRPr>
          </a:p>
          <a:p>
            <a:pPr marL="285750" indent="-285750">
              <a:buClr>
                <a:srgbClr val="46178F"/>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Ανάγκη επιμόρφωσης</a:t>
            </a:r>
            <a:endParaRPr lang="en-US" sz="1050" dirty="0">
              <a:solidFill>
                <a:schemeClr val="bg1"/>
              </a:solidFill>
              <a:latin typeface="Aptos Display" panose="020B0004020202020204" pitchFamily="34" charset="0"/>
            </a:endParaRPr>
          </a:p>
        </p:txBody>
      </p:sp>
      <p:sp>
        <p:nvSpPr>
          <p:cNvPr id="264" name="TextBox 263">
            <a:extLst>
              <a:ext uri="{FF2B5EF4-FFF2-40B4-BE49-F238E27FC236}">
                <a16:creationId xmlns:a16="http://schemas.microsoft.com/office/drawing/2014/main" id="{2761312B-AF95-A172-C5A0-049D0B325F4B}"/>
              </a:ext>
            </a:extLst>
          </p:cNvPr>
          <p:cNvSpPr txBox="1"/>
          <p:nvPr/>
        </p:nvSpPr>
        <p:spPr>
          <a:xfrm>
            <a:off x="8793210" y="2608176"/>
            <a:ext cx="2854323" cy="415498"/>
          </a:xfrm>
          <a:prstGeom prst="rect">
            <a:avLst/>
          </a:prstGeom>
          <a:noFill/>
        </p:spPr>
        <p:txBody>
          <a:bodyPr wrap="square" rtlCol="0">
            <a:spAutoFit/>
          </a:bodyPr>
          <a:lstStyle/>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Υλοποίηση σε πραγματική τάξη</a:t>
            </a:r>
            <a:endParaRPr lang="en-US" sz="10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Παρατήρηση μαθησιακών αποτελεσμάτων</a:t>
            </a:r>
            <a:endParaRPr lang="en-US" sz="1050" dirty="0">
              <a:solidFill>
                <a:schemeClr val="bg1"/>
              </a:solidFill>
              <a:latin typeface="Aptos Display" panose="020B0004020202020204" pitchFamily="34" charset="0"/>
            </a:endParaRPr>
          </a:p>
        </p:txBody>
      </p:sp>
      <p:sp>
        <p:nvSpPr>
          <p:cNvPr id="266" name="TextBox 265">
            <a:extLst>
              <a:ext uri="{FF2B5EF4-FFF2-40B4-BE49-F238E27FC236}">
                <a16:creationId xmlns:a16="http://schemas.microsoft.com/office/drawing/2014/main" id="{038DF4A6-BBE8-D0AF-9F2F-CBD7FF831022}"/>
              </a:ext>
            </a:extLst>
          </p:cNvPr>
          <p:cNvSpPr txBox="1"/>
          <p:nvPr/>
        </p:nvSpPr>
        <p:spPr>
          <a:xfrm>
            <a:off x="8768105" y="3724999"/>
            <a:ext cx="2854323" cy="577081"/>
          </a:xfrm>
          <a:prstGeom prst="rect">
            <a:avLst/>
          </a:prstGeom>
          <a:noFill/>
        </p:spPr>
        <p:txBody>
          <a:bodyPr wrap="square" rtlCol="0">
            <a:spAutoFit/>
          </a:bodyPr>
          <a:lstStyle/>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Ανατροφοδότηση μαθητών</a:t>
            </a:r>
            <a:endParaRPr lang="en-US" sz="10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Ανατροφοδότηση εκπαιδευτικών</a:t>
            </a:r>
            <a:endParaRPr lang="en-US" sz="10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Βελτίωση σεναρίου</a:t>
            </a:r>
            <a:endParaRPr lang="en-US" sz="1050" dirty="0">
              <a:solidFill>
                <a:schemeClr val="bg1"/>
              </a:solidFill>
              <a:latin typeface="Aptos Display" panose="020B0004020202020204" pitchFamily="34" charset="0"/>
            </a:endParaRPr>
          </a:p>
        </p:txBody>
      </p:sp>
      <p:sp>
        <p:nvSpPr>
          <p:cNvPr id="267" name="TextBox 266">
            <a:extLst>
              <a:ext uri="{FF2B5EF4-FFF2-40B4-BE49-F238E27FC236}">
                <a16:creationId xmlns:a16="http://schemas.microsoft.com/office/drawing/2014/main" id="{2D52812A-C024-879A-E68D-5F505BD105E5}"/>
              </a:ext>
            </a:extLst>
          </p:cNvPr>
          <p:cNvSpPr txBox="1"/>
          <p:nvPr/>
        </p:nvSpPr>
        <p:spPr>
          <a:xfrm>
            <a:off x="8768104" y="4849734"/>
            <a:ext cx="2854323" cy="577081"/>
          </a:xfrm>
          <a:prstGeom prst="rect">
            <a:avLst/>
          </a:prstGeom>
          <a:noFill/>
        </p:spPr>
        <p:txBody>
          <a:bodyPr wrap="square" rtlCol="0">
            <a:spAutoFit/>
          </a:bodyPr>
          <a:lstStyle/>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Άλλες ενότητες Φυσικής</a:t>
            </a:r>
            <a:endParaRPr lang="en-US" sz="10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STEM εφαρμογές</a:t>
            </a:r>
            <a:endParaRPr lang="en-US" sz="1050" dirty="0">
              <a:solidFill>
                <a:schemeClr val="bg1"/>
              </a:solidFill>
              <a:latin typeface="Aptos Display" panose="020B0004020202020204" pitchFamily="34" charset="0"/>
            </a:endParaRPr>
          </a:p>
          <a:p>
            <a:pPr marL="285750" indent="-285750">
              <a:buClr>
                <a:schemeClr val="accent6">
                  <a:lumMod val="50000"/>
                </a:schemeClr>
              </a:buClr>
              <a:buSzPct val="130000"/>
              <a:buFont typeface="Wingdings" panose="05000000000000000000" pitchFamily="2" charset="2"/>
              <a:buChar char="ü"/>
            </a:pPr>
            <a:r>
              <a:rPr lang="el-GR" sz="1050" dirty="0">
                <a:solidFill>
                  <a:schemeClr val="bg1"/>
                </a:solidFill>
                <a:latin typeface="Aptos Display" panose="020B0004020202020204" pitchFamily="34" charset="0"/>
              </a:rPr>
              <a:t>Διεπιστημονικά σενάρια</a:t>
            </a:r>
            <a:endParaRPr lang="en-US" sz="1050" dirty="0">
              <a:solidFill>
                <a:schemeClr val="bg1"/>
              </a:solidFill>
              <a:latin typeface="Aptos Display" panose="020B0004020202020204" pitchFamily="34" charset="0"/>
            </a:endParaRPr>
          </a:p>
        </p:txBody>
      </p:sp>
      <p:sp>
        <p:nvSpPr>
          <p:cNvPr id="268" name="Rectangle: Rounded Corners 267">
            <a:extLst>
              <a:ext uri="{FF2B5EF4-FFF2-40B4-BE49-F238E27FC236}">
                <a16:creationId xmlns:a16="http://schemas.microsoft.com/office/drawing/2014/main" id="{25C530B4-DD11-B29D-5F59-B6713A8D2C9D}"/>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1BB58A67-25B1-5D5E-23D5-8E049A0DE035}"/>
              </a:ext>
            </a:extLst>
          </p:cNvPr>
          <p:cNvSpPr txBox="1"/>
          <p:nvPr/>
        </p:nvSpPr>
        <p:spPr>
          <a:xfrm>
            <a:off x="1754230" y="5833210"/>
            <a:ext cx="8683537"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Η εργασία προτείνει ένα εφαρμόσιμο παιδαγωγικό πλαίσιο, αλλά η πραγματική του αξία χρειάζεται να </a:t>
            </a:r>
            <a:r>
              <a:rPr lang="el-GR" sz="1600" b="1" dirty="0">
                <a:solidFill>
                  <a:srgbClr val="FFC000"/>
                </a:solidFill>
                <a:latin typeface="Aptos Display" panose="020B0004020202020204" pitchFamily="34" charset="0"/>
              </a:rPr>
              <a:t>δοκιμαστεί</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συστηματικά</a:t>
            </a:r>
            <a:r>
              <a:rPr lang="el-GR" sz="1600" dirty="0">
                <a:solidFill>
                  <a:schemeClr val="bg1"/>
                </a:solidFill>
                <a:latin typeface="Aptos Display" panose="020B0004020202020204" pitchFamily="34" charset="0"/>
              </a:rPr>
              <a:t> σε σχολική τάξη, με </a:t>
            </a:r>
            <a:r>
              <a:rPr lang="el-GR" sz="1600" b="1" dirty="0">
                <a:solidFill>
                  <a:srgbClr val="FFC000"/>
                </a:solidFill>
                <a:latin typeface="Aptos Display" panose="020B0004020202020204" pitchFamily="34" charset="0"/>
              </a:rPr>
              <a:t>ανατροφοδότηση</a:t>
            </a:r>
            <a:r>
              <a:rPr lang="el-GR" sz="1600" dirty="0">
                <a:solidFill>
                  <a:schemeClr val="bg1"/>
                </a:solidFill>
                <a:latin typeface="Aptos Display" panose="020B0004020202020204" pitchFamily="34" charset="0"/>
              </a:rPr>
              <a:t> από </a:t>
            </a:r>
            <a:r>
              <a:rPr lang="el-GR" sz="1600" b="1" dirty="0">
                <a:solidFill>
                  <a:srgbClr val="FFC000"/>
                </a:solidFill>
                <a:latin typeface="Aptos Display" panose="020B0004020202020204" pitchFamily="34" charset="0"/>
              </a:rPr>
              <a:t>μαθητές</a:t>
            </a:r>
            <a:r>
              <a:rPr lang="el-GR" sz="1600" dirty="0">
                <a:solidFill>
                  <a:schemeClr val="bg1"/>
                </a:solidFill>
                <a:latin typeface="Aptos Display" panose="020B0004020202020204" pitchFamily="34" charset="0"/>
              </a:rPr>
              <a:t> και </a:t>
            </a:r>
            <a:r>
              <a:rPr lang="el-GR" sz="1600" b="1" dirty="0">
                <a:solidFill>
                  <a:srgbClr val="FFC000"/>
                </a:solidFill>
                <a:latin typeface="Aptos Display" panose="020B0004020202020204" pitchFamily="34" charset="0"/>
              </a:rPr>
              <a:t>εκπαιδευτικούς</a:t>
            </a:r>
            <a:r>
              <a:rPr lang="el-GR" sz="1600" dirty="0">
                <a:solidFill>
                  <a:schemeClr val="bg1"/>
                </a:solidFill>
                <a:latin typeface="Aptos Display" panose="020B0004020202020204" pitchFamily="34" charset="0"/>
              </a:rPr>
              <a:t>.</a:t>
            </a:r>
            <a:endParaRPr lang="en-US" sz="1600" dirty="0">
              <a:solidFill>
                <a:schemeClr val="bg1"/>
              </a:solidFill>
              <a:latin typeface="Aptos Display" panose="020B0004020202020204" pitchFamily="34" charset="0"/>
            </a:endParaRPr>
          </a:p>
        </p:txBody>
      </p:sp>
      <p:pic>
        <p:nvPicPr>
          <p:cNvPr id="270" name="Graphic 269" descr="Open quotation mark">
            <a:extLst>
              <a:ext uri="{FF2B5EF4-FFF2-40B4-BE49-F238E27FC236}">
                <a16:creationId xmlns:a16="http://schemas.microsoft.com/office/drawing/2014/main" id="{FA506B3B-7B45-E295-21B7-A0C78618E0B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72739" y="5630041"/>
            <a:ext cx="914400" cy="914400"/>
          </a:xfrm>
          <a:prstGeom prst="rect">
            <a:avLst/>
          </a:prstGeom>
        </p:spPr>
      </p:pic>
      <p:pic>
        <p:nvPicPr>
          <p:cNvPr id="271" name="Graphic 270" descr="Closed quotation mark">
            <a:extLst>
              <a:ext uri="{FF2B5EF4-FFF2-40B4-BE49-F238E27FC236}">
                <a16:creationId xmlns:a16="http://schemas.microsoft.com/office/drawing/2014/main" id="{2130A1B7-C6C0-86C5-B15D-36077EE8DB2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388591" y="5671349"/>
            <a:ext cx="914400" cy="914400"/>
          </a:xfrm>
          <a:prstGeom prst="rect">
            <a:avLst/>
          </a:prstGeom>
        </p:spPr>
      </p:pic>
      <p:sp>
        <p:nvSpPr>
          <p:cNvPr id="272" name="Arrow: Striped Right 271">
            <a:extLst>
              <a:ext uri="{FF2B5EF4-FFF2-40B4-BE49-F238E27FC236}">
                <a16:creationId xmlns:a16="http://schemas.microsoft.com/office/drawing/2014/main" id="{6FA40F71-26D4-2B04-3B83-636D269369C3}"/>
              </a:ext>
            </a:extLst>
          </p:cNvPr>
          <p:cNvSpPr/>
          <p:nvPr/>
        </p:nvSpPr>
        <p:spPr>
          <a:xfrm>
            <a:off x="5276517" y="3108935"/>
            <a:ext cx="1921358" cy="914401"/>
          </a:xfrm>
          <a:prstGeom prst="stripedRightArrow">
            <a:avLst/>
          </a:prstGeom>
          <a:gradFill>
            <a:gsLst>
              <a:gs pos="20000">
                <a:srgbClr val="B6A2CC"/>
              </a:gs>
              <a:gs pos="100000">
                <a:srgbClr val="A8C19E"/>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627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FC304-E26C-2E5A-7E53-338BDED93CF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126EE14-D39C-260F-625A-35DB52ACF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8350DB34-4340-FDE1-BC30-B9A33D1EAEAA}"/>
              </a:ext>
            </a:extLst>
          </p:cNvPr>
          <p:cNvSpPr>
            <a:spLocks noGrp="1"/>
          </p:cNvSpPr>
          <p:nvPr>
            <p:ph type="ctrTitle"/>
          </p:nvPr>
        </p:nvSpPr>
        <p:spPr>
          <a:xfrm>
            <a:off x="783882" y="502962"/>
            <a:ext cx="9698029" cy="646719"/>
          </a:xfrm>
        </p:spPr>
        <p:txBody>
          <a:bodyPr>
            <a:noAutofit/>
          </a:bodyPr>
          <a:lstStyle/>
          <a:p>
            <a:pPr algn="l"/>
            <a:r>
              <a:rPr lang="el-GR" sz="2400" b="1" dirty="0">
                <a:solidFill>
                  <a:schemeClr val="bg1"/>
                </a:solidFill>
                <a:latin typeface="Aptos Display" panose="020B0004020202020204" pitchFamily="34" charset="0"/>
              </a:rPr>
              <a:t>ΣΥΜΠΕΡΑΣΜΑΤΑ</a:t>
            </a:r>
            <a:endParaRPr lang="en-US" sz="2400" dirty="0"/>
          </a:p>
        </p:txBody>
      </p:sp>
      <p:cxnSp>
        <p:nvCxnSpPr>
          <p:cNvPr id="61" name="Straight Connector 60">
            <a:extLst>
              <a:ext uri="{FF2B5EF4-FFF2-40B4-BE49-F238E27FC236}">
                <a16:creationId xmlns:a16="http://schemas.microsoft.com/office/drawing/2014/main" id="{B03D4564-2538-A219-B75B-F57327786F70}"/>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C240DD26-66C2-36E0-411F-49DD517E469B}"/>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ptos Display" panose="020B0004020202020204" pitchFamily="34" charset="0"/>
              </a:rPr>
              <a:t>18</a:t>
            </a:r>
          </a:p>
        </p:txBody>
      </p:sp>
      <p:sp>
        <p:nvSpPr>
          <p:cNvPr id="16" name="TextBox 15">
            <a:extLst>
              <a:ext uri="{FF2B5EF4-FFF2-40B4-BE49-F238E27FC236}">
                <a16:creationId xmlns:a16="http://schemas.microsoft.com/office/drawing/2014/main" id="{783BC7EB-AE88-2712-7586-9A8732F6BFF2}"/>
              </a:ext>
            </a:extLst>
          </p:cNvPr>
          <p:cNvSpPr txBox="1"/>
          <p:nvPr/>
        </p:nvSpPr>
        <p:spPr>
          <a:xfrm>
            <a:off x="816051" y="1215624"/>
            <a:ext cx="8537499" cy="646331"/>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Η μελέτη αναδεικνύει την παιδαγωγική αξία της τεχνολογίας όταν ενσωματώνεται </a:t>
            </a:r>
            <a:r>
              <a:rPr lang="el-GR" b="1" dirty="0">
                <a:solidFill>
                  <a:srgbClr val="FFC000"/>
                </a:solidFill>
                <a:latin typeface="Aptos Display" panose="020B0004020202020204" pitchFamily="34" charset="0"/>
              </a:rPr>
              <a:t>οργανωμένα</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διερευνητικά</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μαθητοκεντρικά</a:t>
            </a:r>
            <a:r>
              <a:rPr lang="el-GR" dirty="0">
                <a:solidFill>
                  <a:schemeClr val="bg1"/>
                </a:solidFill>
                <a:latin typeface="Aptos Display" panose="020B0004020202020204" pitchFamily="34" charset="0"/>
              </a:rPr>
              <a:t> στη διδασκαλία της Φυσικής</a:t>
            </a:r>
            <a:endParaRPr lang="el-GR" b="1" dirty="0">
              <a:solidFill>
                <a:srgbClr val="FFC000"/>
              </a:solidFill>
              <a:latin typeface="Aptos Display" panose="020B0004020202020204" pitchFamily="34" charset="0"/>
            </a:endParaRPr>
          </a:p>
        </p:txBody>
      </p:sp>
      <p:sp>
        <p:nvSpPr>
          <p:cNvPr id="9" name="Rectangle: Rounded Corners 8">
            <a:extLst>
              <a:ext uri="{FF2B5EF4-FFF2-40B4-BE49-F238E27FC236}">
                <a16:creationId xmlns:a16="http://schemas.microsoft.com/office/drawing/2014/main" id="{C7A2BFB0-13F3-9F1F-93B1-BF50AF2777D1}"/>
              </a:ext>
            </a:extLst>
          </p:cNvPr>
          <p:cNvSpPr/>
          <p:nvPr/>
        </p:nvSpPr>
        <p:spPr>
          <a:xfrm>
            <a:off x="8297400" y="1875361"/>
            <a:ext cx="3291840" cy="2977772"/>
          </a:xfrm>
          <a:prstGeom prst="roundRect">
            <a:avLst>
              <a:gd name="adj" fmla="val 6766"/>
            </a:avLst>
          </a:prstGeom>
          <a:solidFill>
            <a:schemeClr val="accent1">
              <a:lumMod val="60000"/>
              <a:lumOff val="40000"/>
              <a:alpha val="8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474FA94-14C4-3F00-3BE0-D5366ADF5F76}"/>
              </a:ext>
            </a:extLst>
          </p:cNvPr>
          <p:cNvSpPr/>
          <p:nvPr/>
        </p:nvSpPr>
        <p:spPr>
          <a:xfrm>
            <a:off x="4442121" y="1875361"/>
            <a:ext cx="3291840" cy="2977772"/>
          </a:xfrm>
          <a:prstGeom prst="roundRect">
            <a:avLst>
              <a:gd name="adj" fmla="val 6766"/>
            </a:avLst>
          </a:prstGeom>
          <a:solidFill>
            <a:srgbClr val="D6BCEA">
              <a:alpha val="8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7B72929-459A-6C2B-F9B7-69315D396802}"/>
              </a:ext>
            </a:extLst>
          </p:cNvPr>
          <p:cNvSpPr/>
          <p:nvPr/>
        </p:nvSpPr>
        <p:spPr>
          <a:xfrm>
            <a:off x="586842" y="1879600"/>
            <a:ext cx="3291840" cy="2973533"/>
          </a:xfrm>
          <a:prstGeom prst="roundRect">
            <a:avLst>
              <a:gd name="adj" fmla="val 6766"/>
            </a:avLst>
          </a:prstGeom>
          <a:solidFill>
            <a:schemeClr val="accent6">
              <a:lumMod val="40000"/>
              <a:lumOff val="60000"/>
              <a:alpha val="8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F6F08A40-EE13-A822-6BB8-332A65E65194}"/>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a:extLst>
              <a:ext uri="{FF2B5EF4-FFF2-40B4-BE49-F238E27FC236}">
                <a16:creationId xmlns:a16="http://schemas.microsoft.com/office/drawing/2014/main" id="{21E6C8D9-29B1-C6B3-D80B-6C8B169521CD}"/>
              </a:ext>
            </a:extLst>
          </p:cNvPr>
          <p:cNvSpPr txBox="1"/>
          <p:nvPr/>
        </p:nvSpPr>
        <p:spPr>
          <a:xfrm>
            <a:off x="2656356" y="5793503"/>
            <a:ext cx="8598456"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ουσιαστική ενσωμάτωση της τεχνολογίας στη διδασκαλία της Φυσικής απαιτεί </a:t>
            </a:r>
            <a:r>
              <a:rPr lang="el-GR" b="1" dirty="0">
                <a:solidFill>
                  <a:srgbClr val="FFC000"/>
                </a:solidFill>
                <a:latin typeface="Aptos Display" panose="020B0004020202020204" pitchFamily="34" charset="0"/>
              </a:rPr>
              <a:t>παιδαγωγικό</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σχεδιασμό</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διερευνητικές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πρακτικές</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ενεργή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συμμετοχή</a:t>
            </a:r>
            <a:r>
              <a:rPr lang="el-GR" dirty="0">
                <a:solidFill>
                  <a:schemeClr val="bg1"/>
                </a:solidFill>
                <a:latin typeface="Aptos Display" panose="020B0004020202020204" pitchFamily="34" charset="0"/>
              </a:rPr>
              <a:t> των μαθητών.</a:t>
            </a:r>
            <a:endParaRPr lang="en-US" dirty="0">
              <a:solidFill>
                <a:schemeClr val="bg1"/>
              </a:solidFill>
              <a:latin typeface="Aptos Display" panose="020B0004020202020204" pitchFamily="34" charset="0"/>
            </a:endParaRPr>
          </a:p>
        </p:txBody>
      </p:sp>
      <p:cxnSp>
        <p:nvCxnSpPr>
          <p:cNvPr id="278" name="Straight Connector 277">
            <a:extLst>
              <a:ext uri="{FF2B5EF4-FFF2-40B4-BE49-F238E27FC236}">
                <a16:creationId xmlns:a16="http://schemas.microsoft.com/office/drawing/2014/main" id="{139C9565-FDD2-CB0F-23F7-97413C7487EB}"/>
              </a:ext>
            </a:extLst>
          </p:cNvPr>
          <p:cNvCxnSpPr>
            <a:cxnSpLocks/>
          </p:cNvCxnSpPr>
          <p:nvPr/>
        </p:nvCxnSpPr>
        <p:spPr>
          <a:xfrm>
            <a:off x="2251207"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279" name="Graphic 278" descr="Lightbulb and gear">
            <a:extLst>
              <a:ext uri="{FF2B5EF4-FFF2-40B4-BE49-F238E27FC236}">
                <a16:creationId xmlns:a16="http://schemas.microsoft.com/office/drawing/2014/main" id="{CF9EF34B-F48B-3917-E18D-BC7D340AD28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3674" y="5733714"/>
            <a:ext cx="768585" cy="768585"/>
          </a:xfrm>
          <a:prstGeom prst="rect">
            <a:avLst/>
          </a:prstGeom>
        </p:spPr>
      </p:pic>
      <p:sp>
        <p:nvSpPr>
          <p:cNvPr id="3" name="Oval 2">
            <a:extLst>
              <a:ext uri="{FF2B5EF4-FFF2-40B4-BE49-F238E27FC236}">
                <a16:creationId xmlns:a16="http://schemas.microsoft.com/office/drawing/2014/main" id="{1D69D336-50A7-4A92-A76A-0821980D7BD8}"/>
              </a:ext>
            </a:extLst>
          </p:cNvPr>
          <p:cNvSpPr/>
          <p:nvPr/>
        </p:nvSpPr>
        <p:spPr>
          <a:xfrm>
            <a:off x="783882" y="2023298"/>
            <a:ext cx="548640" cy="548640"/>
          </a:xfrm>
          <a:prstGeom prst="ellipse">
            <a:avLst/>
          </a:prstGeom>
          <a:solidFill>
            <a:schemeClr val="accent6">
              <a:lumMod val="5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1</a:t>
            </a:r>
            <a:endParaRPr lang="en-US" sz="2400" b="1" dirty="0">
              <a:solidFill>
                <a:schemeClr val="bg1"/>
              </a:solidFill>
              <a:latin typeface="Aptos Display" panose="020B0004020202020204" pitchFamily="34" charset="0"/>
            </a:endParaRPr>
          </a:p>
        </p:txBody>
      </p:sp>
      <p:sp>
        <p:nvSpPr>
          <p:cNvPr id="4" name="Oval 3">
            <a:extLst>
              <a:ext uri="{FF2B5EF4-FFF2-40B4-BE49-F238E27FC236}">
                <a16:creationId xmlns:a16="http://schemas.microsoft.com/office/drawing/2014/main" id="{E9634261-85B4-16D8-4DB8-0A69673409E1}"/>
              </a:ext>
            </a:extLst>
          </p:cNvPr>
          <p:cNvSpPr/>
          <p:nvPr/>
        </p:nvSpPr>
        <p:spPr>
          <a:xfrm>
            <a:off x="4644227" y="2023298"/>
            <a:ext cx="548640" cy="548640"/>
          </a:xfrm>
          <a:prstGeom prst="ellipse">
            <a:avLst/>
          </a:prstGeom>
          <a:solidFill>
            <a:srgbClr val="7030A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2</a:t>
            </a:r>
            <a:endParaRPr lang="en-US" sz="2400" b="1" dirty="0">
              <a:solidFill>
                <a:schemeClr val="bg1"/>
              </a:solidFill>
              <a:latin typeface="Aptos Display" panose="020B0004020202020204" pitchFamily="34" charset="0"/>
            </a:endParaRPr>
          </a:p>
        </p:txBody>
      </p:sp>
      <p:sp>
        <p:nvSpPr>
          <p:cNvPr id="5" name="Oval 4">
            <a:extLst>
              <a:ext uri="{FF2B5EF4-FFF2-40B4-BE49-F238E27FC236}">
                <a16:creationId xmlns:a16="http://schemas.microsoft.com/office/drawing/2014/main" id="{95FCFE22-057E-0EA7-B015-FD44BA3A1468}"/>
              </a:ext>
            </a:extLst>
          </p:cNvPr>
          <p:cNvSpPr/>
          <p:nvPr/>
        </p:nvSpPr>
        <p:spPr>
          <a:xfrm>
            <a:off x="8493309" y="2023298"/>
            <a:ext cx="548640" cy="548640"/>
          </a:xfrm>
          <a:prstGeom prst="ellipse">
            <a:avLst/>
          </a:prstGeom>
          <a:solidFill>
            <a:srgbClr val="00206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ptos Display" panose="020B0004020202020204" pitchFamily="34" charset="0"/>
              </a:rPr>
              <a:t>3</a:t>
            </a:r>
            <a:endParaRPr lang="en-US" sz="2400" b="1" dirty="0">
              <a:solidFill>
                <a:schemeClr val="bg1"/>
              </a:solidFill>
              <a:latin typeface="Aptos Display" panose="020B0004020202020204" pitchFamily="34" charset="0"/>
            </a:endParaRPr>
          </a:p>
        </p:txBody>
      </p:sp>
      <p:pic>
        <p:nvPicPr>
          <p:cNvPr id="18" name="Graphic 17" descr="Head with gears">
            <a:extLst>
              <a:ext uri="{FF2B5EF4-FFF2-40B4-BE49-F238E27FC236}">
                <a16:creationId xmlns:a16="http://schemas.microsoft.com/office/drawing/2014/main" id="{05B1E9D7-EADB-F764-887F-5557695AC7F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67002" y="2023298"/>
            <a:ext cx="731520" cy="731520"/>
          </a:xfrm>
          <a:prstGeom prst="rect">
            <a:avLst/>
          </a:prstGeom>
        </p:spPr>
      </p:pic>
      <p:pic>
        <p:nvPicPr>
          <p:cNvPr id="22" name="Graphic 21" descr="Microscope">
            <a:extLst>
              <a:ext uri="{FF2B5EF4-FFF2-40B4-BE49-F238E27FC236}">
                <a16:creationId xmlns:a16="http://schemas.microsoft.com/office/drawing/2014/main" id="{57E45DF5-458F-7147-0FB0-672DFA20A46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22218" y="1985198"/>
            <a:ext cx="731520" cy="731520"/>
          </a:xfrm>
          <a:prstGeom prst="rect">
            <a:avLst/>
          </a:prstGeom>
        </p:spPr>
      </p:pic>
      <p:pic>
        <p:nvPicPr>
          <p:cNvPr id="27" name="Graphic 26" descr="Cycle with people">
            <a:extLst>
              <a:ext uri="{FF2B5EF4-FFF2-40B4-BE49-F238E27FC236}">
                <a16:creationId xmlns:a16="http://schemas.microsoft.com/office/drawing/2014/main" id="{FEED5D45-DBF6-21FC-C0BD-FFC31661830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553357" y="1949003"/>
            <a:ext cx="822960" cy="822960"/>
          </a:xfrm>
          <a:prstGeom prst="rect">
            <a:avLst/>
          </a:prstGeom>
        </p:spPr>
      </p:pic>
      <p:pic>
        <p:nvPicPr>
          <p:cNvPr id="28" name="Graphic 27" descr="Classroom">
            <a:extLst>
              <a:ext uri="{FF2B5EF4-FFF2-40B4-BE49-F238E27FC236}">
                <a16:creationId xmlns:a16="http://schemas.microsoft.com/office/drawing/2014/main" id="{45B59821-1801-B6A9-4E96-B4B9863296C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44202" y="3912483"/>
            <a:ext cx="457200" cy="457200"/>
          </a:xfrm>
          <a:prstGeom prst="rect">
            <a:avLst/>
          </a:prstGeom>
        </p:spPr>
      </p:pic>
      <p:pic>
        <p:nvPicPr>
          <p:cNvPr id="30" name="Graphic 29" descr="Business Growth RTL">
            <a:extLst>
              <a:ext uri="{FF2B5EF4-FFF2-40B4-BE49-F238E27FC236}">
                <a16:creationId xmlns:a16="http://schemas.microsoft.com/office/drawing/2014/main" id="{F0EB2ADF-68BC-A054-FA49-EC4C8BEB143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022485" y="3912483"/>
            <a:ext cx="457200" cy="457200"/>
          </a:xfrm>
          <a:prstGeom prst="rect">
            <a:avLst/>
          </a:prstGeom>
        </p:spPr>
      </p:pic>
      <p:pic>
        <p:nvPicPr>
          <p:cNvPr id="37" name="Graphic 36" descr="Checklist">
            <a:extLst>
              <a:ext uri="{FF2B5EF4-FFF2-40B4-BE49-F238E27FC236}">
                <a16:creationId xmlns:a16="http://schemas.microsoft.com/office/drawing/2014/main" id="{5D4CA0F4-2D40-1A84-C8DA-B4AF5F9ADF2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04162" y="3896496"/>
            <a:ext cx="457200" cy="457200"/>
          </a:xfrm>
          <a:prstGeom prst="rect">
            <a:avLst/>
          </a:prstGeom>
        </p:spPr>
      </p:pic>
      <p:pic>
        <p:nvPicPr>
          <p:cNvPr id="40" name="Graphic 39" descr="Web design">
            <a:extLst>
              <a:ext uri="{FF2B5EF4-FFF2-40B4-BE49-F238E27FC236}">
                <a16:creationId xmlns:a16="http://schemas.microsoft.com/office/drawing/2014/main" id="{D3AF5A1F-827D-83FB-1530-C540D9D301F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783563" y="3912483"/>
            <a:ext cx="457200" cy="457200"/>
          </a:xfrm>
          <a:prstGeom prst="rect">
            <a:avLst/>
          </a:prstGeom>
        </p:spPr>
      </p:pic>
      <p:pic>
        <p:nvPicPr>
          <p:cNvPr id="44" name="Graphic 43" descr="Eye">
            <a:extLst>
              <a:ext uri="{FF2B5EF4-FFF2-40B4-BE49-F238E27FC236}">
                <a16:creationId xmlns:a16="http://schemas.microsoft.com/office/drawing/2014/main" id="{2297BD72-5FBA-C7CC-EA4F-1621E3E245A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843523" y="3912483"/>
            <a:ext cx="457200" cy="457200"/>
          </a:xfrm>
          <a:prstGeom prst="rect">
            <a:avLst/>
          </a:prstGeom>
        </p:spPr>
      </p:pic>
      <p:pic>
        <p:nvPicPr>
          <p:cNvPr id="46" name="Graphic 45" descr="Brain in head">
            <a:extLst>
              <a:ext uri="{FF2B5EF4-FFF2-40B4-BE49-F238E27FC236}">
                <a16:creationId xmlns:a16="http://schemas.microsoft.com/office/drawing/2014/main" id="{C2950D00-B91B-A966-A7B3-27E8889AF81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903483" y="3912483"/>
            <a:ext cx="457200" cy="457200"/>
          </a:xfrm>
          <a:prstGeom prst="rect">
            <a:avLst/>
          </a:prstGeom>
        </p:spPr>
      </p:pic>
      <p:sp>
        <p:nvSpPr>
          <p:cNvPr id="47" name="Rectangle: Rounded Corners 46">
            <a:extLst>
              <a:ext uri="{FF2B5EF4-FFF2-40B4-BE49-F238E27FC236}">
                <a16:creationId xmlns:a16="http://schemas.microsoft.com/office/drawing/2014/main" id="{086DCFE3-74FC-088C-1DE8-F6D78F0BCF8E}"/>
              </a:ext>
            </a:extLst>
          </p:cNvPr>
          <p:cNvSpPr/>
          <p:nvPr/>
        </p:nvSpPr>
        <p:spPr>
          <a:xfrm>
            <a:off x="586740" y="4943589"/>
            <a:ext cx="11018520" cy="626762"/>
          </a:xfrm>
          <a:prstGeom prst="roundRect">
            <a:avLst>
              <a:gd name="adj" fmla="val 13773"/>
            </a:avLst>
          </a:prstGeom>
          <a:solidFill>
            <a:srgbClr val="00091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0" name="Graphic 49" descr="Target Audience">
            <a:extLst>
              <a:ext uri="{FF2B5EF4-FFF2-40B4-BE49-F238E27FC236}">
                <a16:creationId xmlns:a16="http://schemas.microsoft.com/office/drawing/2014/main" id="{35FA541D-4B88-53D4-0596-7F125E9C60A1}"/>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172206" y="4943589"/>
            <a:ext cx="640080" cy="640080"/>
          </a:xfrm>
          <a:prstGeom prst="rect">
            <a:avLst/>
          </a:prstGeom>
        </p:spPr>
      </p:pic>
      <p:pic>
        <p:nvPicPr>
          <p:cNvPr id="56" name="Graphic 55" descr="Atom">
            <a:extLst>
              <a:ext uri="{FF2B5EF4-FFF2-40B4-BE49-F238E27FC236}">
                <a16:creationId xmlns:a16="http://schemas.microsoft.com/office/drawing/2014/main" id="{354004B1-EB22-CBB9-E645-86DD95F7CFE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0471154" y="4975499"/>
            <a:ext cx="548640" cy="548640"/>
          </a:xfrm>
          <a:prstGeom prst="rect">
            <a:avLst/>
          </a:prstGeom>
        </p:spPr>
      </p:pic>
      <p:sp>
        <p:nvSpPr>
          <p:cNvPr id="57" name="TextBox 56">
            <a:extLst>
              <a:ext uri="{FF2B5EF4-FFF2-40B4-BE49-F238E27FC236}">
                <a16:creationId xmlns:a16="http://schemas.microsoft.com/office/drawing/2014/main" id="{51085F71-387F-BB71-848D-11D880F981FA}"/>
              </a:ext>
            </a:extLst>
          </p:cNvPr>
          <p:cNvSpPr txBox="1"/>
          <p:nvPr/>
        </p:nvSpPr>
        <p:spPr>
          <a:xfrm>
            <a:off x="1459153" y="2727537"/>
            <a:ext cx="1547218" cy="461665"/>
          </a:xfrm>
          <a:prstGeom prst="rect">
            <a:avLst/>
          </a:prstGeom>
          <a:noFill/>
        </p:spPr>
        <p:txBody>
          <a:bodyPr wrap="none" rtlCol="0">
            <a:spAutoFit/>
          </a:bodyPr>
          <a:lstStyle/>
          <a:p>
            <a:r>
              <a:rPr lang="el-GR" sz="1200" b="1" dirty="0">
                <a:solidFill>
                  <a:schemeClr val="accent6">
                    <a:lumMod val="50000"/>
                  </a:schemeClr>
                </a:solidFill>
                <a:latin typeface="Aptos Display" panose="020B0004020202020204" pitchFamily="34" charset="0"/>
              </a:rPr>
              <a:t>Η ΤΕΧΝΟΛΟΓΙΑ ΔΕΝ </a:t>
            </a:r>
            <a:endParaRPr lang="en-US" sz="1200" b="1" dirty="0">
              <a:solidFill>
                <a:schemeClr val="accent6">
                  <a:lumMod val="50000"/>
                </a:schemeClr>
              </a:solidFill>
              <a:latin typeface="Aptos Display" panose="020B0004020202020204" pitchFamily="34" charset="0"/>
            </a:endParaRPr>
          </a:p>
          <a:p>
            <a:r>
              <a:rPr lang="el-GR" sz="1200" b="1" dirty="0">
                <a:solidFill>
                  <a:schemeClr val="accent6">
                    <a:lumMod val="50000"/>
                  </a:schemeClr>
                </a:solidFill>
                <a:latin typeface="Aptos Display" panose="020B0004020202020204" pitchFamily="34" charset="0"/>
              </a:rPr>
              <a:t>ΕΙΝΑΙ ΑΥΤΟΣΚΟΠΟΣ</a:t>
            </a:r>
            <a:endParaRPr lang="en-US" sz="1200" b="1" dirty="0">
              <a:solidFill>
                <a:schemeClr val="accent6">
                  <a:lumMod val="50000"/>
                </a:schemeClr>
              </a:solidFill>
              <a:latin typeface="Aptos Display" panose="020B0004020202020204" pitchFamily="34" charset="0"/>
            </a:endParaRPr>
          </a:p>
        </p:txBody>
      </p:sp>
      <p:sp>
        <p:nvSpPr>
          <p:cNvPr id="256" name="TextBox 255">
            <a:extLst>
              <a:ext uri="{FF2B5EF4-FFF2-40B4-BE49-F238E27FC236}">
                <a16:creationId xmlns:a16="http://schemas.microsoft.com/office/drawing/2014/main" id="{A45F0890-0D98-5CB7-B02A-8E27A26C331C}"/>
              </a:ext>
            </a:extLst>
          </p:cNvPr>
          <p:cNvSpPr txBox="1"/>
          <p:nvPr/>
        </p:nvSpPr>
        <p:spPr>
          <a:xfrm>
            <a:off x="4628843" y="2727537"/>
            <a:ext cx="2953057" cy="461665"/>
          </a:xfrm>
          <a:prstGeom prst="rect">
            <a:avLst/>
          </a:prstGeom>
          <a:noFill/>
        </p:spPr>
        <p:txBody>
          <a:bodyPr wrap="square" rtlCol="0">
            <a:spAutoFit/>
          </a:bodyPr>
          <a:lstStyle/>
          <a:p>
            <a:pPr algn="ctr"/>
            <a:r>
              <a:rPr lang="el-GR" sz="1200" b="1" dirty="0">
                <a:solidFill>
                  <a:srgbClr val="7030A0"/>
                </a:solidFill>
                <a:latin typeface="Aptos Display" panose="020B0004020202020204" pitchFamily="34" charset="0"/>
              </a:rPr>
              <a:t>Η ΔΙΕΡΕΥΝΗΤΙΚΗ ΜΑΘΗΣΗ ΕΝΙΣΧΥΕΙ </a:t>
            </a:r>
            <a:endParaRPr lang="en-US" sz="1200" b="1" dirty="0">
              <a:solidFill>
                <a:srgbClr val="7030A0"/>
              </a:solidFill>
              <a:latin typeface="Aptos Display" panose="020B0004020202020204" pitchFamily="34" charset="0"/>
            </a:endParaRPr>
          </a:p>
          <a:p>
            <a:pPr algn="ctr"/>
            <a:r>
              <a:rPr lang="el-GR" sz="1200" b="1" dirty="0">
                <a:solidFill>
                  <a:srgbClr val="7030A0"/>
                </a:solidFill>
                <a:latin typeface="Aptos Display" panose="020B0004020202020204" pitchFamily="34" charset="0"/>
              </a:rPr>
              <a:t>ΤΗΝ ΚΑΤΑΝΟΗΣΗ</a:t>
            </a:r>
            <a:endParaRPr lang="en-US" sz="1200" b="1" dirty="0">
              <a:solidFill>
                <a:srgbClr val="7030A0"/>
              </a:solidFill>
              <a:latin typeface="Aptos Display" panose="020B0004020202020204" pitchFamily="34" charset="0"/>
            </a:endParaRPr>
          </a:p>
        </p:txBody>
      </p:sp>
      <p:sp>
        <p:nvSpPr>
          <p:cNvPr id="257" name="TextBox 256">
            <a:extLst>
              <a:ext uri="{FF2B5EF4-FFF2-40B4-BE49-F238E27FC236}">
                <a16:creationId xmlns:a16="http://schemas.microsoft.com/office/drawing/2014/main" id="{6C29889A-C3A1-9EF5-1ACC-DE97F7AFB96C}"/>
              </a:ext>
            </a:extLst>
          </p:cNvPr>
          <p:cNvSpPr txBox="1"/>
          <p:nvPr/>
        </p:nvSpPr>
        <p:spPr>
          <a:xfrm>
            <a:off x="8320803" y="2727537"/>
            <a:ext cx="3291840" cy="461665"/>
          </a:xfrm>
          <a:prstGeom prst="rect">
            <a:avLst/>
          </a:prstGeom>
          <a:noFill/>
        </p:spPr>
        <p:txBody>
          <a:bodyPr wrap="square" rtlCol="0">
            <a:spAutoFit/>
          </a:bodyPr>
          <a:lstStyle/>
          <a:p>
            <a:pPr algn="ctr"/>
            <a:r>
              <a:rPr lang="el-GR" sz="1200" b="1" dirty="0">
                <a:solidFill>
                  <a:srgbClr val="002060"/>
                </a:solidFill>
                <a:latin typeface="Aptos Display" panose="020B0004020202020204" pitchFamily="34" charset="0"/>
              </a:rPr>
              <a:t>Ο ΣΥΝΔΥΑΣΜΟΣ ΕΡΓΑΛΕΙΩΝ ΔΗΜΙΟΥΡΓΕΙ ΟΛΟΚΛΗΡΩΜΕΝΟ ΜΑΘΗΣΙΑΚΟ ΠΕΡΙΒΑΛΛΟΝ</a:t>
            </a:r>
            <a:endParaRPr lang="en-US" sz="1200" b="1" dirty="0">
              <a:solidFill>
                <a:srgbClr val="002060"/>
              </a:solidFill>
              <a:latin typeface="Aptos Display" panose="020B0004020202020204" pitchFamily="34" charset="0"/>
            </a:endParaRPr>
          </a:p>
        </p:txBody>
      </p:sp>
      <p:sp>
        <p:nvSpPr>
          <p:cNvPr id="258" name="TextBox 257">
            <a:extLst>
              <a:ext uri="{FF2B5EF4-FFF2-40B4-BE49-F238E27FC236}">
                <a16:creationId xmlns:a16="http://schemas.microsoft.com/office/drawing/2014/main" id="{82DF7812-46CF-650D-3B9E-E404889DF898}"/>
              </a:ext>
            </a:extLst>
          </p:cNvPr>
          <p:cNvSpPr txBox="1"/>
          <p:nvPr/>
        </p:nvSpPr>
        <p:spPr>
          <a:xfrm>
            <a:off x="706585" y="3219683"/>
            <a:ext cx="3028951"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Η παιδαγωγική στρατηγική και ο διδακτικός σχεδιασμός καθορίζουν την αξία και την αποτελεσματικότητα της τεχνολογίας</a:t>
            </a:r>
            <a:endParaRPr lang="en-US" sz="1200" dirty="0">
              <a:solidFill>
                <a:schemeClr val="bg1"/>
              </a:solidFill>
              <a:latin typeface="Aptos Display" panose="020B0004020202020204" pitchFamily="34" charset="0"/>
            </a:endParaRPr>
          </a:p>
        </p:txBody>
      </p:sp>
      <p:sp>
        <p:nvSpPr>
          <p:cNvPr id="259" name="TextBox 258">
            <a:extLst>
              <a:ext uri="{FF2B5EF4-FFF2-40B4-BE49-F238E27FC236}">
                <a16:creationId xmlns:a16="http://schemas.microsoft.com/office/drawing/2014/main" id="{3224901C-DC90-2F32-2554-2E531714B3E6}"/>
              </a:ext>
            </a:extLst>
          </p:cNvPr>
          <p:cNvSpPr txBox="1"/>
          <p:nvPr/>
        </p:nvSpPr>
        <p:spPr>
          <a:xfrm>
            <a:off x="4307304" y="3219683"/>
            <a:ext cx="3596133"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Οι προσομοιώσεις, ο πειραματισμός και η αλληλεπίδραση υποστηρίζουν την εννοιολογική κατανόηση &amp; ανάπτυξη της επιστημονικής σκέψης</a:t>
            </a:r>
            <a:endParaRPr lang="en-US" sz="1200" dirty="0">
              <a:solidFill>
                <a:schemeClr val="bg1"/>
              </a:solidFill>
              <a:latin typeface="Aptos Display" panose="020B0004020202020204" pitchFamily="34" charset="0"/>
            </a:endParaRPr>
          </a:p>
        </p:txBody>
      </p:sp>
      <p:sp>
        <p:nvSpPr>
          <p:cNvPr id="260" name="TextBox 259">
            <a:extLst>
              <a:ext uri="{FF2B5EF4-FFF2-40B4-BE49-F238E27FC236}">
                <a16:creationId xmlns:a16="http://schemas.microsoft.com/office/drawing/2014/main" id="{5D367414-00DE-CD8C-7913-08AC9E204A8B}"/>
              </a:ext>
            </a:extLst>
          </p:cNvPr>
          <p:cNvSpPr txBox="1"/>
          <p:nvPr/>
        </p:nvSpPr>
        <p:spPr>
          <a:xfrm>
            <a:off x="8456464" y="3219683"/>
            <a:ext cx="3028951"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Η συνεργασία διαφορετικών ψηφιακών εργαλείων οδηγεί σε ουσιαστική, συνεργατική και μαθητοκεντρική μαθησιακή εμπειρία</a:t>
            </a:r>
            <a:endParaRPr lang="en-US" sz="1200" dirty="0">
              <a:solidFill>
                <a:schemeClr val="bg1"/>
              </a:solidFill>
              <a:latin typeface="Aptos Display" panose="020B0004020202020204" pitchFamily="34" charset="0"/>
            </a:endParaRPr>
          </a:p>
        </p:txBody>
      </p:sp>
      <p:sp>
        <p:nvSpPr>
          <p:cNvPr id="261" name="TextBox 260">
            <a:extLst>
              <a:ext uri="{FF2B5EF4-FFF2-40B4-BE49-F238E27FC236}">
                <a16:creationId xmlns:a16="http://schemas.microsoft.com/office/drawing/2014/main" id="{2156CBD4-5021-E29F-D65C-FF6320251648}"/>
              </a:ext>
            </a:extLst>
          </p:cNvPr>
          <p:cNvSpPr txBox="1"/>
          <p:nvPr/>
        </p:nvSpPr>
        <p:spPr>
          <a:xfrm>
            <a:off x="552420" y="4368746"/>
            <a:ext cx="1202508" cy="415498"/>
          </a:xfrm>
          <a:prstGeom prst="rect">
            <a:avLst/>
          </a:prstGeom>
          <a:noFill/>
        </p:spPr>
        <p:txBody>
          <a:bodyPr wrap="square" rtlCol="0">
            <a:spAutoFit/>
          </a:bodyPr>
          <a:lstStyle/>
          <a:p>
            <a:pPr algn="ctr"/>
            <a:r>
              <a:rPr lang="el-GR" sz="1050" dirty="0">
                <a:solidFill>
                  <a:srgbClr val="F6FAF4"/>
                </a:solidFill>
                <a:latin typeface="Aptos Display" panose="020B0004020202020204" pitchFamily="34" charset="0"/>
              </a:rPr>
              <a:t>Παιδαγωγική Στρατηγική</a:t>
            </a:r>
            <a:endParaRPr lang="en-US" sz="1050" dirty="0">
              <a:solidFill>
                <a:srgbClr val="F6FAF4"/>
              </a:solidFill>
              <a:latin typeface="Aptos Display" panose="020B0004020202020204" pitchFamily="34" charset="0"/>
            </a:endParaRPr>
          </a:p>
        </p:txBody>
      </p:sp>
      <p:sp>
        <p:nvSpPr>
          <p:cNvPr id="262" name="TextBox 261">
            <a:extLst>
              <a:ext uri="{FF2B5EF4-FFF2-40B4-BE49-F238E27FC236}">
                <a16:creationId xmlns:a16="http://schemas.microsoft.com/office/drawing/2014/main" id="{1C075B80-2A7F-9348-FD5C-098386B57A5A}"/>
              </a:ext>
            </a:extLst>
          </p:cNvPr>
          <p:cNvSpPr txBox="1"/>
          <p:nvPr/>
        </p:nvSpPr>
        <p:spPr>
          <a:xfrm>
            <a:off x="1631508" y="4368746"/>
            <a:ext cx="1202508" cy="415498"/>
          </a:xfrm>
          <a:prstGeom prst="rect">
            <a:avLst/>
          </a:prstGeom>
          <a:noFill/>
        </p:spPr>
        <p:txBody>
          <a:bodyPr wrap="square" rtlCol="0">
            <a:spAutoFit/>
          </a:bodyPr>
          <a:lstStyle/>
          <a:p>
            <a:pPr algn="ctr"/>
            <a:r>
              <a:rPr lang="el-GR" sz="1050" dirty="0">
                <a:solidFill>
                  <a:srgbClr val="F6FAF4"/>
                </a:solidFill>
                <a:latin typeface="Aptos Display" panose="020B0004020202020204" pitchFamily="34" charset="0"/>
              </a:rPr>
              <a:t>Διδακτικός Σχεδιασμός</a:t>
            </a:r>
            <a:endParaRPr lang="en-US" sz="1050" dirty="0">
              <a:solidFill>
                <a:srgbClr val="F6FAF4"/>
              </a:solidFill>
              <a:latin typeface="Aptos Display" panose="020B0004020202020204" pitchFamily="34" charset="0"/>
            </a:endParaRPr>
          </a:p>
        </p:txBody>
      </p:sp>
      <p:sp>
        <p:nvSpPr>
          <p:cNvPr id="263" name="TextBox 262">
            <a:extLst>
              <a:ext uri="{FF2B5EF4-FFF2-40B4-BE49-F238E27FC236}">
                <a16:creationId xmlns:a16="http://schemas.microsoft.com/office/drawing/2014/main" id="{94D0DAC6-2219-9564-4255-3C062718765A}"/>
              </a:ext>
            </a:extLst>
          </p:cNvPr>
          <p:cNvSpPr txBox="1"/>
          <p:nvPr/>
        </p:nvSpPr>
        <p:spPr>
          <a:xfrm>
            <a:off x="2727738" y="4366362"/>
            <a:ext cx="1046694" cy="415498"/>
          </a:xfrm>
          <a:prstGeom prst="rect">
            <a:avLst/>
          </a:prstGeom>
          <a:noFill/>
        </p:spPr>
        <p:txBody>
          <a:bodyPr wrap="square" rtlCol="0">
            <a:spAutoFit/>
          </a:bodyPr>
          <a:lstStyle/>
          <a:p>
            <a:pPr algn="ctr"/>
            <a:r>
              <a:rPr lang="el-GR" sz="1050" dirty="0">
                <a:solidFill>
                  <a:srgbClr val="F6FAF4"/>
                </a:solidFill>
                <a:latin typeface="Aptos Display" panose="020B0004020202020204" pitchFamily="34" charset="0"/>
              </a:rPr>
              <a:t>Ουσιαστική Αξία</a:t>
            </a:r>
            <a:endParaRPr lang="en-US" sz="1050" dirty="0">
              <a:solidFill>
                <a:srgbClr val="F6FAF4"/>
              </a:solidFill>
              <a:latin typeface="Aptos Display" panose="020B0004020202020204" pitchFamily="34" charset="0"/>
            </a:endParaRPr>
          </a:p>
        </p:txBody>
      </p:sp>
      <p:sp>
        <p:nvSpPr>
          <p:cNvPr id="265" name="TextBox 264">
            <a:extLst>
              <a:ext uri="{FF2B5EF4-FFF2-40B4-BE49-F238E27FC236}">
                <a16:creationId xmlns:a16="http://schemas.microsoft.com/office/drawing/2014/main" id="{0181EC2C-4F40-0B9F-9C0F-AB936611A485}"/>
              </a:ext>
            </a:extLst>
          </p:cNvPr>
          <p:cNvSpPr txBox="1"/>
          <p:nvPr/>
        </p:nvSpPr>
        <p:spPr>
          <a:xfrm>
            <a:off x="4410064" y="4366362"/>
            <a:ext cx="1202508" cy="415498"/>
          </a:xfrm>
          <a:prstGeom prst="rect">
            <a:avLst/>
          </a:prstGeom>
          <a:noFill/>
        </p:spPr>
        <p:txBody>
          <a:bodyPr wrap="square" rtlCol="0">
            <a:spAutoFit/>
          </a:bodyPr>
          <a:lstStyle/>
          <a:p>
            <a:pPr algn="ctr"/>
            <a:r>
              <a:rPr lang="el-GR" sz="1050" dirty="0">
                <a:solidFill>
                  <a:srgbClr val="EDE2F6"/>
                </a:solidFill>
                <a:latin typeface="Aptos Display" panose="020B0004020202020204" pitchFamily="34" charset="0"/>
              </a:rPr>
              <a:t>Προσομοιώσεις &amp; Πειραματισμός</a:t>
            </a:r>
            <a:endParaRPr lang="en-US" sz="1050" dirty="0">
              <a:solidFill>
                <a:srgbClr val="EDE2F6"/>
              </a:solidFill>
              <a:latin typeface="Aptos Display" panose="020B0004020202020204" pitchFamily="34" charset="0"/>
            </a:endParaRPr>
          </a:p>
        </p:txBody>
      </p:sp>
      <p:sp>
        <p:nvSpPr>
          <p:cNvPr id="266" name="TextBox 265">
            <a:extLst>
              <a:ext uri="{FF2B5EF4-FFF2-40B4-BE49-F238E27FC236}">
                <a16:creationId xmlns:a16="http://schemas.microsoft.com/office/drawing/2014/main" id="{C492C6E8-947D-A84F-2F8B-ACA6554FDC54}"/>
              </a:ext>
            </a:extLst>
          </p:cNvPr>
          <p:cNvSpPr txBox="1"/>
          <p:nvPr/>
        </p:nvSpPr>
        <p:spPr>
          <a:xfrm>
            <a:off x="5470758" y="4366362"/>
            <a:ext cx="1202508" cy="415498"/>
          </a:xfrm>
          <a:prstGeom prst="rect">
            <a:avLst/>
          </a:prstGeom>
          <a:noFill/>
        </p:spPr>
        <p:txBody>
          <a:bodyPr wrap="square" rtlCol="0">
            <a:spAutoFit/>
          </a:bodyPr>
          <a:lstStyle/>
          <a:p>
            <a:pPr algn="ctr"/>
            <a:r>
              <a:rPr lang="el-GR" sz="1050" dirty="0">
                <a:solidFill>
                  <a:srgbClr val="EDE2F6"/>
                </a:solidFill>
                <a:latin typeface="Aptos Display" panose="020B0004020202020204" pitchFamily="34" charset="0"/>
              </a:rPr>
              <a:t>Παρατήρηση </a:t>
            </a:r>
          </a:p>
          <a:p>
            <a:pPr algn="ctr"/>
            <a:r>
              <a:rPr lang="el-GR" sz="1050" dirty="0">
                <a:solidFill>
                  <a:srgbClr val="EDE2F6"/>
                </a:solidFill>
                <a:latin typeface="Aptos Display" panose="020B0004020202020204" pitchFamily="34" charset="0"/>
              </a:rPr>
              <a:t>&amp; Ανάλυση</a:t>
            </a:r>
            <a:endParaRPr lang="en-US" sz="1050" dirty="0">
              <a:solidFill>
                <a:srgbClr val="EDE2F6"/>
              </a:solidFill>
              <a:latin typeface="Aptos Display" panose="020B0004020202020204" pitchFamily="34" charset="0"/>
            </a:endParaRPr>
          </a:p>
        </p:txBody>
      </p:sp>
      <p:sp>
        <p:nvSpPr>
          <p:cNvPr id="267" name="TextBox 266">
            <a:extLst>
              <a:ext uri="{FF2B5EF4-FFF2-40B4-BE49-F238E27FC236}">
                <a16:creationId xmlns:a16="http://schemas.microsoft.com/office/drawing/2014/main" id="{FD27789F-86CA-2FE4-B7F6-836EBEA8DD1C}"/>
              </a:ext>
            </a:extLst>
          </p:cNvPr>
          <p:cNvSpPr txBox="1"/>
          <p:nvPr/>
        </p:nvSpPr>
        <p:spPr>
          <a:xfrm>
            <a:off x="6521543" y="4376628"/>
            <a:ext cx="1202508" cy="415498"/>
          </a:xfrm>
          <a:prstGeom prst="rect">
            <a:avLst/>
          </a:prstGeom>
          <a:noFill/>
        </p:spPr>
        <p:txBody>
          <a:bodyPr wrap="square" rtlCol="0">
            <a:spAutoFit/>
          </a:bodyPr>
          <a:lstStyle/>
          <a:p>
            <a:pPr algn="ctr"/>
            <a:r>
              <a:rPr lang="el-GR" sz="1050" dirty="0">
                <a:solidFill>
                  <a:srgbClr val="EDE2F6"/>
                </a:solidFill>
                <a:latin typeface="Aptos Display" panose="020B0004020202020204" pitchFamily="34" charset="0"/>
              </a:rPr>
              <a:t>Εννοιολογική Κατανόηση</a:t>
            </a:r>
            <a:endParaRPr lang="en-US" sz="1050" dirty="0">
              <a:solidFill>
                <a:srgbClr val="EDE2F6"/>
              </a:solidFill>
              <a:latin typeface="Aptos Display" panose="020B0004020202020204" pitchFamily="34" charset="0"/>
            </a:endParaRPr>
          </a:p>
        </p:txBody>
      </p:sp>
      <p:sp>
        <p:nvSpPr>
          <p:cNvPr id="268" name="TextBox 267">
            <a:extLst>
              <a:ext uri="{FF2B5EF4-FFF2-40B4-BE49-F238E27FC236}">
                <a16:creationId xmlns:a16="http://schemas.microsoft.com/office/drawing/2014/main" id="{DA9FC12C-A805-1A30-07D8-67291D637029}"/>
              </a:ext>
            </a:extLst>
          </p:cNvPr>
          <p:cNvSpPr txBox="1"/>
          <p:nvPr/>
        </p:nvSpPr>
        <p:spPr>
          <a:xfrm>
            <a:off x="586740" y="5076710"/>
            <a:ext cx="11025903" cy="369332"/>
          </a:xfrm>
          <a:prstGeom prst="rect">
            <a:avLst/>
          </a:prstGeom>
          <a:noFill/>
        </p:spPr>
        <p:txBody>
          <a:bodyPr wrap="square" rtlCol="0">
            <a:spAutoFit/>
          </a:bodyPr>
          <a:lstStyle/>
          <a:p>
            <a:pPr algn="ctr"/>
            <a:r>
              <a:rPr lang="el-GR" b="1" dirty="0">
                <a:solidFill>
                  <a:schemeClr val="bg1"/>
                </a:solidFill>
                <a:latin typeface="Aptos Display" panose="020B0004020202020204" pitchFamily="34" charset="0"/>
              </a:rPr>
              <a:t>ΜΑΘΗΤΟΚΕΝΤΡΙΚΗ ΨΗΦΙΑΚΗ ΔΙΔΑΣΚΑΛΙΑ ΤΗΣ ΦΥΣΙΚΗΣ</a:t>
            </a:r>
            <a:endParaRPr lang="en-US" b="1" dirty="0">
              <a:solidFill>
                <a:schemeClr val="bg1"/>
              </a:solidFill>
              <a:latin typeface="Aptos Display" panose="020B0004020202020204" pitchFamily="34" charset="0"/>
            </a:endParaRPr>
          </a:p>
        </p:txBody>
      </p:sp>
      <p:pic>
        <p:nvPicPr>
          <p:cNvPr id="269" name="Picture 268">
            <a:extLst>
              <a:ext uri="{FF2B5EF4-FFF2-40B4-BE49-F238E27FC236}">
                <a16:creationId xmlns:a16="http://schemas.microsoft.com/office/drawing/2014/main" id="{D4EB0534-A283-8A2D-817E-52B4605E766C}"/>
              </a:ext>
            </a:extLst>
          </p:cNvPr>
          <p:cNvPicPr>
            <a:picLocks noChangeAspect="1"/>
          </p:cNvPicPr>
          <p:nvPr/>
        </p:nvPicPr>
        <p:blipFill>
          <a:blip r:embed="rId16">
            <a:extLst>
              <a:ext uri="{28A0092B-C50C-407E-A947-70E740481C1C}">
                <a14:useLocalDpi xmlns:a14="http://schemas.microsoft.com/office/drawing/2010/main" val="0"/>
              </a:ext>
            </a:extLst>
          </a:blip>
          <a:srcRect b="14139"/>
          <a:stretch>
            <a:fillRect/>
          </a:stretch>
        </p:blipFill>
        <p:spPr>
          <a:xfrm>
            <a:off x="9464262" y="3952244"/>
            <a:ext cx="1085819" cy="440334"/>
          </a:xfrm>
          <a:prstGeom prst="rect">
            <a:avLst/>
          </a:prstGeom>
        </p:spPr>
      </p:pic>
      <p:pic>
        <p:nvPicPr>
          <p:cNvPr id="270" name="Picture 269">
            <a:extLst>
              <a:ext uri="{FF2B5EF4-FFF2-40B4-BE49-F238E27FC236}">
                <a16:creationId xmlns:a16="http://schemas.microsoft.com/office/drawing/2014/main" id="{90BA7CBE-BB26-E319-A941-C70CD7E52871}"/>
              </a:ext>
            </a:extLst>
          </p:cNvPr>
          <p:cNvPicPr>
            <a:picLocks noChangeAspect="1"/>
          </p:cNvPicPr>
          <p:nvPr/>
        </p:nvPicPr>
        <p:blipFill>
          <a:blip r:embed="rId17">
            <a:extLst>
              <a:ext uri="{28A0092B-C50C-407E-A947-70E740481C1C}">
                <a14:useLocalDpi xmlns:a14="http://schemas.microsoft.com/office/drawing/2010/main" val="0"/>
              </a:ext>
            </a:extLst>
          </a:blip>
          <a:srcRect l="20296" t="-1" r="20100" b="30847"/>
          <a:stretch>
            <a:fillRect/>
          </a:stretch>
        </p:blipFill>
        <p:spPr>
          <a:xfrm>
            <a:off x="8456464" y="4039636"/>
            <a:ext cx="406775" cy="365760"/>
          </a:xfrm>
          <a:prstGeom prst="rect">
            <a:avLst/>
          </a:prstGeom>
        </p:spPr>
      </p:pic>
      <p:pic>
        <p:nvPicPr>
          <p:cNvPr id="271" name="Picture 270">
            <a:extLst>
              <a:ext uri="{FF2B5EF4-FFF2-40B4-BE49-F238E27FC236}">
                <a16:creationId xmlns:a16="http://schemas.microsoft.com/office/drawing/2014/main" id="{815175CC-29E3-2BAB-C60B-8902A790215E}"/>
              </a:ext>
            </a:extLst>
          </p:cNvPr>
          <p:cNvPicPr>
            <a:picLocks noChangeAspect="1"/>
          </p:cNvPicPr>
          <p:nvPr/>
        </p:nvPicPr>
        <p:blipFill>
          <a:blip r:embed="rId18">
            <a:extLst>
              <a:ext uri="{28A0092B-C50C-407E-A947-70E740481C1C}">
                <a14:useLocalDpi xmlns:a14="http://schemas.microsoft.com/office/drawing/2010/main" val="0"/>
              </a:ext>
            </a:extLst>
          </a:blip>
          <a:srcRect l="3962" t="17448" r="75684" b="17447"/>
          <a:stretch>
            <a:fillRect/>
          </a:stretch>
        </p:blipFill>
        <p:spPr>
          <a:xfrm>
            <a:off x="11105203" y="4048780"/>
            <a:ext cx="380212" cy="347472"/>
          </a:xfrm>
          <a:prstGeom prst="rect">
            <a:avLst/>
          </a:prstGeom>
        </p:spPr>
      </p:pic>
      <p:pic>
        <p:nvPicPr>
          <p:cNvPr id="272" name="Picture 271" descr="Kahoot: δημιουργήστε ψηφιακά κουίζ για την αξιολόγηση των μαθητών σε  πραγματικό χρόνο. – EdTech.gr">
            <a:extLst>
              <a:ext uri="{FF2B5EF4-FFF2-40B4-BE49-F238E27FC236}">
                <a16:creationId xmlns:a16="http://schemas.microsoft.com/office/drawing/2014/main" id="{F74B21CF-0099-14E7-326C-EB1499748E75}"/>
              </a:ext>
            </a:extLst>
          </p:cNvPr>
          <p:cNvPicPr>
            <a:picLocks noChangeAspect="1"/>
          </p:cNvPicPr>
          <p:nvPr/>
        </p:nvPicPr>
        <p:blipFill>
          <a:blip r:embed="rId19"/>
          <a:stretch>
            <a:fillRect/>
          </a:stretch>
        </p:blipFill>
        <p:spPr>
          <a:xfrm>
            <a:off x="8990883" y="4048281"/>
            <a:ext cx="347472" cy="347472"/>
          </a:xfrm>
          <a:prstGeom prst="roundRect">
            <a:avLst>
              <a:gd name="adj" fmla="val 8594"/>
            </a:avLst>
          </a:prstGeom>
          <a:solidFill>
            <a:srgbClr val="FFFFFF">
              <a:shade val="85000"/>
            </a:srgbClr>
          </a:solidFill>
          <a:ln>
            <a:noFill/>
          </a:ln>
          <a:effectLst/>
        </p:spPr>
      </p:pic>
      <p:pic>
        <p:nvPicPr>
          <p:cNvPr id="273" name="Picture 272" descr="Padlet Website Review | Common Sense Media">
            <a:extLst>
              <a:ext uri="{FF2B5EF4-FFF2-40B4-BE49-F238E27FC236}">
                <a16:creationId xmlns:a16="http://schemas.microsoft.com/office/drawing/2014/main" id="{62118739-1360-9851-B9EC-E3827F29E3FC}"/>
              </a:ext>
            </a:extLst>
          </p:cNvPr>
          <p:cNvPicPr>
            <a:picLocks noChangeAspect="1"/>
          </p:cNvPicPr>
          <p:nvPr/>
        </p:nvPicPr>
        <p:blipFill>
          <a:blip r:embed="rId20"/>
          <a:srcRect l="21930" r="21534"/>
          <a:stretch>
            <a:fillRect/>
          </a:stretch>
        </p:blipFill>
        <p:spPr>
          <a:xfrm>
            <a:off x="10640547" y="4048281"/>
            <a:ext cx="374189" cy="347472"/>
          </a:xfrm>
          <a:prstGeom prst="rect">
            <a:avLst/>
          </a:prstGeom>
        </p:spPr>
      </p:pic>
      <p:sp>
        <p:nvSpPr>
          <p:cNvPr id="274" name="Plus Sign 273">
            <a:extLst>
              <a:ext uri="{FF2B5EF4-FFF2-40B4-BE49-F238E27FC236}">
                <a16:creationId xmlns:a16="http://schemas.microsoft.com/office/drawing/2014/main" id="{F472FEE1-DC0A-FF90-356F-10BCECF911DF}"/>
              </a:ext>
            </a:extLst>
          </p:cNvPr>
          <p:cNvSpPr/>
          <p:nvPr/>
        </p:nvSpPr>
        <p:spPr>
          <a:xfrm>
            <a:off x="8880472" y="4176796"/>
            <a:ext cx="91440" cy="91440"/>
          </a:xfrm>
          <a:prstGeom prst="mathPlus">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Plus Sign 274">
            <a:extLst>
              <a:ext uri="{FF2B5EF4-FFF2-40B4-BE49-F238E27FC236}">
                <a16:creationId xmlns:a16="http://schemas.microsoft.com/office/drawing/2014/main" id="{3969DB53-0DA5-7F48-F230-D3DC06705F88}"/>
              </a:ext>
            </a:extLst>
          </p:cNvPr>
          <p:cNvSpPr/>
          <p:nvPr/>
        </p:nvSpPr>
        <p:spPr>
          <a:xfrm>
            <a:off x="9353550" y="4181317"/>
            <a:ext cx="91440" cy="91440"/>
          </a:xfrm>
          <a:prstGeom prst="mathPlus">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lus Sign 279">
            <a:extLst>
              <a:ext uri="{FF2B5EF4-FFF2-40B4-BE49-F238E27FC236}">
                <a16:creationId xmlns:a16="http://schemas.microsoft.com/office/drawing/2014/main" id="{8A6E9AC1-2720-A462-A82C-FAF92FAE0B75}"/>
              </a:ext>
            </a:extLst>
          </p:cNvPr>
          <p:cNvSpPr/>
          <p:nvPr/>
        </p:nvSpPr>
        <p:spPr>
          <a:xfrm>
            <a:off x="10536722" y="4181317"/>
            <a:ext cx="91440" cy="91440"/>
          </a:xfrm>
          <a:prstGeom prst="mathPlus">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Plus Sign 280">
            <a:extLst>
              <a:ext uri="{FF2B5EF4-FFF2-40B4-BE49-F238E27FC236}">
                <a16:creationId xmlns:a16="http://schemas.microsoft.com/office/drawing/2014/main" id="{23C1FF1D-11CD-3AB2-2947-E9D82DFC823E}"/>
              </a:ext>
            </a:extLst>
          </p:cNvPr>
          <p:cNvSpPr/>
          <p:nvPr/>
        </p:nvSpPr>
        <p:spPr>
          <a:xfrm>
            <a:off x="11014250" y="4181317"/>
            <a:ext cx="91440" cy="91440"/>
          </a:xfrm>
          <a:prstGeom prst="mathPlus">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extBox 281">
            <a:extLst>
              <a:ext uri="{FF2B5EF4-FFF2-40B4-BE49-F238E27FC236}">
                <a16:creationId xmlns:a16="http://schemas.microsoft.com/office/drawing/2014/main" id="{B4119E4F-D250-0101-413F-267C382FEF86}"/>
              </a:ext>
            </a:extLst>
          </p:cNvPr>
          <p:cNvSpPr txBox="1"/>
          <p:nvPr/>
        </p:nvSpPr>
        <p:spPr>
          <a:xfrm>
            <a:off x="8531715" y="4509858"/>
            <a:ext cx="2823209" cy="253916"/>
          </a:xfrm>
          <a:prstGeom prst="rect">
            <a:avLst/>
          </a:prstGeom>
          <a:noFill/>
        </p:spPr>
        <p:txBody>
          <a:bodyPr wrap="none" rtlCol="0">
            <a:spAutoFit/>
          </a:bodyPr>
          <a:lstStyle/>
          <a:p>
            <a:r>
              <a:rPr lang="el-GR" sz="1050" dirty="0">
                <a:solidFill>
                  <a:schemeClr val="accent5">
                    <a:lumMod val="20000"/>
                    <a:lumOff val="80000"/>
                  </a:schemeClr>
                </a:solidFill>
                <a:latin typeface="Aptos Display" panose="020B0004020202020204" pitchFamily="34" charset="0"/>
              </a:rPr>
              <a:t>Συνεργασία – Αλληλεπίδραση – Ανατροφοδότηση</a:t>
            </a:r>
            <a:endParaRPr lang="en-US" sz="1050" dirty="0">
              <a:solidFill>
                <a:schemeClr val="accent5">
                  <a:lumMod val="20000"/>
                  <a:lumOff val="80000"/>
                </a:schemeClr>
              </a:solidFill>
              <a:latin typeface="Aptos Display" panose="020B0004020202020204" pitchFamily="34" charset="0"/>
            </a:endParaRPr>
          </a:p>
        </p:txBody>
      </p:sp>
    </p:spTree>
    <p:extLst>
      <p:ext uri="{BB962C8B-B14F-4D97-AF65-F5344CB8AC3E}">
        <p14:creationId xmlns:p14="http://schemas.microsoft.com/office/powerpoint/2010/main" val="419148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B47D-A450-AADF-C434-9429AD41F783}"/>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F52DBA6-FDD5-7953-4DA2-DB3C05E0D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2" name="Rectangle: Rounded Corners 61">
            <a:extLst>
              <a:ext uri="{FF2B5EF4-FFF2-40B4-BE49-F238E27FC236}">
                <a16:creationId xmlns:a16="http://schemas.microsoft.com/office/drawing/2014/main" id="{7EC37F3D-78F0-A505-AB2A-AB63B3C880D3}"/>
              </a:ext>
            </a:extLst>
          </p:cNvPr>
          <p:cNvSpPr/>
          <p:nvPr/>
        </p:nvSpPr>
        <p:spPr>
          <a:xfrm>
            <a:off x="783883" y="5420944"/>
            <a:ext cx="10446341" cy="712006"/>
          </a:xfrm>
          <a:prstGeom prst="roundRect">
            <a:avLst>
              <a:gd name="adj" fmla="val 30927"/>
            </a:avLst>
          </a:prstGeom>
          <a:solidFill>
            <a:schemeClr val="accent1">
              <a:lumMod val="50000"/>
              <a:alpha val="60000"/>
            </a:schemeClr>
          </a:solidFill>
          <a:ln w="127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32E7F02-86BE-534D-3367-7BC0914E9B0F}"/>
              </a:ext>
            </a:extLst>
          </p:cNvPr>
          <p:cNvSpPr/>
          <p:nvPr/>
        </p:nvSpPr>
        <p:spPr>
          <a:xfrm>
            <a:off x="805628" y="2296469"/>
            <a:ext cx="1554480" cy="2743200"/>
          </a:xfrm>
          <a:prstGeom prst="roundRect">
            <a:avLst/>
          </a:prstGeom>
          <a:solidFill>
            <a:schemeClr val="accent1">
              <a:lumMod val="50000"/>
              <a:alpha val="60000"/>
            </a:schemeClr>
          </a:solidFill>
          <a:ln w="127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1A824D5-A73F-FD84-9EC9-822BEF4D414F}"/>
              </a:ext>
            </a:extLst>
          </p:cNvPr>
          <p:cNvSpPr/>
          <p:nvPr/>
        </p:nvSpPr>
        <p:spPr>
          <a:xfrm>
            <a:off x="3027834" y="2296469"/>
            <a:ext cx="1554480" cy="2743200"/>
          </a:xfrm>
          <a:prstGeom prst="roundRect">
            <a:avLst/>
          </a:prstGeom>
          <a:solidFill>
            <a:schemeClr val="accent1">
              <a:lumMod val="50000"/>
              <a:alpha val="60000"/>
            </a:schemeClr>
          </a:solidFill>
          <a:ln w="127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510CE8AE-FBCE-13DB-40BD-C9A30470505B}"/>
              </a:ext>
            </a:extLst>
          </p:cNvPr>
          <p:cNvSpPr/>
          <p:nvPr/>
        </p:nvSpPr>
        <p:spPr>
          <a:xfrm>
            <a:off x="5243804" y="2296469"/>
            <a:ext cx="1554480" cy="2743200"/>
          </a:xfrm>
          <a:prstGeom prst="roundRect">
            <a:avLst/>
          </a:prstGeom>
          <a:solidFill>
            <a:schemeClr val="accent1">
              <a:lumMod val="50000"/>
              <a:alpha val="60000"/>
            </a:schemeClr>
          </a:solidFill>
          <a:ln w="127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878A8D2-E51A-781C-3F8D-4970D42263C4}"/>
              </a:ext>
            </a:extLst>
          </p:cNvPr>
          <p:cNvSpPr/>
          <p:nvPr/>
        </p:nvSpPr>
        <p:spPr>
          <a:xfrm>
            <a:off x="7459774" y="2296469"/>
            <a:ext cx="1554480" cy="2743200"/>
          </a:xfrm>
          <a:prstGeom prst="roundRect">
            <a:avLst/>
          </a:prstGeom>
          <a:solidFill>
            <a:schemeClr val="accent1">
              <a:lumMod val="50000"/>
              <a:alpha val="60000"/>
            </a:schemeClr>
          </a:solidFill>
          <a:ln w="127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4FADAAE-E84C-BC1D-D511-CE6D9103836F}"/>
              </a:ext>
            </a:extLst>
          </p:cNvPr>
          <p:cNvSpPr/>
          <p:nvPr/>
        </p:nvSpPr>
        <p:spPr>
          <a:xfrm>
            <a:off x="9675744" y="2296469"/>
            <a:ext cx="1554480" cy="2743200"/>
          </a:xfrm>
          <a:prstGeom prst="roundRect">
            <a:avLst/>
          </a:prstGeom>
          <a:solidFill>
            <a:schemeClr val="accent1">
              <a:lumMod val="50000"/>
              <a:alpha val="60000"/>
            </a:schemeClr>
          </a:solidFill>
          <a:ln w="127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C76E77C-A671-2182-F9F7-02158329E19E}"/>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ΔΟΜΗ ΤΗΣ ΠΑΡΟΥΣΙΑΣΗΣ</a:t>
            </a:r>
            <a:endParaRPr lang="en-US" sz="2400" dirty="0"/>
          </a:p>
        </p:txBody>
      </p:sp>
      <p:pic>
        <p:nvPicPr>
          <p:cNvPr id="24" name="Graphic 23" descr="Warning">
            <a:extLst>
              <a:ext uri="{FF2B5EF4-FFF2-40B4-BE49-F238E27FC236}">
                <a16:creationId xmlns:a16="http://schemas.microsoft.com/office/drawing/2014/main" id="{E7CC114C-859F-B203-E7AB-E329D9A0BC4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25668" y="2416727"/>
            <a:ext cx="914400" cy="914400"/>
          </a:xfrm>
          <a:prstGeom prst="rect">
            <a:avLst/>
          </a:prstGeom>
        </p:spPr>
      </p:pic>
      <p:pic>
        <p:nvPicPr>
          <p:cNvPr id="26" name="Graphic 25" descr="Open book">
            <a:extLst>
              <a:ext uri="{FF2B5EF4-FFF2-40B4-BE49-F238E27FC236}">
                <a16:creationId xmlns:a16="http://schemas.microsoft.com/office/drawing/2014/main" id="{18B2022F-A77D-989F-4A7A-0FE7ACE1E7E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47874" y="2416727"/>
            <a:ext cx="914400" cy="914400"/>
          </a:xfrm>
          <a:prstGeom prst="rect">
            <a:avLst/>
          </a:prstGeom>
        </p:spPr>
      </p:pic>
      <p:pic>
        <p:nvPicPr>
          <p:cNvPr id="28" name="Graphic 27" descr="Monitor">
            <a:extLst>
              <a:ext uri="{FF2B5EF4-FFF2-40B4-BE49-F238E27FC236}">
                <a16:creationId xmlns:a16="http://schemas.microsoft.com/office/drawing/2014/main" id="{926CF7FE-5A0A-0660-695D-55B1A407D84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63844" y="2416727"/>
            <a:ext cx="914400" cy="914400"/>
          </a:xfrm>
          <a:prstGeom prst="rect">
            <a:avLst/>
          </a:prstGeom>
        </p:spPr>
      </p:pic>
      <p:pic>
        <p:nvPicPr>
          <p:cNvPr id="30" name="Graphic 29" descr="Presentation with checklist">
            <a:extLst>
              <a:ext uri="{FF2B5EF4-FFF2-40B4-BE49-F238E27FC236}">
                <a16:creationId xmlns:a16="http://schemas.microsoft.com/office/drawing/2014/main" id="{87A54857-F6C6-762A-61BC-E85529FDA4A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779814" y="2416727"/>
            <a:ext cx="914400" cy="914400"/>
          </a:xfrm>
          <a:prstGeom prst="rect">
            <a:avLst/>
          </a:prstGeom>
        </p:spPr>
      </p:pic>
      <p:pic>
        <p:nvPicPr>
          <p:cNvPr id="32" name="Graphic 31" descr="Tick">
            <a:extLst>
              <a:ext uri="{FF2B5EF4-FFF2-40B4-BE49-F238E27FC236}">
                <a16:creationId xmlns:a16="http://schemas.microsoft.com/office/drawing/2014/main" id="{6A983BD8-E4B4-355E-001A-2C14E40881E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995784" y="2416727"/>
            <a:ext cx="914400" cy="914400"/>
          </a:xfrm>
          <a:prstGeom prst="rect">
            <a:avLst/>
          </a:prstGeom>
        </p:spPr>
      </p:pic>
      <p:sp>
        <p:nvSpPr>
          <p:cNvPr id="37" name="TextBox 36">
            <a:extLst>
              <a:ext uri="{FF2B5EF4-FFF2-40B4-BE49-F238E27FC236}">
                <a16:creationId xmlns:a16="http://schemas.microsoft.com/office/drawing/2014/main" id="{5BC8EE6F-D609-1B23-8B08-310D5191DFA2}"/>
              </a:ext>
            </a:extLst>
          </p:cNvPr>
          <p:cNvSpPr txBox="1"/>
          <p:nvPr/>
        </p:nvSpPr>
        <p:spPr>
          <a:xfrm>
            <a:off x="936697" y="3481792"/>
            <a:ext cx="1292341" cy="523220"/>
          </a:xfrm>
          <a:prstGeom prst="rect">
            <a:avLst/>
          </a:prstGeom>
          <a:noFill/>
        </p:spPr>
        <p:txBody>
          <a:bodyPr wrap="none" rtlCol="0">
            <a:spAutoFit/>
          </a:bodyPr>
          <a:lstStyle/>
          <a:p>
            <a:pPr algn="ctr"/>
            <a:r>
              <a:rPr lang="el-GR" sz="1400" dirty="0">
                <a:solidFill>
                  <a:srgbClr val="FFC000"/>
                </a:solidFill>
                <a:latin typeface="Aptos Display" panose="020B0004020202020204" pitchFamily="34" charset="0"/>
              </a:rPr>
              <a:t>ΕΚΠΑΙΔΕΥΤΙΚΟ</a:t>
            </a:r>
          </a:p>
          <a:p>
            <a:pPr algn="ctr"/>
            <a:r>
              <a:rPr lang="el-GR" sz="1400" dirty="0">
                <a:solidFill>
                  <a:srgbClr val="FFC000"/>
                </a:solidFill>
                <a:latin typeface="Aptos Display" panose="020B0004020202020204" pitchFamily="34" charset="0"/>
              </a:rPr>
              <a:t>ΠΡΟΒΛΗΜΑ</a:t>
            </a:r>
            <a:endParaRPr lang="en-US" sz="1400" dirty="0">
              <a:solidFill>
                <a:srgbClr val="FFC000"/>
              </a:solidFill>
              <a:latin typeface="Aptos Display" panose="020B0004020202020204" pitchFamily="34" charset="0"/>
            </a:endParaRPr>
          </a:p>
        </p:txBody>
      </p:sp>
      <p:sp>
        <p:nvSpPr>
          <p:cNvPr id="38" name="TextBox 37">
            <a:extLst>
              <a:ext uri="{FF2B5EF4-FFF2-40B4-BE49-F238E27FC236}">
                <a16:creationId xmlns:a16="http://schemas.microsoft.com/office/drawing/2014/main" id="{B2349E8D-F687-E23E-3311-B9FF1537574C}"/>
              </a:ext>
            </a:extLst>
          </p:cNvPr>
          <p:cNvSpPr txBox="1"/>
          <p:nvPr/>
        </p:nvSpPr>
        <p:spPr>
          <a:xfrm>
            <a:off x="3258289" y="3481792"/>
            <a:ext cx="1093568" cy="523220"/>
          </a:xfrm>
          <a:prstGeom prst="rect">
            <a:avLst/>
          </a:prstGeom>
          <a:noFill/>
        </p:spPr>
        <p:txBody>
          <a:bodyPr wrap="none" rtlCol="0">
            <a:spAutoFit/>
          </a:bodyPr>
          <a:lstStyle/>
          <a:p>
            <a:pPr algn="ctr"/>
            <a:r>
              <a:rPr lang="el-GR" sz="1400" dirty="0">
                <a:solidFill>
                  <a:schemeClr val="accent1">
                    <a:lumMod val="60000"/>
                    <a:lumOff val="40000"/>
                  </a:schemeClr>
                </a:solidFill>
                <a:latin typeface="Aptos Display" panose="020B0004020202020204" pitchFamily="34" charset="0"/>
              </a:rPr>
              <a:t>ΘΕΩΡΗΤΙΚΟ</a:t>
            </a:r>
          </a:p>
          <a:p>
            <a:pPr algn="ctr"/>
            <a:r>
              <a:rPr lang="el-GR" sz="1400" dirty="0">
                <a:solidFill>
                  <a:schemeClr val="accent1">
                    <a:lumMod val="60000"/>
                    <a:lumOff val="40000"/>
                  </a:schemeClr>
                </a:solidFill>
                <a:latin typeface="Aptos Display" panose="020B0004020202020204" pitchFamily="34" charset="0"/>
              </a:rPr>
              <a:t>ΠΛΑΙΣΙΟ</a:t>
            </a:r>
            <a:endParaRPr lang="en-US" sz="1400" dirty="0">
              <a:solidFill>
                <a:schemeClr val="accent1">
                  <a:lumMod val="60000"/>
                  <a:lumOff val="40000"/>
                </a:schemeClr>
              </a:solidFill>
              <a:latin typeface="Aptos Display" panose="020B0004020202020204" pitchFamily="34" charset="0"/>
            </a:endParaRPr>
          </a:p>
        </p:txBody>
      </p:sp>
      <p:sp>
        <p:nvSpPr>
          <p:cNvPr id="39" name="TextBox 38">
            <a:extLst>
              <a:ext uri="{FF2B5EF4-FFF2-40B4-BE49-F238E27FC236}">
                <a16:creationId xmlns:a16="http://schemas.microsoft.com/office/drawing/2014/main" id="{6B09E655-34BC-B35B-8170-072928C7FA22}"/>
              </a:ext>
            </a:extLst>
          </p:cNvPr>
          <p:cNvSpPr txBox="1"/>
          <p:nvPr/>
        </p:nvSpPr>
        <p:spPr>
          <a:xfrm>
            <a:off x="5563225" y="3481792"/>
            <a:ext cx="915635" cy="523220"/>
          </a:xfrm>
          <a:prstGeom prst="rect">
            <a:avLst/>
          </a:prstGeom>
          <a:noFill/>
        </p:spPr>
        <p:txBody>
          <a:bodyPr wrap="none" rtlCol="0">
            <a:spAutoFit/>
          </a:bodyPr>
          <a:lstStyle/>
          <a:p>
            <a:pPr algn="ctr"/>
            <a:r>
              <a:rPr lang="el-GR" sz="1400" dirty="0">
                <a:solidFill>
                  <a:srgbClr val="BD92DE"/>
                </a:solidFill>
                <a:latin typeface="Aptos Display" panose="020B0004020202020204" pitchFamily="34" charset="0"/>
              </a:rPr>
              <a:t>ΨΗΦΙΑΚΑ</a:t>
            </a:r>
          </a:p>
          <a:p>
            <a:pPr algn="ctr"/>
            <a:r>
              <a:rPr lang="el-GR" sz="1400" dirty="0">
                <a:solidFill>
                  <a:srgbClr val="BD92DE"/>
                </a:solidFill>
                <a:latin typeface="Aptos Display" panose="020B0004020202020204" pitchFamily="34" charset="0"/>
              </a:rPr>
              <a:t>ΕΡΓΑΛΕΙΑ</a:t>
            </a:r>
            <a:endParaRPr lang="en-US" sz="1400" dirty="0">
              <a:solidFill>
                <a:srgbClr val="BD92DE"/>
              </a:solidFill>
              <a:latin typeface="Aptos Display" panose="020B0004020202020204" pitchFamily="34" charset="0"/>
            </a:endParaRPr>
          </a:p>
        </p:txBody>
      </p:sp>
      <p:sp>
        <p:nvSpPr>
          <p:cNvPr id="40" name="TextBox 39">
            <a:extLst>
              <a:ext uri="{FF2B5EF4-FFF2-40B4-BE49-F238E27FC236}">
                <a16:creationId xmlns:a16="http://schemas.microsoft.com/office/drawing/2014/main" id="{41CEB90D-12BC-5810-3D51-857D8C3DC16C}"/>
              </a:ext>
            </a:extLst>
          </p:cNvPr>
          <p:cNvSpPr txBox="1"/>
          <p:nvPr/>
        </p:nvSpPr>
        <p:spPr>
          <a:xfrm>
            <a:off x="7743929" y="3481792"/>
            <a:ext cx="986167" cy="523220"/>
          </a:xfrm>
          <a:prstGeom prst="rect">
            <a:avLst/>
          </a:prstGeom>
          <a:noFill/>
        </p:spPr>
        <p:txBody>
          <a:bodyPr wrap="none" rtlCol="0">
            <a:spAutoFit/>
          </a:bodyPr>
          <a:lstStyle/>
          <a:p>
            <a:pPr algn="ctr"/>
            <a:r>
              <a:rPr lang="el-GR" sz="1400" dirty="0">
                <a:solidFill>
                  <a:srgbClr val="FF6699"/>
                </a:solidFill>
                <a:latin typeface="Aptos Display" panose="020B0004020202020204" pitchFamily="34" charset="0"/>
              </a:rPr>
              <a:t>ΔΙΔΑΚΤΙΚΟ</a:t>
            </a:r>
          </a:p>
          <a:p>
            <a:pPr algn="ctr"/>
            <a:r>
              <a:rPr lang="el-GR" sz="1400" dirty="0">
                <a:solidFill>
                  <a:srgbClr val="FF6699"/>
                </a:solidFill>
                <a:latin typeface="Aptos Display" panose="020B0004020202020204" pitchFamily="34" charset="0"/>
              </a:rPr>
              <a:t>ΣΕΝΑΡΙΟ</a:t>
            </a:r>
            <a:endParaRPr lang="en-US" sz="1400" dirty="0">
              <a:solidFill>
                <a:srgbClr val="FF6699"/>
              </a:solidFill>
              <a:latin typeface="Aptos Display" panose="020B0004020202020204" pitchFamily="34" charset="0"/>
            </a:endParaRPr>
          </a:p>
        </p:txBody>
      </p:sp>
      <p:sp>
        <p:nvSpPr>
          <p:cNvPr id="41" name="TextBox 40">
            <a:extLst>
              <a:ext uri="{FF2B5EF4-FFF2-40B4-BE49-F238E27FC236}">
                <a16:creationId xmlns:a16="http://schemas.microsoft.com/office/drawing/2014/main" id="{71332B11-8044-4808-82C7-7BE46ACB2232}"/>
              </a:ext>
            </a:extLst>
          </p:cNvPr>
          <p:cNvSpPr txBox="1"/>
          <p:nvPr/>
        </p:nvSpPr>
        <p:spPr>
          <a:xfrm>
            <a:off x="9743654" y="3481792"/>
            <a:ext cx="1418658" cy="738664"/>
          </a:xfrm>
          <a:prstGeom prst="rect">
            <a:avLst/>
          </a:prstGeom>
          <a:noFill/>
        </p:spPr>
        <p:txBody>
          <a:bodyPr wrap="none" rtlCol="0">
            <a:spAutoFit/>
          </a:bodyPr>
          <a:lstStyle/>
          <a:p>
            <a:pPr algn="ctr"/>
            <a:r>
              <a:rPr lang="el-GR" sz="1400" dirty="0">
                <a:solidFill>
                  <a:schemeClr val="accent6">
                    <a:lumMod val="60000"/>
                    <a:lumOff val="40000"/>
                  </a:schemeClr>
                </a:solidFill>
                <a:latin typeface="Aptos Display" panose="020B0004020202020204" pitchFamily="34" charset="0"/>
              </a:rPr>
              <a:t>ΤΕΛΙΚΑ</a:t>
            </a:r>
          </a:p>
          <a:p>
            <a:pPr algn="ctr"/>
            <a:r>
              <a:rPr lang="el-GR" sz="1400" dirty="0">
                <a:solidFill>
                  <a:schemeClr val="accent6">
                    <a:lumMod val="60000"/>
                    <a:lumOff val="40000"/>
                  </a:schemeClr>
                </a:solidFill>
                <a:latin typeface="Aptos Display" panose="020B0004020202020204" pitchFamily="34" charset="0"/>
              </a:rPr>
              <a:t>ΣΥΜΠΕΡΑΣΜΑΤΑ</a:t>
            </a:r>
          </a:p>
          <a:p>
            <a:pPr algn="ctr"/>
            <a:endParaRPr lang="en-US" sz="1400" dirty="0">
              <a:solidFill>
                <a:schemeClr val="bg1"/>
              </a:solidFill>
              <a:latin typeface="Aptos Display" panose="020B0004020202020204" pitchFamily="34" charset="0"/>
            </a:endParaRPr>
          </a:p>
        </p:txBody>
      </p:sp>
      <p:cxnSp>
        <p:nvCxnSpPr>
          <p:cNvPr id="43" name="Straight Connector 42">
            <a:extLst>
              <a:ext uri="{FF2B5EF4-FFF2-40B4-BE49-F238E27FC236}">
                <a16:creationId xmlns:a16="http://schemas.microsoft.com/office/drawing/2014/main" id="{3285FA47-2F77-C7BB-6B18-AF97258E3147}"/>
              </a:ext>
            </a:extLst>
          </p:cNvPr>
          <p:cNvCxnSpPr/>
          <p:nvPr/>
        </p:nvCxnSpPr>
        <p:spPr>
          <a:xfrm>
            <a:off x="1125667" y="4113952"/>
            <a:ext cx="914400"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420F9CC1-1578-D25E-C5CC-FC3119CB6C10}"/>
              </a:ext>
            </a:extLst>
          </p:cNvPr>
          <p:cNvCxnSpPr/>
          <p:nvPr/>
        </p:nvCxnSpPr>
        <p:spPr>
          <a:xfrm>
            <a:off x="3347873" y="4113952"/>
            <a:ext cx="914400"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B6E49742-C8BB-8B47-6F22-FCF3B367B191}"/>
              </a:ext>
            </a:extLst>
          </p:cNvPr>
          <p:cNvCxnSpPr/>
          <p:nvPr/>
        </p:nvCxnSpPr>
        <p:spPr>
          <a:xfrm>
            <a:off x="5545537" y="4113952"/>
            <a:ext cx="914400"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A58C7E60-78A1-3947-E033-35928B78FDBC}"/>
              </a:ext>
            </a:extLst>
          </p:cNvPr>
          <p:cNvCxnSpPr/>
          <p:nvPr/>
        </p:nvCxnSpPr>
        <p:spPr>
          <a:xfrm>
            <a:off x="7743929" y="4136534"/>
            <a:ext cx="914400"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5BD33030-37F6-DD57-CEFA-869C7223965C}"/>
              </a:ext>
            </a:extLst>
          </p:cNvPr>
          <p:cNvCxnSpPr/>
          <p:nvPr/>
        </p:nvCxnSpPr>
        <p:spPr>
          <a:xfrm>
            <a:off x="10005739" y="4125971"/>
            <a:ext cx="914400"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sp>
        <p:nvSpPr>
          <p:cNvPr id="48" name="TextBox 47">
            <a:extLst>
              <a:ext uri="{FF2B5EF4-FFF2-40B4-BE49-F238E27FC236}">
                <a16:creationId xmlns:a16="http://schemas.microsoft.com/office/drawing/2014/main" id="{3A64FE3F-D4FB-0CCA-3CDF-744992A043E9}"/>
              </a:ext>
            </a:extLst>
          </p:cNvPr>
          <p:cNvSpPr txBox="1"/>
          <p:nvPr/>
        </p:nvSpPr>
        <p:spPr>
          <a:xfrm>
            <a:off x="886201" y="4220456"/>
            <a:ext cx="1393331" cy="523220"/>
          </a:xfrm>
          <a:prstGeom prst="rect">
            <a:avLst/>
          </a:prstGeom>
          <a:noFill/>
        </p:spPr>
        <p:txBody>
          <a:bodyPr wrap="none" rtlCol="0">
            <a:spAutoFit/>
          </a:bodyPr>
          <a:lstStyle/>
          <a:p>
            <a:pPr algn="ctr"/>
            <a:r>
              <a:rPr lang="el-GR" sz="1400" dirty="0">
                <a:solidFill>
                  <a:schemeClr val="bg1"/>
                </a:solidFill>
                <a:latin typeface="Aptos Display" panose="020B0004020202020204" pitchFamily="34" charset="0"/>
              </a:rPr>
              <a:t>Ανάγκη </a:t>
            </a:r>
          </a:p>
          <a:p>
            <a:pPr algn="ctr"/>
            <a:r>
              <a:rPr lang="el-GR" sz="1400" dirty="0">
                <a:solidFill>
                  <a:schemeClr val="bg1"/>
                </a:solidFill>
                <a:latin typeface="Aptos Display" panose="020B0004020202020204" pitchFamily="34" charset="0"/>
              </a:rPr>
              <a:t>Εκσυγχρονισμού</a:t>
            </a:r>
            <a:endParaRPr lang="en-US" sz="1400" dirty="0">
              <a:solidFill>
                <a:schemeClr val="bg1"/>
              </a:solidFill>
              <a:latin typeface="Aptos Display" panose="020B0004020202020204" pitchFamily="34" charset="0"/>
            </a:endParaRPr>
          </a:p>
        </p:txBody>
      </p:sp>
      <p:sp>
        <p:nvSpPr>
          <p:cNvPr id="49" name="TextBox 48">
            <a:extLst>
              <a:ext uri="{FF2B5EF4-FFF2-40B4-BE49-F238E27FC236}">
                <a16:creationId xmlns:a16="http://schemas.microsoft.com/office/drawing/2014/main" id="{BB3AFE8F-5287-14A1-38AD-912C0F565CB0}"/>
              </a:ext>
            </a:extLst>
          </p:cNvPr>
          <p:cNvSpPr txBox="1"/>
          <p:nvPr/>
        </p:nvSpPr>
        <p:spPr>
          <a:xfrm>
            <a:off x="3448885" y="4220456"/>
            <a:ext cx="712375" cy="523220"/>
          </a:xfrm>
          <a:prstGeom prst="rect">
            <a:avLst/>
          </a:prstGeom>
          <a:noFill/>
        </p:spPr>
        <p:txBody>
          <a:bodyPr wrap="none" rtlCol="0">
            <a:spAutoFit/>
          </a:bodyPr>
          <a:lstStyle/>
          <a:p>
            <a:pPr algn="ctr"/>
            <a:r>
              <a:rPr lang="en-US" sz="1400" dirty="0">
                <a:solidFill>
                  <a:schemeClr val="bg1"/>
                </a:solidFill>
                <a:latin typeface="Aptos Display" panose="020B0004020202020204" pitchFamily="34" charset="0"/>
              </a:rPr>
              <a:t>TPACK</a:t>
            </a:r>
            <a:r>
              <a:rPr lang="el-GR" sz="1400" dirty="0">
                <a:solidFill>
                  <a:schemeClr val="bg1"/>
                </a:solidFill>
                <a:latin typeface="Aptos Display" panose="020B0004020202020204" pitchFamily="34" charset="0"/>
              </a:rPr>
              <a:t> </a:t>
            </a:r>
          </a:p>
          <a:p>
            <a:pPr algn="ctr"/>
            <a:r>
              <a:rPr lang="en-US" sz="1400" dirty="0">
                <a:solidFill>
                  <a:schemeClr val="bg1"/>
                </a:solidFill>
                <a:latin typeface="Aptos Display" panose="020B0004020202020204" pitchFamily="34" charset="0"/>
              </a:rPr>
              <a:t>SAMR</a:t>
            </a:r>
          </a:p>
        </p:txBody>
      </p:sp>
      <p:sp>
        <p:nvSpPr>
          <p:cNvPr id="50" name="TextBox 49">
            <a:extLst>
              <a:ext uri="{FF2B5EF4-FFF2-40B4-BE49-F238E27FC236}">
                <a16:creationId xmlns:a16="http://schemas.microsoft.com/office/drawing/2014/main" id="{F9314BC0-32CC-9481-6E80-75CC7BB6FB32}"/>
              </a:ext>
            </a:extLst>
          </p:cNvPr>
          <p:cNvSpPr txBox="1"/>
          <p:nvPr/>
        </p:nvSpPr>
        <p:spPr>
          <a:xfrm>
            <a:off x="5493677" y="4220456"/>
            <a:ext cx="1053495" cy="523220"/>
          </a:xfrm>
          <a:prstGeom prst="rect">
            <a:avLst/>
          </a:prstGeom>
          <a:noFill/>
        </p:spPr>
        <p:txBody>
          <a:bodyPr wrap="none" rtlCol="0">
            <a:spAutoFit/>
          </a:bodyPr>
          <a:lstStyle/>
          <a:p>
            <a:pPr algn="ctr"/>
            <a:r>
              <a:rPr lang="el-GR" sz="1400" dirty="0">
                <a:solidFill>
                  <a:schemeClr val="bg1"/>
                </a:solidFill>
                <a:latin typeface="Aptos Display" panose="020B0004020202020204" pitchFamily="34" charset="0"/>
              </a:rPr>
              <a:t>Αξιολόγηση </a:t>
            </a:r>
          </a:p>
          <a:p>
            <a:pPr algn="ctr"/>
            <a:r>
              <a:rPr lang="el-GR" sz="1400" dirty="0">
                <a:solidFill>
                  <a:schemeClr val="bg1"/>
                </a:solidFill>
                <a:latin typeface="Aptos Display" panose="020B0004020202020204" pitchFamily="34" charset="0"/>
              </a:rPr>
              <a:t>&amp; Επιλογή</a:t>
            </a:r>
            <a:endParaRPr lang="en-US" sz="1400" dirty="0">
              <a:solidFill>
                <a:schemeClr val="bg1"/>
              </a:solidFill>
              <a:latin typeface="Aptos Display" panose="020B0004020202020204" pitchFamily="34" charset="0"/>
            </a:endParaRPr>
          </a:p>
        </p:txBody>
      </p:sp>
      <p:sp>
        <p:nvSpPr>
          <p:cNvPr id="51" name="TextBox 50">
            <a:extLst>
              <a:ext uri="{FF2B5EF4-FFF2-40B4-BE49-F238E27FC236}">
                <a16:creationId xmlns:a16="http://schemas.microsoft.com/office/drawing/2014/main" id="{24315B60-C3D3-8FA0-78F0-82F1DDD5514F}"/>
              </a:ext>
            </a:extLst>
          </p:cNvPr>
          <p:cNvSpPr txBox="1"/>
          <p:nvPr/>
        </p:nvSpPr>
        <p:spPr>
          <a:xfrm>
            <a:off x="7484243" y="4220456"/>
            <a:ext cx="1505540" cy="523220"/>
          </a:xfrm>
          <a:prstGeom prst="rect">
            <a:avLst/>
          </a:prstGeom>
          <a:noFill/>
        </p:spPr>
        <p:txBody>
          <a:bodyPr wrap="none" rtlCol="0">
            <a:spAutoFit/>
          </a:bodyPr>
          <a:lstStyle/>
          <a:p>
            <a:pPr algn="ctr"/>
            <a:r>
              <a:rPr lang="el-GR" sz="1400" dirty="0">
                <a:solidFill>
                  <a:schemeClr val="bg1"/>
                </a:solidFill>
                <a:latin typeface="Aptos Display" panose="020B0004020202020204" pitchFamily="34" charset="0"/>
              </a:rPr>
              <a:t>Εφαρμογή στην </a:t>
            </a:r>
          </a:p>
          <a:p>
            <a:pPr algn="ctr"/>
            <a:r>
              <a:rPr lang="el-GR" sz="1400" dirty="0">
                <a:solidFill>
                  <a:schemeClr val="bg1"/>
                </a:solidFill>
                <a:latin typeface="Aptos Display" panose="020B0004020202020204" pitchFamily="34" charset="0"/>
              </a:rPr>
              <a:t>Κλασική Μηχανική</a:t>
            </a:r>
            <a:endParaRPr lang="en-US" sz="1400" dirty="0">
              <a:solidFill>
                <a:schemeClr val="bg1"/>
              </a:solidFill>
              <a:latin typeface="Aptos Display" panose="020B0004020202020204" pitchFamily="34" charset="0"/>
            </a:endParaRPr>
          </a:p>
        </p:txBody>
      </p:sp>
      <p:sp>
        <p:nvSpPr>
          <p:cNvPr id="52" name="TextBox 51">
            <a:extLst>
              <a:ext uri="{FF2B5EF4-FFF2-40B4-BE49-F238E27FC236}">
                <a16:creationId xmlns:a16="http://schemas.microsoft.com/office/drawing/2014/main" id="{E3D8FE70-741A-67A8-D25A-B23F731D2440}"/>
              </a:ext>
            </a:extLst>
          </p:cNvPr>
          <p:cNvSpPr txBox="1"/>
          <p:nvPr/>
        </p:nvSpPr>
        <p:spPr>
          <a:xfrm>
            <a:off x="9905398" y="4220456"/>
            <a:ext cx="1095172" cy="523220"/>
          </a:xfrm>
          <a:prstGeom prst="rect">
            <a:avLst/>
          </a:prstGeom>
          <a:noFill/>
        </p:spPr>
        <p:txBody>
          <a:bodyPr wrap="none" rtlCol="0">
            <a:spAutoFit/>
          </a:bodyPr>
          <a:lstStyle/>
          <a:p>
            <a:pPr algn="ctr"/>
            <a:r>
              <a:rPr lang="el-GR" sz="1400" dirty="0">
                <a:solidFill>
                  <a:schemeClr val="bg1"/>
                </a:solidFill>
                <a:latin typeface="Aptos Display" panose="020B0004020202020204" pitchFamily="34" charset="0"/>
              </a:rPr>
              <a:t>Αποτίμηση </a:t>
            </a:r>
          </a:p>
          <a:p>
            <a:pPr algn="ctr"/>
            <a:r>
              <a:rPr lang="el-GR" sz="1400" dirty="0">
                <a:solidFill>
                  <a:schemeClr val="bg1"/>
                </a:solidFill>
                <a:latin typeface="Aptos Display" panose="020B0004020202020204" pitchFamily="34" charset="0"/>
              </a:rPr>
              <a:t>&amp; Προτάσεις</a:t>
            </a:r>
            <a:endParaRPr lang="en-US" sz="1400" dirty="0">
              <a:solidFill>
                <a:schemeClr val="bg1"/>
              </a:solidFill>
              <a:latin typeface="Aptos Display" panose="020B0004020202020204" pitchFamily="34" charset="0"/>
            </a:endParaRPr>
          </a:p>
        </p:txBody>
      </p:sp>
      <p:sp>
        <p:nvSpPr>
          <p:cNvPr id="53" name="TextBox 52">
            <a:extLst>
              <a:ext uri="{FF2B5EF4-FFF2-40B4-BE49-F238E27FC236}">
                <a16:creationId xmlns:a16="http://schemas.microsoft.com/office/drawing/2014/main" id="{8835B792-6D84-DBE1-67EA-D9D22E621554}"/>
              </a:ext>
            </a:extLst>
          </p:cNvPr>
          <p:cNvSpPr txBox="1"/>
          <p:nvPr/>
        </p:nvSpPr>
        <p:spPr>
          <a:xfrm>
            <a:off x="1078440" y="5592281"/>
            <a:ext cx="10035119" cy="369332"/>
          </a:xfrm>
          <a:prstGeom prst="rect">
            <a:avLst/>
          </a:prstGeom>
          <a:noFill/>
        </p:spPr>
        <p:txBody>
          <a:bodyPr wrap="none" rtlCol="0">
            <a:spAutoFit/>
          </a:bodyPr>
          <a:lstStyle/>
          <a:p>
            <a:r>
              <a:rPr lang="el-GR" dirty="0">
                <a:solidFill>
                  <a:srgbClr val="FFC000"/>
                </a:solidFill>
                <a:latin typeface="Aptos Display" panose="020B0004020202020204" pitchFamily="34" charset="0"/>
              </a:rPr>
              <a:t>Προβλήματα  </a:t>
            </a:r>
            <a:r>
              <a:rPr lang="el-GR" dirty="0">
                <a:solidFill>
                  <a:schemeClr val="bg1"/>
                </a:solidFill>
                <a:latin typeface="Aptos Display" panose="020B0004020202020204" pitchFamily="34" charset="0"/>
              </a:rPr>
              <a:t>                        </a:t>
            </a:r>
            <a:r>
              <a:rPr lang="el-GR" dirty="0">
                <a:solidFill>
                  <a:schemeClr val="accent1">
                    <a:lumMod val="60000"/>
                    <a:lumOff val="40000"/>
                  </a:schemeClr>
                </a:solidFill>
                <a:latin typeface="Aptos Display" panose="020B0004020202020204" pitchFamily="34" charset="0"/>
                <a:sym typeface="Wingdings" panose="05000000000000000000" pitchFamily="2" charset="2"/>
              </a:rPr>
              <a:t>Θεωρία</a:t>
            </a:r>
            <a:r>
              <a:rPr lang="el-GR" dirty="0">
                <a:solidFill>
                  <a:schemeClr val="bg1"/>
                </a:solidFill>
                <a:latin typeface="Aptos Display" panose="020B0004020202020204" pitchFamily="34" charset="0"/>
                <a:sym typeface="Wingdings" panose="05000000000000000000" pitchFamily="2" charset="2"/>
              </a:rPr>
              <a:t>                          </a:t>
            </a:r>
            <a:r>
              <a:rPr lang="el-GR" dirty="0">
                <a:solidFill>
                  <a:srgbClr val="BD92DE"/>
                </a:solidFill>
                <a:latin typeface="Aptos Display" panose="020B0004020202020204" pitchFamily="34" charset="0"/>
                <a:sym typeface="Wingdings" panose="05000000000000000000" pitchFamily="2" charset="2"/>
              </a:rPr>
              <a:t>Εργαλεία</a:t>
            </a:r>
            <a:r>
              <a:rPr lang="el-GR" dirty="0">
                <a:solidFill>
                  <a:schemeClr val="bg1"/>
                </a:solidFill>
                <a:latin typeface="Aptos Display" panose="020B0004020202020204" pitchFamily="34" charset="0"/>
                <a:sym typeface="Wingdings" panose="05000000000000000000" pitchFamily="2" charset="2"/>
              </a:rPr>
              <a:t>                          </a:t>
            </a:r>
            <a:r>
              <a:rPr lang="el-GR" dirty="0">
                <a:solidFill>
                  <a:srgbClr val="FF6699"/>
                </a:solidFill>
                <a:latin typeface="Aptos Display" panose="020B0004020202020204" pitchFamily="34" charset="0"/>
                <a:sym typeface="Wingdings" panose="05000000000000000000" pitchFamily="2" charset="2"/>
              </a:rPr>
              <a:t>Εφαρμογή</a:t>
            </a:r>
            <a:r>
              <a:rPr lang="el-GR" dirty="0">
                <a:solidFill>
                  <a:schemeClr val="bg1"/>
                </a:solidFill>
                <a:latin typeface="Aptos Display" panose="020B0004020202020204" pitchFamily="34" charset="0"/>
                <a:sym typeface="Wingdings" panose="05000000000000000000" pitchFamily="2" charset="2"/>
              </a:rPr>
              <a:t>                          </a:t>
            </a:r>
            <a:r>
              <a:rPr lang="el-GR" dirty="0">
                <a:solidFill>
                  <a:schemeClr val="accent6">
                    <a:lumMod val="60000"/>
                    <a:lumOff val="40000"/>
                  </a:schemeClr>
                </a:solidFill>
                <a:latin typeface="Aptos Display" panose="020B0004020202020204" pitchFamily="34" charset="0"/>
                <a:sym typeface="Wingdings" panose="05000000000000000000" pitchFamily="2" charset="2"/>
              </a:rPr>
              <a:t>Συμπεράσματα</a:t>
            </a:r>
            <a:r>
              <a:rPr lang="el-GR" dirty="0">
                <a:solidFill>
                  <a:schemeClr val="bg1"/>
                </a:solidFill>
                <a:latin typeface="Aptos Display" panose="020B0004020202020204" pitchFamily="34" charset="0"/>
                <a:sym typeface="Wingdings" panose="05000000000000000000" pitchFamily="2" charset="2"/>
              </a:rPr>
              <a:t> </a:t>
            </a:r>
            <a:endParaRPr lang="en-US" dirty="0">
              <a:solidFill>
                <a:schemeClr val="bg1"/>
              </a:solidFill>
              <a:latin typeface="Aptos Display" panose="020B0004020202020204" pitchFamily="34" charset="0"/>
            </a:endParaRPr>
          </a:p>
        </p:txBody>
      </p:sp>
      <p:cxnSp>
        <p:nvCxnSpPr>
          <p:cNvPr id="55" name="Straight Arrow Connector 54">
            <a:extLst>
              <a:ext uri="{FF2B5EF4-FFF2-40B4-BE49-F238E27FC236}">
                <a16:creationId xmlns:a16="http://schemas.microsoft.com/office/drawing/2014/main" id="{913103B5-7B95-5130-AA19-05EDDE04D262}"/>
              </a:ext>
            </a:extLst>
          </p:cNvPr>
          <p:cNvCxnSpPr>
            <a:cxnSpLocks/>
          </p:cNvCxnSpPr>
          <p:nvPr/>
        </p:nvCxnSpPr>
        <p:spPr>
          <a:xfrm>
            <a:off x="2460767" y="5776947"/>
            <a:ext cx="887106"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8371DD-822B-A9AD-57BA-50E45EF42F34}"/>
              </a:ext>
            </a:extLst>
          </p:cNvPr>
          <p:cNvCxnSpPr/>
          <p:nvPr/>
        </p:nvCxnSpPr>
        <p:spPr>
          <a:xfrm>
            <a:off x="1311794"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Arrow: Striped Right 62">
            <a:extLst>
              <a:ext uri="{FF2B5EF4-FFF2-40B4-BE49-F238E27FC236}">
                <a16:creationId xmlns:a16="http://schemas.microsoft.com/office/drawing/2014/main" id="{8844442D-0ABF-191E-FE8B-01137A383E2C}"/>
              </a:ext>
            </a:extLst>
          </p:cNvPr>
          <p:cNvSpPr/>
          <p:nvPr/>
        </p:nvSpPr>
        <p:spPr>
          <a:xfrm>
            <a:off x="2480737" y="3256214"/>
            <a:ext cx="423650" cy="823710"/>
          </a:xfrm>
          <a:prstGeom prst="stripedRightArrow">
            <a:avLst>
              <a:gd name="adj1" fmla="val 50000"/>
              <a:gd name="adj2" fmla="val 3854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Striped Right 64">
            <a:extLst>
              <a:ext uri="{FF2B5EF4-FFF2-40B4-BE49-F238E27FC236}">
                <a16:creationId xmlns:a16="http://schemas.microsoft.com/office/drawing/2014/main" id="{99EB6F15-B438-668C-7EAE-8927D8E68C91}"/>
              </a:ext>
            </a:extLst>
          </p:cNvPr>
          <p:cNvSpPr/>
          <p:nvPr/>
        </p:nvSpPr>
        <p:spPr>
          <a:xfrm>
            <a:off x="4701234" y="3256214"/>
            <a:ext cx="423650" cy="823710"/>
          </a:xfrm>
          <a:prstGeom prst="stripedRightArrow">
            <a:avLst>
              <a:gd name="adj1" fmla="val 50000"/>
              <a:gd name="adj2" fmla="val 3854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Striped Right 65">
            <a:extLst>
              <a:ext uri="{FF2B5EF4-FFF2-40B4-BE49-F238E27FC236}">
                <a16:creationId xmlns:a16="http://schemas.microsoft.com/office/drawing/2014/main" id="{3E4D67F4-1152-0D9C-1D95-CA8A022D3A05}"/>
              </a:ext>
            </a:extLst>
          </p:cNvPr>
          <p:cNvSpPr/>
          <p:nvPr/>
        </p:nvSpPr>
        <p:spPr>
          <a:xfrm>
            <a:off x="6917204" y="3253776"/>
            <a:ext cx="423650" cy="823710"/>
          </a:xfrm>
          <a:prstGeom prst="stripedRightArrow">
            <a:avLst>
              <a:gd name="adj1" fmla="val 50000"/>
              <a:gd name="adj2" fmla="val 3854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Striped Right 66">
            <a:extLst>
              <a:ext uri="{FF2B5EF4-FFF2-40B4-BE49-F238E27FC236}">
                <a16:creationId xmlns:a16="http://schemas.microsoft.com/office/drawing/2014/main" id="{8EC07F0C-0F9D-26D6-2A14-CAB1D8122828}"/>
              </a:ext>
            </a:extLst>
          </p:cNvPr>
          <p:cNvSpPr/>
          <p:nvPr/>
        </p:nvSpPr>
        <p:spPr>
          <a:xfrm>
            <a:off x="9133174" y="3253776"/>
            <a:ext cx="423650" cy="823710"/>
          </a:xfrm>
          <a:prstGeom prst="stripedRightArrow">
            <a:avLst>
              <a:gd name="adj1" fmla="val 50000"/>
              <a:gd name="adj2" fmla="val 3854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2C19456-41AE-45CD-7265-C463DDC99BFB}"/>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2</a:t>
            </a:r>
            <a:endParaRPr lang="en-US" sz="1400" b="1" dirty="0">
              <a:solidFill>
                <a:srgbClr val="002060"/>
              </a:solidFill>
              <a:latin typeface="Aptos Display" panose="020B0004020202020204" pitchFamily="34" charset="0"/>
            </a:endParaRPr>
          </a:p>
        </p:txBody>
      </p:sp>
      <p:cxnSp>
        <p:nvCxnSpPr>
          <p:cNvPr id="70" name="Straight Arrow Connector 69">
            <a:extLst>
              <a:ext uri="{FF2B5EF4-FFF2-40B4-BE49-F238E27FC236}">
                <a16:creationId xmlns:a16="http://schemas.microsoft.com/office/drawing/2014/main" id="{4480524A-AE80-7F9F-2A22-4084A626A054}"/>
              </a:ext>
            </a:extLst>
          </p:cNvPr>
          <p:cNvCxnSpPr>
            <a:cxnSpLocks/>
          </p:cNvCxnSpPr>
          <p:nvPr/>
        </p:nvCxnSpPr>
        <p:spPr>
          <a:xfrm>
            <a:off x="4351857" y="5776947"/>
            <a:ext cx="887106"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089E23E-2CC2-546E-691B-F78319DA7832}"/>
              </a:ext>
            </a:extLst>
          </p:cNvPr>
          <p:cNvCxnSpPr>
            <a:cxnSpLocks/>
          </p:cNvCxnSpPr>
          <p:nvPr/>
        </p:nvCxnSpPr>
        <p:spPr>
          <a:xfrm>
            <a:off x="6354731" y="5765720"/>
            <a:ext cx="887106"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078FE13-54D9-F403-3CA9-96C166EC1AB4}"/>
              </a:ext>
            </a:extLst>
          </p:cNvPr>
          <p:cNvCxnSpPr>
            <a:cxnSpLocks/>
          </p:cNvCxnSpPr>
          <p:nvPr/>
        </p:nvCxnSpPr>
        <p:spPr>
          <a:xfrm>
            <a:off x="8457893" y="5776947"/>
            <a:ext cx="887106"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5CC3F5-659A-3546-FA86-35FCB75AB7BB}"/>
              </a:ext>
            </a:extLst>
          </p:cNvPr>
          <p:cNvSpPr txBox="1"/>
          <p:nvPr/>
        </p:nvSpPr>
        <p:spPr>
          <a:xfrm>
            <a:off x="816051" y="1215624"/>
            <a:ext cx="9840555" cy="646331"/>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Η </a:t>
            </a:r>
            <a:r>
              <a:rPr lang="el-GR" b="1" dirty="0">
                <a:solidFill>
                  <a:srgbClr val="FFC000"/>
                </a:solidFill>
                <a:latin typeface="Aptos Display" panose="020B0004020202020204" pitchFamily="34" charset="0"/>
              </a:rPr>
              <a:t>παρουσίαση</a:t>
            </a:r>
            <a:r>
              <a:rPr lang="el-GR" dirty="0">
                <a:solidFill>
                  <a:schemeClr val="bg1"/>
                </a:solidFill>
                <a:latin typeface="Aptos Display" panose="020B0004020202020204" pitchFamily="34" charset="0"/>
              </a:rPr>
              <a:t> ακολουθεί μια </a:t>
            </a:r>
            <a:r>
              <a:rPr lang="el-GR" b="1" dirty="0">
                <a:solidFill>
                  <a:srgbClr val="FFC000"/>
                </a:solidFill>
                <a:latin typeface="Aptos Display" panose="020B0004020202020204" pitchFamily="34" charset="0"/>
              </a:rPr>
              <a:t>οργανωμένη</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πορεία</a:t>
            </a:r>
            <a:r>
              <a:rPr lang="el-GR" dirty="0">
                <a:solidFill>
                  <a:schemeClr val="bg1"/>
                </a:solidFill>
                <a:latin typeface="Aptos Display" panose="020B0004020202020204" pitchFamily="34" charset="0"/>
              </a:rPr>
              <a:t> από το εκπαιδευτικό </a:t>
            </a:r>
            <a:r>
              <a:rPr lang="el-GR" b="1" dirty="0">
                <a:solidFill>
                  <a:srgbClr val="FFC000"/>
                </a:solidFill>
                <a:latin typeface="Aptos Display" panose="020B0004020202020204" pitchFamily="34" charset="0"/>
              </a:rPr>
              <a:t>πρόβλημα</a:t>
            </a:r>
            <a:r>
              <a:rPr lang="el-GR" dirty="0">
                <a:solidFill>
                  <a:schemeClr val="bg1"/>
                </a:solidFill>
                <a:latin typeface="Aptos Display" panose="020B0004020202020204" pitchFamily="34" charset="0"/>
              </a:rPr>
              <a:t> έως την </a:t>
            </a:r>
            <a:r>
              <a:rPr lang="el-GR" b="1" dirty="0">
                <a:solidFill>
                  <a:srgbClr val="FFC000"/>
                </a:solidFill>
                <a:latin typeface="Aptos Display" panose="020B0004020202020204" pitchFamily="34" charset="0"/>
              </a:rPr>
              <a:t>εφαρμογή</a:t>
            </a:r>
            <a:r>
              <a:rPr lang="el-GR" dirty="0">
                <a:solidFill>
                  <a:schemeClr val="bg1"/>
                </a:solidFill>
                <a:latin typeface="Aptos Display" panose="020B0004020202020204" pitchFamily="34" charset="0"/>
              </a:rPr>
              <a:t> και τα </a:t>
            </a:r>
            <a:r>
              <a:rPr lang="el-GR" b="1" dirty="0">
                <a:solidFill>
                  <a:srgbClr val="FFC000"/>
                </a:solidFill>
                <a:latin typeface="Aptos Display" panose="020B0004020202020204" pitchFamily="34" charset="0"/>
              </a:rPr>
              <a:t>τελικά</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συμπεράσματα</a:t>
            </a:r>
          </a:p>
        </p:txBody>
      </p:sp>
    </p:spTree>
    <p:extLst>
      <p:ext uri="{BB962C8B-B14F-4D97-AF65-F5344CB8AC3E}">
        <p14:creationId xmlns:p14="http://schemas.microsoft.com/office/powerpoint/2010/main" val="155162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735F-BD02-2BB0-64BE-889880AD64F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98AAC51-AF1B-29AC-0A7E-6B3F234CD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3" name="Oval 52">
            <a:extLst>
              <a:ext uri="{FF2B5EF4-FFF2-40B4-BE49-F238E27FC236}">
                <a16:creationId xmlns:a16="http://schemas.microsoft.com/office/drawing/2014/main" id="{F1AEC282-6757-FB55-DC06-8302F790DC47}"/>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20</a:t>
            </a:r>
            <a:endParaRPr lang="en-US" sz="1400" b="1" dirty="0">
              <a:solidFill>
                <a:srgbClr val="002060"/>
              </a:solidFill>
              <a:latin typeface="Aptos Display" panose="020B0004020202020204" pitchFamily="34" charset="0"/>
            </a:endParaRPr>
          </a:p>
        </p:txBody>
      </p:sp>
      <p:sp>
        <p:nvSpPr>
          <p:cNvPr id="6" name="Oval 5">
            <a:extLst>
              <a:ext uri="{FF2B5EF4-FFF2-40B4-BE49-F238E27FC236}">
                <a16:creationId xmlns:a16="http://schemas.microsoft.com/office/drawing/2014/main" id="{9807CB76-F966-F807-F4F8-7662A037183D}"/>
              </a:ext>
            </a:extLst>
          </p:cNvPr>
          <p:cNvSpPr/>
          <p:nvPr/>
        </p:nvSpPr>
        <p:spPr>
          <a:xfrm>
            <a:off x="5273038" y="1149681"/>
            <a:ext cx="1645920" cy="1645920"/>
          </a:xfrm>
          <a:prstGeom prst="ellipse">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Handshake">
            <a:extLst>
              <a:ext uri="{FF2B5EF4-FFF2-40B4-BE49-F238E27FC236}">
                <a16:creationId xmlns:a16="http://schemas.microsoft.com/office/drawing/2014/main" id="{316E59D5-74FE-005A-FB33-304CFA4201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10198" y="1347844"/>
            <a:ext cx="1371600" cy="1371600"/>
          </a:xfrm>
          <a:prstGeom prst="rect">
            <a:avLst/>
          </a:prstGeom>
        </p:spPr>
      </p:pic>
      <p:cxnSp>
        <p:nvCxnSpPr>
          <p:cNvPr id="9" name="Straight Connector 8">
            <a:extLst>
              <a:ext uri="{FF2B5EF4-FFF2-40B4-BE49-F238E27FC236}">
                <a16:creationId xmlns:a16="http://schemas.microsoft.com/office/drawing/2014/main" id="{3900C6F7-16B8-EE9E-D8BC-A551BFA8ECDD}"/>
              </a:ext>
            </a:extLst>
          </p:cNvPr>
          <p:cNvCxnSpPr>
            <a:cxnSpLocks/>
            <a:endCxn id="6" idx="2"/>
          </p:cNvCxnSpPr>
          <p:nvPr/>
        </p:nvCxnSpPr>
        <p:spPr>
          <a:xfrm>
            <a:off x="4281443" y="1972641"/>
            <a:ext cx="991595" cy="0"/>
          </a:xfrm>
          <a:prstGeom prst="line">
            <a:avLst/>
          </a:prstGeom>
          <a:ln>
            <a:solidFill>
              <a:srgbClr val="DEEBF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B98785D-2EFC-E1BF-0A85-CB75C0431CE5}"/>
              </a:ext>
            </a:extLst>
          </p:cNvPr>
          <p:cNvCxnSpPr>
            <a:cxnSpLocks/>
            <a:stCxn id="6" idx="6"/>
          </p:cNvCxnSpPr>
          <p:nvPr/>
        </p:nvCxnSpPr>
        <p:spPr>
          <a:xfrm>
            <a:off x="6918958" y="1972641"/>
            <a:ext cx="991595" cy="0"/>
          </a:xfrm>
          <a:prstGeom prst="line">
            <a:avLst/>
          </a:prstGeom>
          <a:ln>
            <a:solidFill>
              <a:srgbClr val="DEEBF7"/>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9B1229F-FBE5-875E-79DA-DA6C85CF04F5}"/>
              </a:ext>
            </a:extLst>
          </p:cNvPr>
          <p:cNvSpPr txBox="1"/>
          <p:nvPr/>
        </p:nvSpPr>
        <p:spPr>
          <a:xfrm>
            <a:off x="-1" y="3594361"/>
            <a:ext cx="12191999" cy="353943"/>
          </a:xfrm>
          <a:prstGeom prst="rect">
            <a:avLst/>
          </a:prstGeom>
          <a:noFill/>
        </p:spPr>
        <p:txBody>
          <a:bodyPr wrap="square" rtlCol="0">
            <a:spAutoFit/>
          </a:bodyPr>
          <a:lstStyle/>
          <a:p>
            <a:pPr algn="ctr"/>
            <a:r>
              <a:rPr lang="el-GR" sz="1700" dirty="0">
                <a:solidFill>
                  <a:schemeClr val="bg1"/>
                </a:solidFill>
                <a:latin typeface="Aptos Display" panose="020B0004020202020204" pitchFamily="34" charset="0"/>
              </a:rPr>
              <a:t>Για την προσοχή σας και τον πολύτιμο χρόνο σας</a:t>
            </a:r>
            <a:endParaRPr lang="en-US" sz="1700" dirty="0">
              <a:solidFill>
                <a:schemeClr val="bg1"/>
              </a:solidFill>
              <a:latin typeface="Aptos Display" panose="020B0004020202020204" pitchFamily="34" charset="0"/>
            </a:endParaRPr>
          </a:p>
        </p:txBody>
      </p:sp>
      <p:sp>
        <p:nvSpPr>
          <p:cNvPr id="22" name="TextBox 21">
            <a:extLst>
              <a:ext uri="{FF2B5EF4-FFF2-40B4-BE49-F238E27FC236}">
                <a16:creationId xmlns:a16="http://schemas.microsoft.com/office/drawing/2014/main" id="{97F81D05-6D26-9ADD-81E0-EFBF50A2848E}"/>
              </a:ext>
            </a:extLst>
          </p:cNvPr>
          <p:cNvSpPr txBox="1"/>
          <p:nvPr/>
        </p:nvSpPr>
        <p:spPr>
          <a:xfrm>
            <a:off x="-2" y="4110165"/>
            <a:ext cx="12192001" cy="369332"/>
          </a:xfrm>
          <a:prstGeom prst="rect">
            <a:avLst/>
          </a:prstGeom>
          <a:noFill/>
        </p:spPr>
        <p:txBody>
          <a:bodyPr wrap="square" rtlCol="0">
            <a:spAutoFit/>
          </a:bodyPr>
          <a:lstStyle/>
          <a:p>
            <a:pPr algn="ctr"/>
            <a:r>
              <a:rPr lang="el-GR" dirty="0">
                <a:solidFill>
                  <a:srgbClr val="FFC000"/>
                </a:solidFill>
                <a:latin typeface="Aptos Display" panose="020B0004020202020204" pitchFamily="34" charset="0"/>
              </a:rPr>
              <a:t>Ερωτήσεις - Συζήτηση</a:t>
            </a:r>
            <a:endParaRPr lang="en-US" dirty="0">
              <a:solidFill>
                <a:srgbClr val="FFC000"/>
              </a:solidFill>
              <a:latin typeface="Aptos Display" panose="020B0004020202020204" pitchFamily="34" charset="0"/>
            </a:endParaRPr>
          </a:p>
        </p:txBody>
      </p:sp>
      <p:pic>
        <p:nvPicPr>
          <p:cNvPr id="27" name="Graphic 26" descr="Chat">
            <a:extLst>
              <a:ext uri="{FF2B5EF4-FFF2-40B4-BE49-F238E27FC236}">
                <a16:creationId xmlns:a16="http://schemas.microsoft.com/office/drawing/2014/main" id="{E81C6F0B-62C1-A574-BBE8-08396C27BBD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38798" y="4375409"/>
            <a:ext cx="914400" cy="914400"/>
          </a:xfrm>
          <a:prstGeom prst="rect">
            <a:avLst/>
          </a:prstGeom>
        </p:spPr>
      </p:pic>
      <p:sp>
        <p:nvSpPr>
          <p:cNvPr id="28" name="Rectangle: Rounded Corners 27">
            <a:extLst>
              <a:ext uri="{FF2B5EF4-FFF2-40B4-BE49-F238E27FC236}">
                <a16:creationId xmlns:a16="http://schemas.microsoft.com/office/drawing/2014/main" id="{C7172D8F-E8C6-3E41-227E-99C2FA5CCED8}"/>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3A46C35-4D05-743C-35FF-291C418DC653}"/>
              </a:ext>
            </a:extLst>
          </p:cNvPr>
          <p:cNvSpPr txBox="1"/>
          <p:nvPr/>
        </p:nvSpPr>
        <p:spPr>
          <a:xfrm>
            <a:off x="2656356" y="5793503"/>
            <a:ext cx="6897841"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a:t>
            </a:r>
            <a:r>
              <a:rPr lang="el-GR" b="1" dirty="0">
                <a:solidFill>
                  <a:srgbClr val="FFC000"/>
                </a:solidFill>
                <a:latin typeface="Aptos Display" panose="020B0004020202020204" pitchFamily="34" charset="0"/>
              </a:rPr>
              <a:t>τεχνολογία</a:t>
            </a:r>
            <a:r>
              <a:rPr lang="el-GR" dirty="0">
                <a:solidFill>
                  <a:schemeClr val="bg1"/>
                </a:solidFill>
                <a:latin typeface="Aptos Display" panose="020B0004020202020204" pitchFamily="34" charset="0"/>
              </a:rPr>
              <a:t> αποκτά πραγματική αξία μόνο όταν μετατρέπεται σε </a:t>
            </a:r>
            <a:r>
              <a:rPr lang="el-GR" b="1" dirty="0">
                <a:solidFill>
                  <a:srgbClr val="FFC000"/>
                </a:solidFill>
                <a:latin typeface="Aptos Display" panose="020B0004020202020204" pitchFamily="34" charset="0"/>
              </a:rPr>
              <a:t>γέφυρα</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γνώσης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εμπειρίας</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ενεργής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συμμετοχής</a:t>
            </a:r>
            <a:r>
              <a:rPr lang="el-GR" dirty="0">
                <a:solidFill>
                  <a:schemeClr val="bg1"/>
                </a:solidFill>
                <a:latin typeface="Aptos Display" panose="020B0004020202020204" pitchFamily="34" charset="0"/>
              </a:rPr>
              <a:t> του μαθητή.</a:t>
            </a:r>
            <a:endParaRPr lang="en-US" dirty="0">
              <a:solidFill>
                <a:schemeClr val="bg1"/>
              </a:solidFill>
              <a:latin typeface="Aptos Display" panose="020B0004020202020204" pitchFamily="34" charset="0"/>
            </a:endParaRPr>
          </a:p>
        </p:txBody>
      </p:sp>
      <p:cxnSp>
        <p:nvCxnSpPr>
          <p:cNvPr id="30" name="Straight Connector 29">
            <a:extLst>
              <a:ext uri="{FF2B5EF4-FFF2-40B4-BE49-F238E27FC236}">
                <a16:creationId xmlns:a16="http://schemas.microsoft.com/office/drawing/2014/main" id="{64F50722-1141-8A4E-F84A-EAC144879185}"/>
              </a:ext>
            </a:extLst>
          </p:cNvPr>
          <p:cNvCxnSpPr>
            <a:cxnSpLocks/>
          </p:cNvCxnSpPr>
          <p:nvPr/>
        </p:nvCxnSpPr>
        <p:spPr>
          <a:xfrm>
            <a:off x="2251207"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32" name="Graphic 31" descr="Lightbulb and gear">
            <a:extLst>
              <a:ext uri="{FF2B5EF4-FFF2-40B4-BE49-F238E27FC236}">
                <a16:creationId xmlns:a16="http://schemas.microsoft.com/office/drawing/2014/main" id="{17509C0E-9589-225E-FC75-6F6C9F78146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53674" y="5733714"/>
            <a:ext cx="768585" cy="768585"/>
          </a:xfrm>
          <a:prstGeom prst="rect">
            <a:avLst/>
          </a:prstGeom>
        </p:spPr>
      </p:pic>
      <p:sp>
        <p:nvSpPr>
          <p:cNvPr id="36" name="Title 35">
            <a:extLst>
              <a:ext uri="{FF2B5EF4-FFF2-40B4-BE49-F238E27FC236}">
                <a16:creationId xmlns:a16="http://schemas.microsoft.com/office/drawing/2014/main" id="{E6401146-5C14-59D0-555E-61EE23963573}"/>
              </a:ext>
            </a:extLst>
          </p:cNvPr>
          <p:cNvSpPr>
            <a:spLocks noGrp="1"/>
          </p:cNvSpPr>
          <p:nvPr>
            <p:ph type="ctrTitle"/>
          </p:nvPr>
        </p:nvSpPr>
        <p:spPr>
          <a:xfrm>
            <a:off x="-2" y="3094198"/>
            <a:ext cx="12192002" cy="641291"/>
          </a:xfrm>
        </p:spPr>
        <p:txBody>
          <a:bodyPr>
            <a:noAutofit/>
          </a:bodyPr>
          <a:lstStyle/>
          <a:p>
            <a:r>
              <a:rPr lang="el-GR" sz="4000" b="1" dirty="0">
                <a:solidFill>
                  <a:schemeClr val="accent5">
                    <a:lumMod val="20000"/>
                    <a:lumOff val="80000"/>
                  </a:schemeClr>
                </a:solidFill>
                <a:latin typeface="Aptos Display" panose="020B0004020202020204" pitchFamily="34" charset="0"/>
              </a:rPr>
              <a:t>ΕΥΧΑΡΙΣΤΩ ΘΕΡΜΑ</a:t>
            </a:r>
            <a:endParaRPr lang="en-US" sz="4000" dirty="0"/>
          </a:p>
        </p:txBody>
      </p:sp>
    </p:spTree>
    <p:extLst>
      <p:ext uri="{BB962C8B-B14F-4D97-AF65-F5344CB8AC3E}">
        <p14:creationId xmlns:p14="http://schemas.microsoft.com/office/powerpoint/2010/main" val="68306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C0C4B-9042-87B4-D1E6-698016A4B1C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F63894A-A734-7653-57AA-41EB26398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Rectangle: Rounded Corners 41">
            <a:extLst>
              <a:ext uri="{FF2B5EF4-FFF2-40B4-BE49-F238E27FC236}">
                <a16:creationId xmlns:a16="http://schemas.microsoft.com/office/drawing/2014/main" id="{C7BC5A04-88C1-25D8-E775-C8E890181A7A}"/>
              </a:ext>
            </a:extLst>
          </p:cNvPr>
          <p:cNvSpPr/>
          <p:nvPr/>
        </p:nvSpPr>
        <p:spPr>
          <a:xfrm>
            <a:off x="869133" y="5660807"/>
            <a:ext cx="10453736"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0A5738B-AEF6-A240-7A71-7014920D1B87}"/>
              </a:ext>
            </a:extLst>
          </p:cNvPr>
          <p:cNvSpPr/>
          <p:nvPr/>
        </p:nvSpPr>
        <p:spPr>
          <a:xfrm>
            <a:off x="869133" y="1671181"/>
            <a:ext cx="4663440" cy="3840480"/>
          </a:xfrm>
          <a:prstGeom prst="roundRect">
            <a:avLst>
              <a:gd name="adj" fmla="val 7238"/>
            </a:avLst>
          </a:prstGeom>
          <a:solidFill>
            <a:schemeClr val="accent3">
              <a:lumMod val="75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385EC205-EE41-83AC-7F30-C815A8E55935}"/>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ΤΟ ΕΚΠΑΙΔΕΥΤΙΚΟ ΠΡΟΒΛΗΜΑ</a:t>
            </a:r>
            <a:endParaRPr lang="en-US" sz="2400" dirty="0"/>
          </a:p>
        </p:txBody>
      </p:sp>
      <p:sp>
        <p:nvSpPr>
          <p:cNvPr id="53" name="TextBox 52">
            <a:extLst>
              <a:ext uri="{FF2B5EF4-FFF2-40B4-BE49-F238E27FC236}">
                <a16:creationId xmlns:a16="http://schemas.microsoft.com/office/drawing/2014/main" id="{C4615B93-6ED9-B09A-E359-DA6FE6AEE2E0}"/>
              </a:ext>
            </a:extLst>
          </p:cNvPr>
          <p:cNvSpPr txBox="1"/>
          <p:nvPr/>
        </p:nvSpPr>
        <p:spPr>
          <a:xfrm>
            <a:off x="3073942" y="5810918"/>
            <a:ext cx="7064419"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Φυσική δεν κατανοείται ουσιαστικά μόνο μέσω θεωρίας και τύπων</a:t>
            </a:r>
            <a:r>
              <a:rPr lang="en-US" dirty="0">
                <a:solidFill>
                  <a:schemeClr val="bg1"/>
                </a:solidFill>
                <a:latin typeface="Aptos Display" panose="020B0004020202020204" pitchFamily="34" charset="0"/>
              </a:rPr>
              <a:t>: </a:t>
            </a:r>
            <a:r>
              <a:rPr lang="el-GR" dirty="0">
                <a:solidFill>
                  <a:schemeClr val="bg1"/>
                </a:solidFill>
                <a:latin typeface="Aptos Display" panose="020B0004020202020204" pitchFamily="34" charset="0"/>
              </a:rPr>
              <a:t>απαιτεί </a:t>
            </a:r>
            <a:r>
              <a:rPr lang="el-GR" b="1" dirty="0">
                <a:solidFill>
                  <a:srgbClr val="FFC000"/>
                </a:solidFill>
                <a:latin typeface="Aptos Display" panose="020B0004020202020204" pitchFamily="34" charset="0"/>
              </a:rPr>
              <a:t>διερεύνηση</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οπτικοποίηση</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ενεργή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εμπλοκή</a:t>
            </a:r>
            <a:r>
              <a:rPr lang="el-GR" dirty="0">
                <a:solidFill>
                  <a:schemeClr val="bg1"/>
                </a:solidFill>
                <a:latin typeface="Aptos Display" panose="020B0004020202020204" pitchFamily="34" charset="0"/>
              </a:rPr>
              <a:t> των μαθητών.</a:t>
            </a:r>
            <a:endParaRPr lang="en-US" dirty="0">
              <a:solidFill>
                <a:schemeClr val="bg1"/>
              </a:solidFill>
              <a:latin typeface="Aptos Display" panose="020B0004020202020204" pitchFamily="34" charset="0"/>
            </a:endParaRPr>
          </a:p>
        </p:txBody>
      </p:sp>
      <p:cxnSp>
        <p:nvCxnSpPr>
          <p:cNvPr id="61" name="Straight Connector 60">
            <a:extLst>
              <a:ext uri="{FF2B5EF4-FFF2-40B4-BE49-F238E27FC236}">
                <a16:creationId xmlns:a16="http://schemas.microsoft.com/office/drawing/2014/main" id="{EACE8991-DB83-47E6-D5B6-A7B49DAED280}"/>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76ACE42A-C26E-8A27-4E41-9A3D11F82360}"/>
              </a:ext>
            </a:extLst>
          </p:cNvPr>
          <p:cNvSpPr/>
          <p:nvPr/>
        </p:nvSpPr>
        <p:spPr>
          <a:xfrm>
            <a:off x="6659429" y="1671181"/>
            <a:ext cx="4663440" cy="384048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24D158-B5B3-6DA9-4DFB-3B0FEFB09AD2}"/>
              </a:ext>
            </a:extLst>
          </p:cNvPr>
          <p:cNvPicPr>
            <a:picLocks noChangeAspect="1"/>
          </p:cNvPicPr>
          <p:nvPr/>
        </p:nvPicPr>
        <p:blipFill>
          <a:blip r:embed="rId4"/>
          <a:stretch>
            <a:fillRect/>
          </a:stretch>
        </p:blipFill>
        <p:spPr>
          <a:xfrm>
            <a:off x="1037007" y="3024026"/>
            <a:ext cx="2108498" cy="2194560"/>
          </a:xfrm>
          <a:prstGeom prst="roundRect">
            <a:avLst>
              <a:gd name="adj" fmla="val 5861"/>
            </a:avLst>
          </a:prstGeom>
          <a:ln>
            <a:noFill/>
          </a:ln>
          <a:effectLst/>
        </p:spPr>
      </p:pic>
      <p:pic>
        <p:nvPicPr>
          <p:cNvPr id="6" name="Picture 5">
            <a:extLst>
              <a:ext uri="{FF2B5EF4-FFF2-40B4-BE49-F238E27FC236}">
                <a16:creationId xmlns:a16="http://schemas.microsoft.com/office/drawing/2014/main" id="{50DBAE44-628C-BB0A-C012-DC67A1805D96}"/>
              </a:ext>
            </a:extLst>
          </p:cNvPr>
          <p:cNvPicPr preferRelativeResize="0">
            <a:picLocks/>
          </p:cNvPicPr>
          <p:nvPr/>
        </p:nvPicPr>
        <p:blipFill>
          <a:blip r:embed="rId5"/>
          <a:stretch>
            <a:fillRect/>
          </a:stretch>
        </p:blipFill>
        <p:spPr>
          <a:xfrm>
            <a:off x="6822844" y="3024026"/>
            <a:ext cx="2112264" cy="2194560"/>
          </a:xfrm>
          <a:prstGeom prst="roundRect">
            <a:avLst>
              <a:gd name="adj" fmla="val 4259"/>
            </a:avLst>
          </a:prstGeom>
          <a:ln>
            <a:noFill/>
          </a:ln>
          <a:effectLst/>
        </p:spPr>
      </p:pic>
      <p:pic>
        <p:nvPicPr>
          <p:cNvPr id="9" name="Graphic 8" descr="Classroom">
            <a:extLst>
              <a:ext uri="{FF2B5EF4-FFF2-40B4-BE49-F238E27FC236}">
                <a16:creationId xmlns:a16="http://schemas.microsoft.com/office/drawing/2014/main" id="{F2109988-5864-27A2-612C-755FE5C4017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37007" y="1890404"/>
            <a:ext cx="914400" cy="914400"/>
          </a:xfrm>
          <a:prstGeom prst="rect">
            <a:avLst/>
          </a:prstGeom>
        </p:spPr>
      </p:pic>
      <p:pic>
        <p:nvPicPr>
          <p:cNvPr id="11" name="Graphic 10" descr="Customer review">
            <a:extLst>
              <a:ext uri="{FF2B5EF4-FFF2-40B4-BE49-F238E27FC236}">
                <a16:creationId xmlns:a16="http://schemas.microsoft.com/office/drawing/2014/main" id="{576A530B-DA1D-2354-1492-F90BF07CA0A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822844" y="1890404"/>
            <a:ext cx="914400" cy="914400"/>
          </a:xfrm>
          <a:prstGeom prst="rect">
            <a:avLst/>
          </a:prstGeom>
        </p:spPr>
      </p:pic>
      <p:pic>
        <p:nvPicPr>
          <p:cNvPr id="13" name="Graphic 12" descr="Magnifying glass">
            <a:extLst>
              <a:ext uri="{FF2B5EF4-FFF2-40B4-BE49-F238E27FC236}">
                <a16:creationId xmlns:a16="http://schemas.microsoft.com/office/drawing/2014/main" id="{6097D9F3-C1EA-6850-2387-E7CB97D5BDD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104687" y="3014648"/>
            <a:ext cx="548640" cy="548640"/>
          </a:xfrm>
          <a:prstGeom prst="rect">
            <a:avLst/>
          </a:prstGeom>
        </p:spPr>
      </p:pic>
      <p:pic>
        <p:nvPicPr>
          <p:cNvPr id="17" name="Graphic 16" descr="Lecturer">
            <a:extLst>
              <a:ext uri="{FF2B5EF4-FFF2-40B4-BE49-F238E27FC236}">
                <a16:creationId xmlns:a16="http://schemas.microsoft.com/office/drawing/2014/main" id="{2DE6E932-0CF3-9952-3689-213FBA4E743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05750" y="3034767"/>
            <a:ext cx="548640" cy="548640"/>
          </a:xfrm>
          <a:prstGeom prst="rect">
            <a:avLst/>
          </a:prstGeom>
        </p:spPr>
      </p:pic>
      <p:pic>
        <p:nvPicPr>
          <p:cNvPr id="19" name="Graphic 18" descr="Presentation with bar chart RTL">
            <a:extLst>
              <a:ext uri="{FF2B5EF4-FFF2-40B4-BE49-F238E27FC236}">
                <a16:creationId xmlns:a16="http://schemas.microsoft.com/office/drawing/2014/main" id="{EEAA6C1A-C388-0DD5-D334-E8EAD113541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114022" y="3846986"/>
            <a:ext cx="548640" cy="548640"/>
          </a:xfrm>
          <a:prstGeom prst="rect">
            <a:avLst/>
          </a:prstGeom>
        </p:spPr>
      </p:pic>
      <p:pic>
        <p:nvPicPr>
          <p:cNvPr id="21" name="Graphic 20" descr="Group of men">
            <a:extLst>
              <a:ext uri="{FF2B5EF4-FFF2-40B4-BE49-F238E27FC236}">
                <a16:creationId xmlns:a16="http://schemas.microsoft.com/office/drawing/2014/main" id="{4BC28858-B80D-A121-19D1-446279B8750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104687" y="4679323"/>
            <a:ext cx="548640" cy="548640"/>
          </a:xfrm>
          <a:prstGeom prst="rect">
            <a:avLst/>
          </a:prstGeom>
        </p:spPr>
      </p:pic>
      <p:pic>
        <p:nvPicPr>
          <p:cNvPr id="23" name="Graphic 22" descr="Closed book">
            <a:extLst>
              <a:ext uri="{FF2B5EF4-FFF2-40B4-BE49-F238E27FC236}">
                <a16:creationId xmlns:a16="http://schemas.microsoft.com/office/drawing/2014/main" id="{80B96636-C221-9AF2-5398-0883197A884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25449" y="3846986"/>
            <a:ext cx="548640" cy="548640"/>
          </a:xfrm>
          <a:prstGeom prst="rect">
            <a:avLst/>
          </a:prstGeom>
        </p:spPr>
      </p:pic>
      <p:pic>
        <p:nvPicPr>
          <p:cNvPr id="27" name="Graphic 26" descr="Head with gears">
            <a:extLst>
              <a:ext uri="{FF2B5EF4-FFF2-40B4-BE49-F238E27FC236}">
                <a16:creationId xmlns:a16="http://schemas.microsoft.com/office/drawing/2014/main" id="{BB3BD649-A50A-94B8-336F-FA54E4A6102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325449" y="4659205"/>
            <a:ext cx="548640" cy="548640"/>
          </a:xfrm>
          <a:prstGeom prst="rect">
            <a:avLst/>
          </a:prstGeom>
        </p:spPr>
      </p:pic>
      <p:pic>
        <p:nvPicPr>
          <p:cNvPr id="31" name="Graphic 30" descr="Lightbulb and gear">
            <a:extLst>
              <a:ext uri="{FF2B5EF4-FFF2-40B4-BE49-F238E27FC236}">
                <a16:creationId xmlns:a16="http://schemas.microsoft.com/office/drawing/2014/main" id="{20B8893B-7B4B-73AA-82CF-D66360E47C6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153674" y="5733714"/>
            <a:ext cx="768585" cy="768585"/>
          </a:xfrm>
          <a:prstGeom prst="rect">
            <a:avLst/>
          </a:prstGeom>
        </p:spPr>
      </p:pic>
      <p:cxnSp>
        <p:nvCxnSpPr>
          <p:cNvPr id="54" name="Straight Connector 53">
            <a:extLst>
              <a:ext uri="{FF2B5EF4-FFF2-40B4-BE49-F238E27FC236}">
                <a16:creationId xmlns:a16="http://schemas.microsoft.com/office/drawing/2014/main" id="{0A9CE97E-F499-F480-15C9-DE75A7CCA09F}"/>
              </a:ext>
            </a:extLst>
          </p:cNvPr>
          <p:cNvCxnSpPr>
            <a:cxnSpLocks/>
          </p:cNvCxnSpPr>
          <p:nvPr/>
        </p:nvCxnSpPr>
        <p:spPr>
          <a:xfrm>
            <a:off x="2084183" y="2664832"/>
            <a:ext cx="32004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0" name="Straight Connector 59">
            <a:extLst>
              <a:ext uri="{FF2B5EF4-FFF2-40B4-BE49-F238E27FC236}">
                <a16:creationId xmlns:a16="http://schemas.microsoft.com/office/drawing/2014/main" id="{450F4256-65C0-D23D-B974-0355FAC9BA80}"/>
              </a:ext>
            </a:extLst>
          </p:cNvPr>
          <p:cNvCxnSpPr>
            <a:cxnSpLocks/>
          </p:cNvCxnSpPr>
          <p:nvPr/>
        </p:nvCxnSpPr>
        <p:spPr>
          <a:xfrm>
            <a:off x="7889237" y="2664832"/>
            <a:ext cx="3200400" cy="0"/>
          </a:xfrm>
          <a:prstGeom prst="line">
            <a:avLst/>
          </a:prstGeom>
          <a:ln>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62" name="Straight Connector 61">
            <a:extLst>
              <a:ext uri="{FF2B5EF4-FFF2-40B4-BE49-F238E27FC236}">
                <a16:creationId xmlns:a16="http://schemas.microsoft.com/office/drawing/2014/main" id="{92D864C9-0353-B576-6509-895BEB8ACD51}"/>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sp>
        <p:nvSpPr>
          <p:cNvPr id="65" name="Arrow: Striped Right 64">
            <a:extLst>
              <a:ext uri="{FF2B5EF4-FFF2-40B4-BE49-F238E27FC236}">
                <a16:creationId xmlns:a16="http://schemas.microsoft.com/office/drawing/2014/main" id="{8334279A-F134-7662-76EF-F6545E59FAFF}"/>
              </a:ext>
            </a:extLst>
          </p:cNvPr>
          <p:cNvSpPr/>
          <p:nvPr/>
        </p:nvSpPr>
        <p:spPr>
          <a:xfrm>
            <a:off x="5638800" y="3198668"/>
            <a:ext cx="914400" cy="823710"/>
          </a:xfrm>
          <a:prstGeom prst="stripedRightArrow">
            <a:avLst>
              <a:gd name="adj1" fmla="val 50000"/>
              <a:gd name="adj2" fmla="val 38542"/>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8BD4C02-4DF7-45B7-1214-FCD373D113F8}"/>
              </a:ext>
            </a:extLst>
          </p:cNvPr>
          <p:cNvSpPr txBox="1"/>
          <p:nvPr/>
        </p:nvSpPr>
        <p:spPr>
          <a:xfrm>
            <a:off x="2027213" y="1890404"/>
            <a:ext cx="2236583" cy="707886"/>
          </a:xfrm>
          <a:prstGeom prst="rect">
            <a:avLst/>
          </a:prstGeom>
          <a:noFill/>
        </p:spPr>
        <p:txBody>
          <a:bodyPr wrap="square" rtlCol="0">
            <a:spAutoFit/>
          </a:bodyPr>
          <a:lstStyle/>
          <a:p>
            <a:r>
              <a:rPr lang="el-GR" sz="2000" b="1" dirty="0">
                <a:solidFill>
                  <a:schemeClr val="bg1"/>
                </a:solidFill>
                <a:latin typeface="Aptos Display" panose="020B0004020202020204" pitchFamily="34" charset="0"/>
              </a:rPr>
              <a:t>ΠΑΡΑΔΟΣΙΑΚΗ ΔΙΔΑΣΚΑΛΙΑ</a:t>
            </a:r>
            <a:endParaRPr lang="en-US" sz="2000" b="1" dirty="0">
              <a:solidFill>
                <a:schemeClr val="bg1"/>
              </a:solidFill>
              <a:latin typeface="Aptos Display" panose="020B0004020202020204" pitchFamily="34" charset="0"/>
            </a:endParaRPr>
          </a:p>
        </p:txBody>
      </p:sp>
      <p:sp>
        <p:nvSpPr>
          <p:cNvPr id="67" name="TextBox 66">
            <a:extLst>
              <a:ext uri="{FF2B5EF4-FFF2-40B4-BE49-F238E27FC236}">
                <a16:creationId xmlns:a16="http://schemas.microsoft.com/office/drawing/2014/main" id="{FB274297-59C8-9679-4D2C-9850272F1B0C}"/>
              </a:ext>
            </a:extLst>
          </p:cNvPr>
          <p:cNvSpPr txBox="1"/>
          <p:nvPr/>
        </p:nvSpPr>
        <p:spPr>
          <a:xfrm>
            <a:off x="7808614" y="1890404"/>
            <a:ext cx="3297876" cy="707886"/>
          </a:xfrm>
          <a:prstGeom prst="rect">
            <a:avLst/>
          </a:prstGeom>
          <a:noFill/>
        </p:spPr>
        <p:txBody>
          <a:bodyPr wrap="square" rtlCol="0">
            <a:spAutoFit/>
          </a:bodyPr>
          <a:lstStyle/>
          <a:p>
            <a:r>
              <a:rPr lang="el-GR" sz="2000" b="1" dirty="0">
                <a:solidFill>
                  <a:schemeClr val="bg1"/>
                </a:solidFill>
                <a:latin typeface="Aptos Display" panose="020B0004020202020204" pitchFamily="34" charset="0"/>
              </a:rPr>
              <a:t>ΣΥΓΧΡΟΝΗ ΔΙΕΡΕΥΝΗΤΙΚΗ ΠΡΟΣΕΓΓΙΣΗ</a:t>
            </a:r>
            <a:endParaRPr lang="en-US" sz="2000" b="1" dirty="0">
              <a:solidFill>
                <a:schemeClr val="bg1"/>
              </a:solidFill>
              <a:latin typeface="Aptos Display" panose="020B0004020202020204" pitchFamily="34" charset="0"/>
            </a:endParaRPr>
          </a:p>
        </p:txBody>
      </p:sp>
      <p:sp>
        <p:nvSpPr>
          <p:cNvPr id="68" name="TextBox 67">
            <a:extLst>
              <a:ext uri="{FF2B5EF4-FFF2-40B4-BE49-F238E27FC236}">
                <a16:creationId xmlns:a16="http://schemas.microsoft.com/office/drawing/2014/main" id="{CCC5B517-AD76-A0E4-7246-748A376CF7DE}"/>
              </a:ext>
            </a:extLst>
          </p:cNvPr>
          <p:cNvSpPr txBox="1"/>
          <p:nvPr/>
        </p:nvSpPr>
        <p:spPr>
          <a:xfrm>
            <a:off x="3846462" y="3007888"/>
            <a:ext cx="1686109"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Διάλεξη και απομνημόνευση</a:t>
            </a:r>
            <a:endParaRPr lang="en-US" sz="1600" dirty="0">
              <a:solidFill>
                <a:schemeClr val="bg1"/>
              </a:solidFill>
              <a:latin typeface="Aptos Display" panose="020B0004020202020204" pitchFamily="34" charset="0"/>
            </a:endParaRPr>
          </a:p>
        </p:txBody>
      </p:sp>
      <p:sp>
        <p:nvSpPr>
          <p:cNvPr id="69" name="TextBox 68">
            <a:extLst>
              <a:ext uri="{FF2B5EF4-FFF2-40B4-BE49-F238E27FC236}">
                <a16:creationId xmlns:a16="http://schemas.microsoft.com/office/drawing/2014/main" id="{B43B1731-7C06-2CA2-6B60-A4490615BA02}"/>
              </a:ext>
            </a:extLst>
          </p:cNvPr>
          <p:cNvSpPr txBox="1"/>
          <p:nvPr/>
        </p:nvSpPr>
        <p:spPr>
          <a:xfrm>
            <a:off x="3854390" y="3822949"/>
            <a:ext cx="1678181"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Έμφαση τύπων και ασκήσεων</a:t>
            </a:r>
            <a:endParaRPr lang="en-US" sz="1600" dirty="0">
              <a:solidFill>
                <a:schemeClr val="bg1"/>
              </a:solidFill>
              <a:latin typeface="Aptos Display" panose="020B0004020202020204" pitchFamily="34" charset="0"/>
            </a:endParaRPr>
          </a:p>
        </p:txBody>
      </p:sp>
      <p:sp>
        <p:nvSpPr>
          <p:cNvPr id="70" name="TextBox 69">
            <a:extLst>
              <a:ext uri="{FF2B5EF4-FFF2-40B4-BE49-F238E27FC236}">
                <a16:creationId xmlns:a16="http://schemas.microsoft.com/office/drawing/2014/main" id="{875B6812-ACD9-509F-21DD-8A5AE8DBD3F3}"/>
              </a:ext>
            </a:extLst>
          </p:cNvPr>
          <p:cNvSpPr txBox="1"/>
          <p:nvPr/>
        </p:nvSpPr>
        <p:spPr>
          <a:xfrm>
            <a:off x="3874089" y="4633811"/>
            <a:ext cx="1678181"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Παθητικός ρόλος μαθητή</a:t>
            </a:r>
            <a:endParaRPr lang="en-US" sz="1600" dirty="0">
              <a:solidFill>
                <a:schemeClr val="bg1"/>
              </a:solidFill>
              <a:latin typeface="Aptos Display" panose="020B0004020202020204" pitchFamily="34" charset="0"/>
            </a:endParaRPr>
          </a:p>
        </p:txBody>
      </p:sp>
      <p:sp>
        <p:nvSpPr>
          <p:cNvPr id="71" name="TextBox 70">
            <a:extLst>
              <a:ext uri="{FF2B5EF4-FFF2-40B4-BE49-F238E27FC236}">
                <a16:creationId xmlns:a16="http://schemas.microsoft.com/office/drawing/2014/main" id="{59DF4C1A-3558-02F2-A5B1-8F50111EFDDD}"/>
              </a:ext>
            </a:extLst>
          </p:cNvPr>
          <p:cNvSpPr txBox="1"/>
          <p:nvPr/>
        </p:nvSpPr>
        <p:spPr>
          <a:xfrm>
            <a:off x="9703596" y="3007888"/>
            <a:ext cx="1619272"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Διερεύνηση και πειραματισμός</a:t>
            </a:r>
            <a:endParaRPr lang="en-US" sz="1600" dirty="0">
              <a:solidFill>
                <a:schemeClr val="bg1"/>
              </a:solidFill>
              <a:latin typeface="Aptos Display" panose="020B0004020202020204" pitchFamily="34" charset="0"/>
            </a:endParaRPr>
          </a:p>
        </p:txBody>
      </p:sp>
      <p:sp>
        <p:nvSpPr>
          <p:cNvPr id="72" name="TextBox 71">
            <a:extLst>
              <a:ext uri="{FF2B5EF4-FFF2-40B4-BE49-F238E27FC236}">
                <a16:creationId xmlns:a16="http://schemas.microsoft.com/office/drawing/2014/main" id="{3B5FD3D5-EF34-B659-A91F-C1E4E6B997C1}"/>
              </a:ext>
            </a:extLst>
          </p:cNvPr>
          <p:cNvSpPr txBox="1"/>
          <p:nvPr/>
        </p:nvSpPr>
        <p:spPr>
          <a:xfrm>
            <a:off x="9711524" y="3822949"/>
            <a:ext cx="1611344"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Οπτικοποίηση εννοιών</a:t>
            </a:r>
            <a:endParaRPr lang="en-US" sz="1600" dirty="0">
              <a:solidFill>
                <a:schemeClr val="bg1"/>
              </a:solidFill>
              <a:latin typeface="Aptos Display" panose="020B0004020202020204" pitchFamily="34" charset="0"/>
            </a:endParaRPr>
          </a:p>
        </p:txBody>
      </p:sp>
      <p:sp>
        <p:nvSpPr>
          <p:cNvPr id="73" name="TextBox 72">
            <a:extLst>
              <a:ext uri="{FF2B5EF4-FFF2-40B4-BE49-F238E27FC236}">
                <a16:creationId xmlns:a16="http://schemas.microsoft.com/office/drawing/2014/main" id="{79309EAF-29F7-25AA-4912-BCF5FB3A9919}"/>
              </a:ext>
            </a:extLst>
          </p:cNvPr>
          <p:cNvSpPr txBox="1"/>
          <p:nvPr/>
        </p:nvSpPr>
        <p:spPr>
          <a:xfrm>
            <a:off x="9711523" y="4659205"/>
            <a:ext cx="1611344" cy="584775"/>
          </a:xfrm>
          <a:prstGeom prst="rect">
            <a:avLst/>
          </a:prstGeom>
          <a:noFill/>
        </p:spPr>
        <p:txBody>
          <a:bodyPr wrap="square" rtlCol="0">
            <a:spAutoFit/>
          </a:bodyPr>
          <a:lstStyle/>
          <a:p>
            <a:r>
              <a:rPr lang="el-GR" sz="1600" dirty="0">
                <a:solidFill>
                  <a:schemeClr val="bg1"/>
                </a:solidFill>
                <a:latin typeface="Aptos Display" panose="020B0004020202020204" pitchFamily="34" charset="0"/>
              </a:rPr>
              <a:t>Ενεργητική συμμετοχή</a:t>
            </a:r>
            <a:endParaRPr lang="en-US" sz="1600" dirty="0">
              <a:solidFill>
                <a:schemeClr val="bg1"/>
              </a:solidFill>
              <a:latin typeface="Aptos Display" panose="020B0004020202020204" pitchFamily="34" charset="0"/>
            </a:endParaRPr>
          </a:p>
        </p:txBody>
      </p:sp>
      <p:sp>
        <p:nvSpPr>
          <p:cNvPr id="75" name="Oval 74">
            <a:extLst>
              <a:ext uri="{FF2B5EF4-FFF2-40B4-BE49-F238E27FC236}">
                <a16:creationId xmlns:a16="http://schemas.microsoft.com/office/drawing/2014/main" id="{F87A00D4-ECE7-3792-5CF6-8D9267F0E368}"/>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3</a:t>
            </a:r>
            <a:endParaRPr lang="en-US" sz="1400" b="1" dirty="0">
              <a:solidFill>
                <a:srgbClr val="002060"/>
              </a:solidFill>
              <a:latin typeface="Aptos Display" panose="020B0004020202020204" pitchFamily="34" charset="0"/>
            </a:endParaRPr>
          </a:p>
        </p:txBody>
      </p:sp>
      <p:sp>
        <p:nvSpPr>
          <p:cNvPr id="3" name="TextBox 2">
            <a:extLst>
              <a:ext uri="{FF2B5EF4-FFF2-40B4-BE49-F238E27FC236}">
                <a16:creationId xmlns:a16="http://schemas.microsoft.com/office/drawing/2014/main" id="{85750A3C-C74F-FBC0-B29A-4BE7C0BE95B7}"/>
              </a:ext>
            </a:extLst>
          </p:cNvPr>
          <p:cNvSpPr txBox="1"/>
          <p:nvPr/>
        </p:nvSpPr>
        <p:spPr>
          <a:xfrm>
            <a:off x="816051" y="1215624"/>
            <a:ext cx="11489893"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Η μετάβαση από την </a:t>
            </a:r>
            <a:r>
              <a:rPr lang="el-GR" b="1" dirty="0">
                <a:solidFill>
                  <a:srgbClr val="FFC000"/>
                </a:solidFill>
                <a:latin typeface="Aptos Display" panose="020B0004020202020204" pitchFamily="34" charset="0"/>
              </a:rPr>
              <a:t>παθητική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παρακολούθηση</a:t>
            </a:r>
            <a:r>
              <a:rPr lang="el-GR" dirty="0">
                <a:solidFill>
                  <a:schemeClr val="bg1"/>
                </a:solidFill>
                <a:latin typeface="Aptos Display" panose="020B0004020202020204" pitchFamily="34" charset="0"/>
              </a:rPr>
              <a:t> στη </a:t>
            </a:r>
            <a:r>
              <a:rPr lang="el-GR" b="1" dirty="0">
                <a:solidFill>
                  <a:srgbClr val="FFC000"/>
                </a:solidFill>
                <a:latin typeface="Aptos Display" panose="020B0004020202020204" pitchFamily="34" charset="0"/>
              </a:rPr>
              <a:t>διερευνητική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μάθηση</a:t>
            </a:r>
            <a:r>
              <a:rPr lang="el-GR" dirty="0">
                <a:solidFill>
                  <a:schemeClr val="bg1"/>
                </a:solidFill>
                <a:latin typeface="Aptos Display" panose="020B0004020202020204" pitchFamily="34" charset="0"/>
              </a:rPr>
              <a:t> για μία σύγχρονη εκπαίδευση</a:t>
            </a:r>
            <a:endParaRPr lang="el-GR" b="1" dirty="0">
              <a:solidFill>
                <a:srgbClr val="FFC000"/>
              </a:solidFill>
              <a:latin typeface="Aptos Display" panose="020B0004020202020204" pitchFamily="34" charset="0"/>
            </a:endParaRPr>
          </a:p>
        </p:txBody>
      </p:sp>
    </p:spTree>
    <p:extLst>
      <p:ext uri="{BB962C8B-B14F-4D97-AF65-F5344CB8AC3E}">
        <p14:creationId xmlns:p14="http://schemas.microsoft.com/office/powerpoint/2010/main" val="355406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1050-C562-8C10-A561-71492ABCC0CC}"/>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2703440-822C-8009-F2A3-D3827E93E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23BB0965-FC9E-849E-CD57-AAB69984708D}"/>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ΣΚΟΠΟΣ &amp; ΕΡΕΥΝΗΤΙΚΑ ΕΡΩΤΗΜΑΤΑ</a:t>
            </a:r>
            <a:endParaRPr lang="en-US" sz="2400" dirty="0"/>
          </a:p>
        </p:txBody>
      </p:sp>
      <p:cxnSp>
        <p:nvCxnSpPr>
          <p:cNvPr id="61" name="Straight Connector 60">
            <a:extLst>
              <a:ext uri="{FF2B5EF4-FFF2-40B4-BE49-F238E27FC236}">
                <a16:creationId xmlns:a16="http://schemas.microsoft.com/office/drawing/2014/main" id="{3E18DF47-C5D9-31D1-7724-38D7CE49F7D9}"/>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8CC84EE-3D57-BA8A-F24C-E2061329FDCC}"/>
              </a:ext>
            </a:extLst>
          </p:cNvPr>
          <p:cNvSpPr/>
          <p:nvPr/>
        </p:nvSpPr>
        <p:spPr>
          <a:xfrm>
            <a:off x="3871185" y="2150880"/>
            <a:ext cx="4663440" cy="1920237"/>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D882252-5AE1-7189-ACD2-8E11A0BB79F8}"/>
              </a:ext>
            </a:extLst>
          </p:cNvPr>
          <p:cNvSpPr/>
          <p:nvPr/>
        </p:nvSpPr>
        <p:spPr>
          <a:xfrm>
            <a:off x="869132" y="4436730"/>
            <a:ext cx="3108960" cy="210312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C255811-CCB4-E173-FBA7-60F85C38A659}"/>
              </a:ext>
            </a:extLst>
          </p:cNvPr>
          <p:cNvSpPr/>
          <p:nvPr/>
        </p:nvSpPr>
        <p:spPr>
          <a:xfrm>
            <a:off x="4648425" y="4436730"/>
            <a:ext cx="3108960" cy="210312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C99BD56-C462-F1E0-A8C0-2CBB95B16AD1}"/>
              </a:ext>
            </a:extLst>
          </p:cNvPr>
          <p:cNvSpPr/>
          <p:nvPr/>
        </p:nvSpPr>
        <p:spPr>
          <a:xfrm>
            <a:off x="8427719" y="4436730"/>
            <a:ext cx="3108960" cy="210312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1DAF6676-F70E-A57D-95CF-C60AFE691A2D}"/>
              </a:ext>
            </a:extLst>
          </p:cNvPr>
          <p:cNvCxnSpPr>
            <a:stCxn id="2" idx="2"/>
            <a:endCxn id="3" idx="0"/>
          </p:cNvCxnSpPr>
          <p:nvPr/>
        </p:nvCxnSpPr>
        <p:spPr>
          <a:xfrm rot="5400000">
            <a:off x="4130453" y="2364277"/>
            <a:ext cx="365613" cy="3779293"/>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8" name="Connector: Elbow 17">
            <a:extLst>
              <a:ext uri="{FF2B5EF4-FFF2-40B4-BE49-F238E27FC236}">
                <a16:creationId xmlns:a16="http://schemas.microsoft.com/office/drawing/2014/main" id="{A1132E00-9A2E-FEB3-628E-3BC47E5AE579}"/>
              </a:ext>
            </a:extLst>
          </p:cNvPr>
          <p:cNvCxnSpPr>
            <a:stCxn id="2" idx="2"/>
            <a:endCxn id="7" idx="0"/>
          </p:cNvCxnSpPr>
          <p:nvPr/>
        </p:nvCxnSpPr>
        <p:spPr>
          <a:xfrm rot="16200000" flipH="1">
            <a:off x="7909746" y="2364276"/>
            <a:ext cx="365613" cy="3779294"/>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pic>
        <p:nvPicPr>
          <p:cNvPr id="25" name="Graphic 24" descr="Bullseye">
            <a:extLst>
              <a:ext uri="{FF2B5EF4-FFF2-40B4-BE49-F238E27FC236}">
                <a16:creationId xmlns:a16="http://schemas.microsoft.com/office/drawing/2014/main" id="{99AF86A2-7368-1203-51EA-83C1CCB68E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45705" y="1667025"/>
            <a:ext cx="914400" cy="914400"/>
          </a:xfrm>
          <a:prstGeom prst="rect">
            <a:avLst/>
          </a:prstGeom>
        </p:spPr>
      </p:pic>
      <p:pic>
        <p:nvPicPr>
          <p:cNvPr id="28" name="Graphic 27" descr="Brain in head">
            <a:extLst>
              <a:ext uri="{FF2B5EF4-FFF2-40B4-BE49-F238E27FC236}">
                <a16:creationId xmlns:a16="http://schemas.microsoft.com/office/drawing/2014/main" id="{6E2C3293-B0CE-8B03-8E06-8DF8218C7AD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5568" y="4490639"/>
            <a:ext cx="914400" cy="914400"/>
          </a:xfrm>
          <a:prstGeom prst="rect">
            <a:avLst/>
          </a:prstGeom>
        </p:spPr>
      </p:pic>
      <p:pic>
        <p:nvPicPr>
          <p:cNvPr id="30" name="Graphic 29" descr="Magnifying glass">
            <a:extLst>
              <a:ext uri="{FF2B5EF4-FFF2-40B4-BE49-F238E27FC236}">
                <a16:creationId xmlns:a16="http://schemas.microsoft.com/office/drawing/2014/main" id="{EC7C2B07-63D9-B48E-60E9-9AD276C825C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82731" y="4490640"/>
            <a:ext cx="914400" cy="914400"/>
          </a:xfrm>
          <a:prstGeom prst="rect">
            <a:avLst/>
          </a:prstGeom>
        </p:spPr>
      </p:pic>
      <p:pic>
        <p:nvPicPr>
          <p:cNvPr id="33" name="Graphic 32" descr="Internet">
            <a:extLst>
              <a:ext uri="{FF2B5EF4-FFF2-40B4-BE49-F238E27FC236}">
                <a16:creationId xmlns:a16="http://schemas.microsoft.com/office/drawing/2014/main" id="{F8B6223A-28CC-4BAC-EE4D-FDA78918206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578503" y="4490640"/>
            <a:ext cx="914400" cy="914400"/>
          </a:xfrm>
          <a:prstGeom prst="rect">
            <a:avLst/>
          </a:prstGeom>
        </p:spPr>
      </p:pic>
      <p:sp>
        <p:nvSpPr>
          <p:cNvPr id="34" name="TextBox 33">
            <a:extLst>
              <a:ext uri="{FF2B5EF4-FFF2-40B4-BE49-F238E27FC236}">
                <a16:creationId xmlns:a16="http://schemas.microsoft.com/office/drawing/2014/main" id="{DF0107AD-4BFD-E327-75A6-6BA25A669113}"/>
              </a:ext>
            </a:extLst>
          </p:cNvPr>
          <p:cNvSpPr txBox="1"/>
          <p:nvPr/>
        </p:nvSpPr>
        <p:spPr>
          <a:xfrm>
            <a:off x="5679364" y="2545267"/>
            <a:ext cx="1047082" cy="369332"/>
          </a:xfrm>
          <a:prstGeom prst="rect">
            <a:avLst/>
          </a:prstGeom>
          <a:noFill/>
        </p:spPr>
        <p:txBody>
          <a:bodyPr wrap="none" rtlCol="0">
            <a:spAutoFit/>
          </a:bodyPr>
          <a:lstStyle/>
          <a:p>
            <a:r>
              <a:rPr lang="el-GR" b="1" dirty="0">
                <a:solidFill>
                  <a:schemeClr val="bg1"/>
                </a:solidFill>
                <a:latin typeface="Aptos Display" panose="020B0004020202020204" pitchFamily="34" charset="0"/>
              </a:rPr>
              <a:t>ΣΚΟΠΟΣ</a:t>
            </a:r>
            <a:endParaRPr lang="en-US" b="1" dirty="0">
              <a:solidFill>
                <a:schemeClr val="bg1"/>
              </a:solidFill>
              <a:latin typeface="Aptos Display" panose="020B0004020202020204" pitchFamily="34" charset="0"/>
            </a:endParaRPr>
          </a:p>
        </p:txBody>
      </p:sp>
      <p:sp>
        <p:nvSpPr>
          <p:cNvPr id="35" name="TextBox 34">
            <a:extLst>
              <a:ext uri="{FF2B5EF4-FFF2-40B4-BE49-F238E27FC236}">
                <a16:creationId xmlns:a16="http://schemas.microsoft.com/office/drawing/2014/main" id="{456F01F1-572E-DE62-62B8-4DA6F292176C}"/>
              </a:ext>
            </a:extLst>
          </p:cNvPr>
          <p:cNvSpPr txBox="1"/>
          <p:nvPr/>
        </p:nvSpPr>
        <p:spPr>
          <a:xfrm>
            <a:off x="1876403" y="4624674"/>
            <a:ext cx="1784463" cy="646331"/>
          </a:xfrm>
          <a:prstGeom prst="rect">
            <a:avLst/>
          </a:prstGeom>
          <a:noFill/>
        </p:spPr>
        <p:txBody>
          <a:bodyPr wrap="none" rtlCol="0">
            <a:spAutoFit/>
          </a:bodyPr>
          <a:lstStyle/>
          <a:p>
            <a:r>
              <a:rPr lang="el-GR" b="1" dirty="0">
                <a:solidFill>
                  <a:schemeClr val="accent6">
                    <a:lumMod val="60000"/>
                    <a:lumOff val="40000"/>
                  </a:schemeClr>
                </a:solidFill>
                <a:latin typeface="Aptos Display" panose="020B0004020202020204" pitchFamily="34" charset="0"/>
              </a:rPr>
              <a:t>ΕΝΝΟΙΟΛΟΓΙΚΗ</a:t>
            </a:r>
          </a:p>
          <a:p>
            <a:r>
              <a:rPr lang="el-GR" b="1" dirty="0">
                <a:solidFill>
                  <a:schemeClr val="accent6">
                    <a:lumMod val="60000"/>
                    <a:lumOff val="40000"/>
                  </a:schemeClr>
                </a:solidFill>
                <a:latin typeface="Aptos Display" panose="020B0004020202020204" pitchFamily="34" charset="0"/>
              </a:rPr>
              <a:t>ΚΑΤΑΝΟΗΣΗ</a:t>
            </a:r>
            <a:endParaRPr lang="en-US" b="1" dirty="0">
              <a:solidFill>
                <a:schemeClr val="accent6">
                  <a:lumMod val="60000"/>
                  <a:lumOff val="40000"/>
                </a:schemeClr>
              </a:solidFill>
              <a:latin typeface="Aptos Display" panose="020B0004020202020204" pitchFamily="34" charset="0"/>
            </a:endParaRPr>
          </a:p>
        </p:txBody>
      </p:sp>
      <p:sp>
        <p:nvSpPr>
          <p:cNvPr id="36" name="TextBox 35">
            <a:extLst>
              <a:ext uri="{FF2B5EF4-FFF2-40B4-BE49-F238E27FC236}">
                <a16:creationId xmlns:a16="http://schemas.microsoft.com/office/drawing/2014/main" id="{9AFDBA48-077C-071A-D1B7-4ABBC91E4FDE}"/>
              </a:ext>
            </a:extLst>
          </p:cNvPr>
          <p:cNvSpPr txBox="1"/>
          <p:nvPr/>
        </p:nvSpPr>
        <p:spPr>
          <a:xfrm>
            <a:off x="5641741" y="4528469"/>
            <a:ext cx="1739579" cy="923330"/>
          </a:xfrm>
          <a:prstGeom prst="rect">
            <a:avLst/>
          </a:prstGeom>
          <a:noFill/>
        </p:spPr>
        <p:txBody>
          <a:bodyPr wrap="none" rtlCol="0">
            <a:spAutoFit/>
          </a:bodyPr>
          <a:lstStyle/>
          <a:p>
            <a:r>
              <a:rPr lang="el-GR" b="1" dirty="0">
                <a:solidFill>
                  <a:schemeClr val="accent2">
                    <a:lumMod val="60000"/>
                    <a:lumOff val="40000"/>
                  </a:schemeClr>
                </a:solidFill>
                <a:latin typeface="Aptos Display" panose="020B0004020202020204" pitchFamily="34" charset="0"/>
              </a:rPr>
              <a:t>ΔΙΕΡΕΥΝΗΤΙΚΗ </a:t>
            </a:r>
          </a:p>
          <a:p>
            <a:r>
              <a:rPr lang="el-GR" b="1" dirty="0">
                <a:solidFill>
                  <a:schemeClr val="accent2">
                    <a:lumMod val="60000"/>
                    <a:lumOff val="40000"/>
                  </a:schemeClr>
                </a:solidFill>
                <a:latin typeface="Aptos Display" panose="020B0004020202020204" pitchFamily="34" charset="0"/>
              </a:rPr>
              <a:t>&amp; ΕΝΕΡΓΗΤΙΚΗ </a:t>
            </a:r>
          </a:p>
          <a:p>
            <a:r>
              <a:rPr lang="el-GR" b="1" dirty="0">
                <a:solidFill>
                  <a:schemeClr val="accent2">
                    <a:lumMod val="60000"/>
                    <a:lumOff val="40000"/>
                  </a:schemeClr>
                </a:solidFill>
                <a:latin typeface="Aptos Display" panose="020B0004020202020204" pitchFamily="34" charset="0"/>
              </a:rPr>
              <a:t>ΜΑΘΗΣΗ</a:t>
            </a:r>
            <a:endParaRPr lang="en-US" b="1" dirty="0">
              <a:solidFill>
                <a:schemeClr val="accent2">
                  <a:lumMod val="60000"/>
                  <a:lumOff val="40000"/>
                </a:schemeClr>
              </a:solidFill>
              <a:latin typeface="Aptos Display" panose="020B0004020202020204" pitchFamily="34" charset="0"/>
            </a:endParaRPr>
          </a:p>
        </p:txBody>
      </p:sp>
      <p:sp>
        <p:nvSpPr>
          <p:cNvPr id="37" name="TextBox 36">
            <a:extLst>
              <a:ext uri="{FF2B5EF4-FFF2-40B4-BE49-F238E27FC236}">
                <a16:creationId xmlns:a16="http://schemas.microsoft.com/office/drawing/2014/main" id="{FD05CE9B-E2C6-5574-04DF-CAD4A2922DF5}"/>
              </a:ext>
            </a:extLst>
          </p:cNvPr>
          <p:cNvSpPr txBox="1"/>
          <p:nvPr/>
        </p:nvSpPr>
        <p:spPr>
          <a:xfrm>
            <a:off x="9618990" y="4528469"/>
            <a:ext cx="1623201" cy="923330"/>
          </a:xfrm>
          <a:prstGeom prst="rect">
            <a:avLst/>
          </a:prstGeom>
          <a:noFill/>
        </p:spPr>
        <p:txBody>
          <a:bodyPr wrap="none" rtlCol="0">
            <a:spAutoFit/>
          </a:bodyPr>
          <a:lstStyle/>
          <a:p>
            <a:r>
              <a:rPr lang="el-GR" b="1" dirty="0">
                <a:solidFill>
                  <a:srgbClr val="BD92DE"/>
                </a:solidFill>
                <a:latin typeface="Aptos Display" panose="020B0004020202020204" pitchFamily="34" charset="0"/>
              </a:rPr>
              <a:t>ΠΑΙΔΑΓΩΓΙΚΗ</a:t>
            </a:r>
          </a:p>
          <a:p>
            <a:r>
              <a:rPr lang="el-GR" b="1" dirty="0">
                <a:solidFill>
                  <a:srgbClr val="BD92DE"/>
                </a:solidFill>
                <a:latin typeface="Aptos Display" panose="020B0004020202020204" pitchFamily="34" charset="0"/>
              </a:rPr>
              <a:t>ΕΝΣΩΜΑΤΩΣΗ</a:t>
            </a:r>
          </a:p>
          <a:p>
            <a:r>
              <a:rPr lang="el-GR" b="1" dirty="0">
                <a:solidFill>
                  <a:srgbClr val="BD92DE"/>
                </a:solidFill>
                <a:latin typeface="Aptos Display" panose="020B0004020202020204" pitchFamily="34" charset="0"/>
              </a:rPr>
              <a:t>ΤΕΧΝΟΛΟΓΙΑΣ</a:t>
            </a:r>
            <a:endParaRPr lang="en-US" b="1" dirty="0">
              <a:solidFill>
                <a:srgbClr val="BD92DE"/>
              </a:solidFill>
              <a:latin typeface="Aptos Display" panose="020B0004020202020204" pitchFamily="34" charset="0"/>
            </a:endParaRPr>
          </a:p>
        </p:txBody>
      </p:sp>
      <p:cxnSp>
        <p:nvCxnSpPr>
          <p:cNvPr id="49" name="Straight Arrow Connector 48">
            <a:extLst>
              <a:ext uri="{FF2B5EF4-FFF2-40B4-BE49-F238E27FC236}">
                <a16:creationId xmlns:a16="http://schemas.microsoft.com/office/drawing/2014/main" id="{1641D2C1-078C-23E8-AD63-D65B66C19B49}"/>
              </a:ext>
            </a:extLst>
          </p:cNvPr>
          <p:cNvCxnSpPr>
            <a:stCxn id="2" idx="2"/>
            <a:endCxn id="5" idx="0"/>
          </p:cNvCxnSpPr>
          <p:nvPr/>
        </p:nvCxnSpPr>
        <p:spPr>
          <a:xfrm>
            <a:off x="6202905" y="4071117"/>
            <a:ext cx="0" cy="365613"/>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277E741B-B3E4-B3D6-62FB-EE1467FA1B0B}"/>
              </a:ext>
            </a:extLst>
          </p:cNvPr>
          <p:cNvCxnSpPr/>
          <p:nvPr/>
        </p:nvCxnSpPr>
        <p:spPr>
          <a:xfrm>
            <a:off x="1459122" y="5490598"/>
            <a:ext cx="192897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a16="http://schemas.microsoft.com/office/drawing/2014/main" id="{D9CE6474-98FE-8886-2882-E035746D0D39}"/>
              </a:ext>
            </a:extLst>
          </p:cNvPr>
          <p:cNvCxnSpPr/>
          <p:nvPr/>
        </p:nvCxnSpPr>
        <p:spPr>
          <a:xfrm>
            <a:off x="5272649" y="5488290"/>
            <a:ext cx="192897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0E6370FD-A401-EA9B-18E2-3552A684E577}"/>
              </a:ext>
            </a:extLst>
          </p:cNvPr>
          <p:cNvCxnSpPr/>
          <p:nvPr/>
        </p:nvCxnSpPr>
        <p:spPr>
          <a:xfrm>
            <a:off x="9035703" y="5488290"/>
            <a:ext cx="192897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3C62CC7F-B3DC-9E90-C43C-3B05A0E7D4F0}"/>
              </a:ext>
            </a:extLst>
          </p:cNvPr>
          <p:cNvCxnSpPr/>
          <p:nvPr/>
        </p:nvCxnSpPr>
        <p:spPr>
          <a:xfrm>
            <a:off x="5254176" y="2997797"/>
            <a:ext cx="1928979" cy="0"/>
          </a:xfrm>
          <a:prstGeom prst="line">
            <a:avLst/>
          </a:prstGeom>
        </p:spPr>
        <p:style>
          <a:lnRef idx="3">
            <a:schemeClr val="accent1"/>
          </a:lnRef>
          <a:fillRef idx="0">
            <a:schemeClr val="accent1"/>
          </a:fillRef>
          <a:effectRef idx="2">
            <a:schemeClr val="accent1"/>
          </a:effectRef>
          <a:fontRef idx="minor">
            <a:schemeClr val="tx1"/>
          </a:fontRef>
        </p:style>
      </p:cxnSp>
      <p:sp>
        <p:nvSpPr>
          <p:cNvPr id="58" name="Oval 57">
            <a:extLst>
              <a:ext uri="{FF2B5EF4-FFF2-40B4-BE49-F238E27FC236}">
                <a16:creationId xmlns:a16="http://schemas.microsoft.com/office/drawing/2014/main" id="{F02A4C2B-174D-CD09-B4A0-D7751AAB33AE}"/>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4</a:t>
            </a:r>
            <a:endParaRPr lang="en-US" sz="1400" b="1" dirty="0">
              <a:solidFill>
                <a:srgbClr val="002060"/>
              </a:solidFill>
              <a:latin typeface="Aptos Display" panose="020B0004020202020204" pitchFamily="34" charset="0"/>
            </a:endParaRPr>
          </a:p>
        </p:txBody>
      </p:sp>
      <p:sp>
        <p:nvSpPr>
          <p:cNvPr id="59" name="TextBox 58">
            <a:extLst>
              <a:ext uri="{FF2B5EF4-FFF2-40B4-BE49-F238E27FC236}">
                <a16:creationId xmlns:a16="http://schemas.microsoft.com/office/drawing/2014/main" id="{88E493DD-895E-51A3-4103-9EBBEE56BFD6}"/>
              </a:ext>
            </a:extLst>
          </p:cNvPr>
          <p:cNvSpPr txBox="1"/>
          <p:nvPr/>
        </p:nvSpPr>
        <p:spPr>
          <a:xfrm>
            <a:off x="3978092" y="3172491"/>
            <a:ext cx="4449627" cy="738664"/>
          </a:xfrm>
          <a:prstGeom prst="rect">
            <a:avLst/>
          </a:prstGeom>
          <a:noFill/>
        </p:spPr>
        <p:txBody>
          <a:bodyPr wrap="square" rtlCol="0">
            <a:spAutoFit/>
          </a:bodyPr>
          <a:lstStyle/>
          <a:p>
            <a:pPr algn="ctr"/>
            <a:r>
              <a:rPr lang="el-GR" sz="1400" dirty="0">
                <a:solidFill>
                  <a:schemeClr val="bg1"/>
                </a:solidFill>
                <a:latin typeface="Aptos Display" panose="020B0004020202020204" pitchFamily="34" charset="0"/>
              </a:rPr>
              <a:t>Η διερεύνηση της παιδαγωγικά τεκμηριωμένης αξιοποίησης ψηφιακών εργαλείων στη διδασκαλία της Κλασικής Μηχανικής στη Δευτεροβάθμια Εκπαίδευση.</a:t>
            </a:r>
            <a:endParaRPr lang="en-US" sz="1400" dirty="0">
              <a:solidFill>
                <a:schemeClr val="bg1"/>
              </a:solidFill>
              <a:latin typeface="Aptos Display" panose="020B0004020202020204" pitchFamily="34" charset="0"/>
            </a:endParaRPr>
          </a:p>
        </p:txBody>
      </p:sp>
      <p:sp>
        <p:nvSpPr>
          <p:cNvPr id="63" name="TextBox 62">
            <a:extLst>
              <a:ext uri="{FF2B5EF4-FFF2-40B4-BE49-F238E27FC236}">
                <a16:creationId xmlns:a16="http://schemas.microsoft.com/office/drawing/2014/main" id="{0FCC6C08-3814-047E-54F9-5E0E2CC81CDF}"/>
              </a:ext>
            </a:extLst>
          </p:cNvPr>
          <p:cNvSpPr txBox="1"/>
          <p:nvPr/>
        </p:nvSpPr>
        <p:spPr>
          <a:xfrm>
            <a:off x="1105158" y="5590459"/>
            <a:ext cx="2215671" cy="646331"/>
          </a:xfrm>
          <a:prstGeom prst="rect">
            <a:avLst/>
          </a:prstGeom>
          <a:noFill/>
        </p:spPr>
        <p:txBody>
          <a:bodyPr wrap="none" rtlCol="0">
            <a:spAutoFit/>
          </a:bodyPr>
          <a:lstStyle/>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Κατανόηση βασικών εννοιών</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Δύναμη, κίνηση, επιτάχυνση</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Ενέργεια και αλληλεπιδράσεις</a:t>
            </a:r>
            <a:endParaRPr lang="en-US" sz="1200" dirty="0">
              <a:solidFill>
                <a:schemeClr val="bg1"/>
              </a:solidFill>
              <a:latin typeface="Aptos Display" panose="020B0004020202020204" pitchFamily="34" charset="0"/>
            </a:endParaRPr>
          </a:p>
        </p:txBody>
      </p:sp>
      <p:sp>
        <p:nvSpPr>
          <p:cNvPr id="64" name="TextBox 63">
            <a:extLst>
              <a:ext uri="{FF2B5EF4-FFF2-40B4-BE49-F238E27FC236}">
                <a16:creationId xmlns:a16="http://schemas.microsoft.com/office/drawing/2014/main" id="{D7417559-54FB-E210-A1F9-DAADA80E45B9}"/>
              </a:ext>
            </a:extLst>
          </p:cNvPr>
          <p:cNvSpPr txBox="1"/>
          <p:nvPr/>
        </p:nvSpPr>
        <p:spPr>
          <a:xfrm>
            <a:off x="4907154" y="5590459"/>
            <a:ext cx="2263761" cy="646331"/>
          </a:xfrm>
          <a:prstGeom prst="rect">
            <a:avLst/>
          </a:prstGeom>
          <a:noFill/>
        </p:spPr>
        <p:txBody>
          <a:bodyPr wrap="none" rtlCol="0">
            <a:spAutoFit/>
          </a:bodyPr>
          <a:lstStyle/>
          <a:p>
            <a:pPr marL="171450" indent="-171450">
              <a:buClr>
                <a:schemeClr val="accent2">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Πειραματισμός και διερεύνηση</a:t>
            </a:r>
          </a:p>
          <a:p>
            <a:pPr marL="171450" indent="-171450">
              <a:buClr>
                <a:schemeClr val="accent2">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Αλληλεπίδραση με φαινόμενα</a:t>
            </a:r>
          </a:p>
          <a:p>
            <a:pPr marL="171450" indent="-171450">
              <a:buClr>
                <a:schemeClr val="accent2">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Ενεργή συμμετοχή μαθητών</a:t>
            </a:r>
            <a:endParaRPr lang="en-US" sz="1200" dirty="0">
              <a:solidFill>
                <a:schemeClr val="bg1"/>
              </a:solidFill>
              <a:latin typeface="Aptos Display" panose="020B0004020202020204" pitchFamily="34" charset="0"/>
            </a:endParaRPr>
          </a:p>
        </p:txBody>
      </p:sp>
      <p:sp>
        <p:nvSpPr>
          <p:cNvPr id="74" name="TextBox 73">
            <a:extLst>
              <a:ext uri="{FF2B5EF4-FFF2-40B4-BE49-F238E27FC236}">
                <a16:creationId xmlns:a16="http://schemas.microsoft.com/office/drawing/2014/main" id="{328278B8-099F-A619-3BDD-F706A3A1062A}"/>
              </a:ext>
            </a:extLst>
          </p:cNvPr>
          <p:cNvSpPr txBox="1"/>
          <p:nvPr/>
        </p:nvSpPr>
        <p:spPr>
          <a:xfrm>
            <a:off x="8769726" y="5590459"/>
            <a:ext cx="2257349" cy="830997"/>
          </a:xfrm>
          <a:prstGeom prst="rect">
            <a:avLst/>
          </a:prstGeom>
          <a:noFill/>
        </p:spPr>
        <p:txBody>
          <a:bodyPr wrap="none" rtlCol="0">
            <a:spAutoFit/>
          </a:bodyPr>
          <a:lstStyle/>
          <a:p>
            <a:pPr marL="171450" indent="-171450">
              <a:buClr>
                <a:srgbClr val="BD92DE"/>
              </a:buClr>
              <a:buFont typeface="Arial" panose="020B0604020202020204" pitchFamily="34" charset="0"/>
              <a:buChar char="•"/>
            </a:pPr>
            <a:r>
              <a:rPr lang="el-GR" sz="1200" dirty="0">
                <a:solidFill>
                  <a:schemeClr val="bg1"/>
                </a:solidFill>
                <a:latin typeface="Aptos Display" panose="020B0004020202020204" pitchFamily="34" charset="0"/>
              </a:rPr>
              <a:t>Πλαίσιο TPACK</a:t>
            </a:r>
          </a:p>
          <a:p>
            <a:pPr marL="171450" indent="-171450">
              <a:buClr>
                <a:srgbClr val="BD92DE"/>
              </a:buClr>
              <a:buFont typeface="Arial" panose="020B0604020202020204" pitchFamily="34" charset="0"/>
              <a:buChar char="•"/>
            </a:pPr>
            <a:r>
              <a:rPr lang="el-GR" sz="1200" dirty="0">
                <a:solidFill>
                  <a:schemeClr val="bg1"/>
                </a:solidFill>
                <a:latin typeface="Aptos Display" panose="020B0004020202020204" pitchFamily="34" charset="0"/>
              </a:rPr>
              <a:t>Μοντέλο SAMR</a:t>
            </a:r>
          </a:p>
          <a:p>
            <a:pPr marL="171450" indent="-171450">
              <a:buClr>
                <a:srgbClr val="BD92DE"/>
              </a:buClr>
              <a:buFont typeface="Arial" panose="020B0604020202020204" pitchFamily="34" charset="0"/>
              <a:buChar char="•"/>
            </a:pPr>
            <a:r>
              <a:rPr lang="el-GR" sz="1200" dirty="0">
                <a:solidFill>
                  <a:schemeClr val="bg1"/>
                </a:solidFill>
                <a:latin typeface="Aptos Display" panose="020B0004020202020204" pitchFamily="34" charset="0"/>
              </a:rPr>
              <a:t>Ουσιαστικός μετασχηματισμός</a:t>
            </a:r>
          </a:p>
          <a:p>
            <a:pPr>
              <a:buClr>
                <a:srgbClr val="BD92DE"/>
              </a:buClr>
            </a:pPr>
            <a:r>
              <a:rPr lang="el-GR" sz="1200" dirty="0">
                <a:solidFill>
                  <a:schemeClr val="bg1"/>
                </a:solidFill>
                <a:latin typeface="Aptos Display" panose="020B0004020202020204" pitchFamily="34" charset="0"/>
              </a:rPr>
              <a:t>      της διδασκαλίας</a:t>
            </a:r>
            <a:endParaRPr lang="en-US" sz="1200" dirty="0">
              <a:solidFill>
                <a:schemeClr val="bg1"/>
              </a:solidFill>
              <a:latin typeface="Aptos Display" panose="020B0004020202020204" pitchFamily="34" charset="0"/>
            </a:endParaRPr>
          </a:p>
        </p:txBody>
      </p:sp>
      <p:sp>
        <p:nvSpPr>
          <p:cNvPr id="4" name="TextBox 3">
            <a:extLst>
              <a:ext uri="{FF2B5EF4-FFF2-40B4-BE49-F238E27FC236}">
                <a16:creationId xmlns:a16="http://schemas.microsoft.com/office/drawing/2014/main" id="{2929A08F-5C8F-877B-73CC-018956163383}"/>
              </a:ext>
            </a:extLst>
          </p:cNvPr>
          <p:cNvSpPr txBox="1"/>
          <p:nvPr/>
        </p:nvSpPr>
        <p:spPr>
          <a:xfrm>
            <a:off x="816052" y="1215624"/>
            <a:ext cx="10852074" cy="369332"/>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Η εργασία διερευνά πώς τα </a:t>
            </a:r>
            <a:r>
              <a:rPr lang="el-GR" b="1" dirty="0">
                <a:solidFill>
                  <a:srgbClr val="FFC000"/>
                </a:solidFill>
                <a:latin typeface="Aptos Display" panose="020B0004020202020204" pitchFamily="34" charset="0"/>
              </a:rPr>
              <a:t>ψηφιακά</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εργαλεία</a:t>
            </a:r>
            <a:r>
              <a:rPr lang="el-GR" dirty="0">
                <a:solidFill>
                  <a:schemeClr val="bg1"/>
                </a:solidFill>
                <a:latin typeface="Aptos Display" panose="020B0004020202020204" pitchFamily="34" charset="0"/>
              </a:rPr>
              <a:t> μπορούν να </a:t>
            </a:r>
            <a:r>
              <a:rPr lang="el-GR" b="1" dirty="0">
                <a:solidFill>
                  <a:srgbClr val="FFC000"/>
                </a:solidFill>
                <a:latin typeface="Aptos Display" panose="020B0004020202020204" pitchFamily="34" charset="0"/>
              </a:rPr>
              <a:t>υποστηρίξουν</a:t>
            </a:r>
            <a:r>
              <a:rPr lang="el-GR" dirty="0">
                <a:solidFill>
                  <a:schemeClr val="bg1"/>
                </a:solidFill>
                <a:latin typeface="Aptos Display" panose="020B0004020202020204" pitchFamily="34" charset="0"/>
              </a:rPr>
              <a:t> τη </a:t>
            </a:r>
            <a:r>
              <a:rPr lang="el-GR" b="1" dirty="0">
                <a:solidFill>
                  <a:srgbClr val="FFC000"/>
                </a:solidFill>
                <a:latin typeface="Aptos Display" panose="020B0004020202020204" pitchFamily="34" charset="0"/>
              </a:rPr>
              <a:t>διδασκαλία</a:t>
            </a:r>
            <a:r>
              <a:rPr lang="el-GR" dirty="0">
                <a:solidFill>
                  <a:schemeClr val="bg1"/>
                </a:solidFill>
                <a:latin typeface="Aptos Display" panose="020B0004020202020204" pitchFamily="34" charset="0"/>
              </a:rPr>
              <a:t> της Κλασικής Μηχανικής</a:t>
            </a:r>
            <a:endParaRPr lang="el-GR" b="1" dirty="0">
              <a:solidFill>
                <a:srgbClr val="FFC000"/>
              </a:solidFill>
              <a:latin typeface="Aptos Display" panose="020B0004020202020204" pitchFamily="34" charset="0"/>
            </a:endParaRPr>
          </a:p>
        </p:txBody>
      </p:sp>
    </p:spTree>
    <p:extLst>
      <p:ext uri="{BB962C8B-B14F-4D97-AF65-F5344CB8AC3E}">
        <p14:creationId xmlns:p14="http://schemas.microsoft.com/office/powerpoint/2010/main" val="167786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CEDD-3872-3BA4-B611-74BB35F361A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D21BEFB-B410-71E3-0276-6E0702AF8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5C798985-2088-8C05-F711-A7D0B2AFD0CC}"/>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ΔΙΕΡΕΥΝΗΤΙΚΗ, ΒΙΩΜΑΤΙΚΗ &amp; ΕΝΕΡΓΗΤΙΚΗ ΜΑΘΗΣΗ</a:t>
            </a:r>
            <a:endParaRPr lang="en-US" sz="2400" dirty="0"/>
          </a:p>
        </p:txBody>
      </p:sp>
      <p:cxnSp>
        <p:nvCxnSpPr>
          <p:cNvPr id="61" name="Straight Connector 60">
            <a:extLst>
              <a:ext uri="{FF2B5EF4-FFF2-40B4-BE49-F238E27FC236}">
                <a16:creationId xmlns:a16="http://schemas.microsoft.com/office/drawing/2014/main" id="{2F22C87A-3407-03F7-2561-90F3CEE5331C}"/>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C56710E-0563-31B8-FBDA-1EBAC8364351}"/>
              </a:ext>
            </a:extLst>
          </p:cNvPr>
          <p:cNvSpPr/>
          <p:nvPr/>
        </p:nvSpPr>
        <p:spPr>
          <a:xfrm>
            <a:off x="4404360" y="1329240"/>
            <a:ext cx="3383280" cy="3383280"/>
          </a:xfrm>
          <a:prstGeom prst="ellipse">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A00F52-4289-C7A6-B65D-A627A9D58C6B}"/>
              </a:ext>
            </a:extLst>
          </p:cNvPr>
          <p:cNvSpPr/>
          <p:nvPr/>
        </p:nvSpPr>
        <p:spPr>
          <a:xfrm>
            <a:off x="6096000" y="3020880"/>
            <a:ext cx="3383280" cy="3383280"/>
          </a:xfrm>
          <a:prstGeom prst="ellipse">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D545730-2F02-8E5D-E55F-C8450D5C9957}"/>
              </a:ext>
            </a:extLst>
          </p:cNvPr>
          <p:cNvSpPr/>
          <p:nvPr/>
        </p:nvSpPr>
        <p:spPr>
          <a:xfrm>
            <a:off x="2712720" y="3020880"/>
            <a:ext cx="3383280" cy="3383280"/>
          </a:xfrm>
          <a:prstGeom prst="ellipse">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gnifying glass">
            <a:extLst>
              <a:ext uri="{FF2B5EF4-FFF2-40B4-BE49-F238E27FC236}">
                <a16:creationId xmlns:a16="http://schemas.microsoft.com/office/drawing/2014/main" id="{F3BDA738-4CE0-789D-A2EB-3C7827F85C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21680" y="1390619"/>
            <a:ext cx="548640" cy="548640"/>
          </a:xfrm>
          <a:prstGeom prst="rect">
            <a:avLst/>
          </a:prstGeom>
        </p:spPr>
      </p:pic>
      <p:pic>
        <p:nvPicPr>
          <p:cNvPr id="21" name="Graphic 20" descr="Group of men">
            <a:extLst>
              <a:ext uri="{FF2B5EF4-FFF2-40B4-BE49-F238E27FC236}">
                <a16:creationId xmlns:a16="http://schemas.microsoft.com/office/drawing/2014/main" id="{C526B439-961D-3FC2-AD06-54765D08855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16571" y="3429000"/>
            <a:ext cx="548640" cy="548640"/>
          </a:xfrm>
          <a:prstGeom prst="rect">
            <a:avLst/>
          </a:prstGeom>
        </p:spPr>
      </p:pic>
      <p:pic>
        <p:nvPicPr>
          <p:cNvPr id="23" name="Graphic 22" descr="Arrow circle">
            <a:extLst>
              <a:ext uri="{FF2B5EF4-FFF2-40B4-BE49-F238E27FC236}">
                <a16:creationId xmlns:a16="http://schemas.microsoft.com/office/drawing/2014/main" id="{853BD06A-BD8A-1AB0-F8C7-C4A32D4FCFD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286088" y="3310840"/>
            <a:ext cx="731520" cy="731520"/>
          </a:xfrm>
          <a:prstGeom prst="rect">
            <a:avLst/>
          </a:prstGeom>
        </p:spPr>
      </p:pic>
      <p:sp>
        <p:nvSpPr>
          <p:cNvPr id="24" name="Oval 23">
            <a:extLst>
              <a:ext uri="{FF2B5EF4-FFF2-40B4-BE49-F238E27FC236}">
                <a16:creationId xmlns:a16="http://schemas.microsoft.com/office/drawing/2014/main" id="{04FF349E-32CA-9718-E127-82581D350B03}"/>
              </a:ext>
            </a:extLst>
          </p:cNvPr>
          <p:cNvSpPr/>
          <p:nvPr/>
        </p:nvSpPr>
        <p:spPr>
          <a:xfrm>
            <a:off x="4815840" y="3020878"/>
            <a:ext cx="2560320" cy="2560320"/>
          </a:xfrm>
          <a:prstGeom prst="ellipse">
            <a:avLst/>
          </a:prstGeom>
          <a:solidFill>
            <a:schemeClr val="accent1">
              <a:lumMod val="5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n">
            <a:extLst>
              <a:ext uri="{FF2B5EF4-FFF2-40B4-BE49-F238E27FC236}">
                <a16:creationId xmlns:a16="http://schemas.microsoft.com/office/drawing/2014/main" id="{70ABE7E9-401C-0C1A-9561-7BC90A87115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21680" y="3318040"/>
            <a:ext cx="548640" cy="548640"/>
          </a:xfrm>
          <a:prstGeom prst="rect">
            <a:avLst/>
          </a:prstGeom>
        </p:spPr>
      </p:pic>
      <p:sp>
        <p:nvSpPr>
          <p:cNvPr id="26" name="TextBox 25">
            <a:extLst>
              <a:ext uri="{FF2B5EF4-FFF2-40B4-BE49-F238E27FC236}">
                <a16:creationId xmlns:a16="http://schemas.microsoft.com/office/drawing/2014/main" id="{CD605719-E60A-7353-E570-C6C0872F77B6}"/>
              </a:ext>
            </a:extLst>
          </p:cNvPr>
          <p:cNvSpPr txBox="1"/>
          <p:nvPr/>
        </p:nvSpPr>
        <p:spPr>
          <a:xfrm>
            <a:off x="5413762" y="1913449"/>
            <a:ext cx="1364476" cy="523220"/>
          </a:xfrm>
          <a:prstGeom prst="rect">
            <a:avLst/>
          </a:prstGeom>
          <a:noFill/>
        </p:spPr>
        <p:txBody>
          <a:bodyPr wrap="none" rtlCol="0">
            <a:spAutoFit/>
          </a:bodyPr>
          <a:lstStyle/>
          <a:p>
            <a:pPr algn="ctr"/>
            <a:r>
              <a:rPr lang="el-GR" sz="1400" b="1" dirty="0">
                <a:solidFill>
                  <a:schemeClr val="accent1">
                    <a:lumMod val="40000"/>
                    <a:lumOff val="60000"/>
                  </a:schemeClr>
                </a:solidFill>
                <a:latin typeface="Aptos Display" panose="020B0004020202020204" pitchFamily="34" charset="0"/>
              </a:rPr>
              <a:t>ΔΙΕΡΕΥΝΗΤΙΚΗ</a:t>
            </a:r>
          </a:p>
          <a:p>
            <a:pPr algn="ctr"/>
            <a:r>
              <a:rPr lang="el-GR" sz="1400" b="1" dirty="0">
                <a:solidFill>
                  <a:schemeClr val="accent1">
                    <a:lumMod val="40000"/>
                    <a:lumOff val="60000"/>
                  </a:schemeClr>
                </a:solidFill>
                <a:latin typeface="Aptos Display" panose="020B0004020202020204" pitchFamily="34" charset="0"/>
              </a:rPr>
              <a:t>ΜΑΘΗΣΗ</a:t>
            </a:r>
            <a:endParaRPr lang="en-US" sz="1400" b="1" dirty="0">
              <a:solidFill>
                <a:schemeClr val="accent1">
                  <a:lumMod val="40000"/>
                  <a:lumOff val="60000"/>
                </a:schemeClr>
              </a:solidFill>
              <a:latin typeface="Aptos Display" panose="020B0004020202020204" pitchFamily="34" charset="0"/>
            </a:endParaRPr>
          </a:p>
        </p:txBody>
      </p:sp>
      <p:sp>
        <p:nvSpPr>
          <p:cNvPr id="27" name="TextBox 26">
            <a:extLst>
              <a:ext uri="{FF2B5EF4-FFF2-40B4-BE49-F238E27FC236}">
                <a16:creationId xmlns:a16="http://schemas.microsoft.com/office/drawing/2014/main" id="{DD661D24-9950-BF07-C254-0EAAC9365165}"/>
              </a:ext>
            </a:extLst>
          </p:cNvPr>
          <p:cNvSpPr txBox="1"/>
          <p:nvPr/>
        </p:nvSpPr>
        <p:spPr>
          <a:xfrm>
            <a:off x="5241440" y="3922570"/>
            <a:ext cx="1709122" cy="738664"/>
          </a:xfrm>
          <a:prstGeom prst="rect">
            <a:avLst/>
          </a:prstGeom>
          <a:noFill/>
        </p:spPr>
        <p:txBody>
          <a:bodyPr wrap="none" rtlCol="0">
            <a:spAutoFit/>
          </a:bodyPr>
          <a:lstStyle/>
          <a:p>
            <a:pPr algn="ctr"/>
            <a:r>
              <a:rPr lang="el-GR" sz="1400" b="1" dirty="0">
                <a:solidFill>
                  <a:schemeClr val="bg1"/>
                </a:solidFill>
                <a:latin typeface="Aptos Display" panose="020B0004020202020204" pitchFamily="34" charset="0"/>
              </a:rPr>
              <a:t>ΜΑΘΗΤΟΚΕΝΤΡΙΚΗ</a:t>
            </a:r>
          </a:p>
          <a:p>
            <a:pPr algn="ctr"/>
            <a:r>
              <a:rPr lang="el-GR" sz="1400" b="1" dirty="0">
                <a:solidFill>
                  <a:schemeClr val="bg1"/>
                </a:solidFill>
                <a:latin typeface="Aptos Display" panose="020B0004020202020204" pitchFamily="34" charset="0"/>
              </a:rPr>
              <a:t>ΔΙΔΑΣΚΑΛΙΑ </a:t>
            </a:r>
          </a:p>
          <a:p>
            <a:pPr algn="ctr"/>
            <a:r>
              <a:rPr lang="el-GR" sz="1400" b="1" dirty="0">
                <a:solidFill>
                  <a:schemeClr val="bg1"/>
                </a:solidFill>
                <a:latin typeface="Aptos Display" panose="020B0004020202020204" pitchFamily="34" charset="0"/>
              </a:rPr>
              <a:t>ΤΗΣ ΦΥΣΙΚΗΣ</a:t>
            </a:r>
            <a:endParaRPr lang="en-US" sz="1400" b="1" dirty="0">
              <a:solidFill>
                <a:schemeClr val="bg1"/>
              </a:solidFill>
              <a:latin typeface="Aptos Display" panose="020B0004020202020204" pitchFamily="34" charset="0"/>
            </a:endParaRPr>
          </a:p>
        </p:txBody>
      </p:sp>
      <p:sp>
        <p:nvSpPr>
          <p:cNvPr id="29" name="TextBox 28">
            <a:extLst>
              <a:ext uri="{FF2B5EF4-FFF2-40B4-BE49-F238E27FC236}">
                <a16:creationId xmlns:a16="http://schemas.microsoft.com/office/drawing/2014/main" id="{759BABFD-D732-2A41-7CE4-7353744535DF}"/>
              </a:ext>
            </a:extLst>
          </p:cNvPr>
          <p:cNvSpPr txBox="1"/>
          <p:nvPr/>
        </p:nvSpPr>
        <p:spPr>
          <a:xfrm>
            <a:off x="3124424" y="3950920"/>
            <a:ext cx="1076064" cy="523220"/>
          </a:xfrm>
          <a:prstGeom prst="rect">
            <a:avLst/>
          </a:prstGeom>
          <a:noFill/>
        </p:spPr>
        <p:txBody>
          <a:bodyPr wrap="none" rtlCol="0">
            <a:spAutoFit/>
          </a:bodyPr>
          <a:lstStyle/>
          <a:p>
            <a:pPr algn="ctr"/>
            <a:r>
              <a:rPr lang="el-GR" sz="1400" b="1" dirty="0">
                <a:solidFill>
                  <a:schemeClr val="accent6">
                    <a:lumMod val="60000"/>
                    <a:lumOff val="40000"/>
                  </a:schemeClr>
                </a:solidFill>
                <a:latin typeface="Aptos Display" panose="020B0004020202020204" pitchFamily="34" charset="0"/>
              </a:rPr>
              <a:t>ΒΙΩΜΑΤΙΚΗ</a:t>
            </a:r>
          </a:p>
          <a:p>
            <a:pPr algn="ctr"/>
            <a:r>
              <a:rPr lang="el-GR" sz="1400" b="1" dirty="0">
                <a:solidFill>
                  <a:schemeClr val="accent6">
                    <a:lumMod val="60000"/>
                    <a:lumOff val="40000"/>
                  </a:schemeClr>
                </a:solidFill>
                <a:latin typeface="Aptos Display" panose="020B0004020202020204" pitchFamily="34" charset="0"/>
              </a:rPr>
              <a:t>ΜΑΘΗΣΗ</a:t>
            </a:r>
            <a:endParaRPr lang="en-US" sz="1400" b="1" dirty="0">
              <a:solidFill>
                <a:schemeClr val="accent6">
                  <a:lumMod val="60000"/>
                  <a:lumOff val="40000"/>
                </a:schemeClr>
              </a:solidFill>
              <a:latin typeface="Aptos Display" panose="020B0004020202020204" pitchFamily="34" charset="0"/>
            </a:endParaRPr>
          </a:p>
        </p:txBody>
      </p:sp>
      <p:sp>
        <p:nvSpPr>
          <p:cNvPr id="31" name="TextBox 30">
            <a:extLst>
              <a:ext uri="{FF2B5EF4-FFF2-40B4-BE49-F238E27FC236}">
                <a16:creationId xmlns:a16="http://schemas.microsoft.com/office/drawing/2014/main" id="{3390DF54-7C7F-2FBC-5502-C84B3408630D}"/>
              </a:ext>
            </a:extLst>
          </p:cNvPr>
          <p:cNvSpPr txBox="1"/>
          <p:nvPr/>
        </p:nvSpPr>
        <p:spPr>
          <a:xfrm>
            <a:off x="7928309" y="3977640"/>
            <a:ext cx="1189749" cy="523220"/>
          </a:xfrm>
          <a:prstGeom prst="rect">
            <a:avLst/>
          </a:prstGeom>
          <a:noFill/>
        </p:spPr>
        <p:txBody>
          <a:bodyPr wrap="none" rtlCol="0">
            <a:spAutoFit/>
          </a:bodyPr>
          <a:lstStyle/>
          <a:p>
            <a:pPr algn="ctr"/>
            <a:r>
              <a:rPr lang="el-GR" sz="1400" b="1" dirty="0">
                <a:solidFill>
                  <a:schemeClr val="accent4">
                    <a:lumMod val="40000"/>
                    <a:lumOff val="60000"/>
                  </a:schemeClr>
                </a:solidFill>
                <a:latin typeface="Aptos Display" panose="020B0004020202020204" pitchFamily="34" charset="0"/>
              </a:rPr>
              <a:t>ΕΝΕΡΓΗΤΙΚΗ</a:t>
            </a:r>
          </a:p>
          <a:p>
            <a:pPr algn="ctr"/>
            <a:r>
              <a:rPr lang="el-GR" sz="1400" b="1" dirty="0">
                <a:solidFill>
                  <a:schemeClr val="accent4">
                    <a:lumMod val="40000"/>
                    <a:lumOff val="60000"/>
                  </a:schemeClr>
                </a:solidFill>
                <a:latin typeface="Aptos Display" panose="020B0004020202020204" pitchFamily="34" charset="0"/>
              </a:rPr>
              <a:t>ΜΑΘΗΣΗ</a:t>
            </a:r>
            <a:endParaRPr lang="en-US" sz="1400" b="1" dirty="0">
              <a:solidFill>
                <a:schemeClr val="accent4">
                  <a:lumMod val="40000"/>
                  <a:lumOff val="60000"/>
                </a:schemeClr>
              </a:solidFill>
              <a:latin typeface="Aptos Display" panose="020B0004020202020204" pitchFamily="34" charset="0"/>
            </a:endParaRPr>
          </a:p>
        </p:txBody>
      </p:sp>
      <p:sp>
        <p:nvSpPr>
          <p:cNvPr id="32" name="Rectangle: Rounded Corners 31">
            <a:extLst>
              <a:ext uri="{FF2B5EF4-FFF2-40B4-BE49-F238E27FC236}">
                <a16:creationId xmlns:a16="http://schemas.microsoft.com/office/drawing/2014/main" id="{8FCAE589-4FF5-796F-0716-2A35663A4802}"/>
              </a:ext>
            </a:extLst>
          </p:cNvPr>
          <p:cNvSpPr/>
          <p:nvPr/>
        </p:nvSpPr>
        <p:spPr>
          <a:xfrm>
            <a:off x="869133" y="5660807"/>
            <a:ext cx="10453736"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363D8A7-6E59-44F7-EDAF-6A66D4FDD3D2}"/>
              </a:ext>
            </a:extLst>
          </p:cNvPr>
          <p:cNvSpPr txBox="1"/>
          <p:nvPr/>
        </p:nvSpPr>
        <p:spPr>
          <a:xfrm>
            <a:off x="3073942" y="5810918"/>
            <a:ext cx="7546432"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ουσιαστική κατανόηση της φυσικής προκύπτει όταν οι μαθητές </a:t>
            </a:r>
            <a:r>
              <a:rPr lang="el-GR" b="1" dirty="0">
                <a:solidFill>
                  <a:srgbClr val="FFC000"/>
                </a:solidFill>
                <a:latin typeface="Aptos Display" panose="020B0004020202020204" pitchFamily="34" charset="0"/>
              </a:rPr>
              <a:t>συμμετέχουν</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ενεργά</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πειραματίζονται</a:t>
            </a:r>
            <a:r>
              <a:rPr lang="el-GR" dirty="0">
                <a:solidFill>
                  <a:schemeClr val="bg1"/>
                </a:solidFill>
                <a:latin typeface="Aptos Display" panose="020B0004020202020204" pitchFamily="34" charset="0"/>
              </a:rPr>
              <a:t> και συνδέουν τη </a:t>
            </a:r>
            <a:r>
              <a:rPr lang="el-GR" b="1" dirty="0">
                <a:solidFill>
                  <a:srgbClr val="FFC000"/>
                </a:solidFill>
                <a:latin typeface="Aptos Display" panose="020B0004020202020204" pitchFamily="34" charset="0"/>
              </a:rPr>
              <a:t>θεωρία</a:t>
            </a:r>
            <a:r>
              <a:rPr lang="el-GR" dirty="0">
                <a:solidFill>
                  <a:schemeClr val="bg1"/>
                </a:solidFill>
                <a:latin typeface="Aptos Display" panose="020B0004020202020204" pitchFamily="34" charset="0"/>
              </a:rPr>
              <a:t> με την </a:t>
            </a:r>
            <a:r>
              <a:rPr lang="el-GR" b="1" dirty="0">
                <a:solidFill>
                  <a:srgbClr val="FFC000"/>
                </a:solidFill>
                <a:latin typeface="Aptos Display" panose="020B0004020202020204" pitchFamily="34" charset="0"/>
              </a:rPr>
              <a:t>εμπειρία</a:t>
            </a:r>
            <a:r>
              <a:rPr lang="el-GR" dirty="0">
                <a:solidFill>
                  <a:schemeClr val="bg1"/>
                </a:solidFill>
                <a:latin typeface="Aptos Display" panose="020B0004020202020204" pitchFamily="34" charset="0"/>
              </a:rPr>
              <a:t>.</a:t>
            </a:r>
            <a:endParaRPr lang="en-US" dirty="0">
              <a:solidFill>
                <a:schemeClr val="bg1"/>
              </a:solidFill>
              <a:latin typeface="Aptos Display" panose="020B0004020202020204" pitchFamily="34" charset="0"/>
            </a:endParaRPr>
          </a:p>
        </p:txBody>
      </p:sp>
      <p:cxnSp>
        <p:nvCxnSpPr>
          <p:cNvPr id="39" name="Straight Connector 38">
            <a:extLst>
              <a:ext uri="{FF2B5EF4-FFF2-40B4-BE49-F238E27FC236}">
                <a16:creationId xmlns:a16="http://schemas.microsoft.com/office/drawing/2014/main" id="{A4C733A1-76B6-4242-ECC8-2569F3292E2B}"/>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40" name="Graphic 39" descr="Lightbulb and gear">
            <a:extLst>
              <a:ext uri="{FF2B5EF4-FFF2-40B4-BE49-F238E27FC236}">
                <a16:creationId xmlns:a16="http://schemas.microsoft.com/office/drawing/2014/main" id="{6BA85263-C48E-08FF-0CDF-CE5ECC91A9E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53674" y="5733714"/>
            <a:ext cx="768585" cy="768585"/>
          </a:xfrm>
          <a:prstGeom prst="rect">
            <a:avLst/>
          </a:prstGeom>
        </p:spPr>
      </p:pic>
      <p:cxnSp>
        <p:nvCxnSpPr>
          <p:cNvPr id="41" name="Straight Connector 40">
            <a:extLst>
              <a:ext uri="{FF2B5EF4-FFF2-40B4-BE49-F238E27FC236}">
                <a16:creationId xmlns:a16="http://schemas.microsoft.com/office/drawing/2014/main" id="{EAD47F4D-1BB8-D042-6340-7EC496DE1EA6}"/>
              </a:ext>
            </a:extLst>
          </p:cNvPr>
          <p:cNvCxnSpPr/>
          <p:nvPr/>
        </p:nvCxnSpPr>
        <p:spPr>
          <a:xfrm>
            <a:off x="5638800" y="2526085"/>
            <a:ext cx="914400" cy="0"/>
          </a:xfrm>
          <a:prstGeom prst="line">
            <a:avLst/>
          </a:prstGeom>
          <a:ln>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482D4399-3AD0-DB72-F2F3-D52C1914BFBA}"/>
              </a:ext>
            </a:extLst>
          </p:cNvPr>
          <p:cNvCxnSpPr/>
          <p:nvPr/>
        </p:nvCxnSpPr>
        <p:spPr>
          <a:xfrm>
            <a:off x="3209925" y="4593010"/>
            <a:ext cx="914400" cy="0"/>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4811374A-4B0E-E706-2732-DA09C429D7EC}"/>
              </a:ext>
            </a:extLst>
          </p:cNvPr>
          <p:cNvCxnSpPr/>
          <p:nvPr/>
        </p:nvCxnSpPr>
        <p:spPr>
          <a:xfrm>
            <a:off x="8069886" y="4590505"/>
            <a:ext cx="914400" cy="0"/>
          </a:xfrm>
          <a:prstGeom prst="line">
            <a:avLst/>
          </a:prstGeom>
          <a:ln>
            <a:solidFill>
              <a:schemeClr val="accent4">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CCA1E282-0144-073B-634A-C9D8D4F21844}"/>
              </a:ext>
            </a:extLst>
          </p:cNvPr>
          <p:cNvCxnSpPr/>
          <p:nvPr/>
        </p:nvCxnSpPr>
        <p:spPr>
          <a:xfrm>
            <a:off x="5638800" y="4712520"/>
            <a:ext cx="91440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5" name="TextBox 44">
            <a:extLst>
              <a:ext uri="{FF2B5EF4-FFF2-40B4-BE49-F238E27FC236}">
                <a16:creationId xmlns:a16="http://schemas.microsoft.com/office/drawing/2014/main" id="{48310881-7598-DB5F-B8A5-C9D772DC086E}"/>
              </a:ext>
            </a:extLst>
          </p:cNvPr>
          <p:cNvSpPr txBox="1"/>
          <p:nvPr/>
        </p:nvSpPr>
        <p:spPr>
          <a:xfrm>
            <a:off x="4861647" y="2544102"/>
            <a:ext cx="1087157" cy="461665"/>
          </a:xfrm>
          <a:prstGeom prst="rect">
            <a:avLst/>
          </a:prstGeom>
          <a:noFill/>
        </p:spPr>
        <p:txBody>
          <a:bodyPr wrap="none" rtlCol="0">
            <a:spAutoFit/>
          </a:bodyPr>
          <a:lstStyle/>
          <a:p>
            <a:pPr marL="171450" indent="-171450">
              <a:buClr>
                <a:schemeClr val="accent1">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Ερωτήματα</a:t>
            </a:r>
          </a:p>
          <a:p>
            <a:pPr marL="171450" indent="-171450">
              <a:buClr>
                <a:schemeClr val="accent1">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Διερεύνηση</a:t>
            </a:r>
            <a:endParaRPr lang="en-US" sz="1200" dirty="0">
              <a:solidFill>
                <a:schemeClr val="bg1"/>
              </a:solidFill>
              <a:latin typeface="Aptos Display" panose="020B0004020202020204" pitchFamily="34" charset="0"/>
            </a:endParaRPr>
          </a:p>
        </p:txBody>
      </p:sp>
      <p:sp>
        <p:nvSpPr>
          <p:cNvPr id="46" name="TextBox 45">
            <a:extLst>
              <a:ext uri="{FF2B5EF4-FFF2-40B4-BE49-F238E27FC236}">
                <a16:creationId xmlns:a16="http://schemas.microsoft.com/office/drawing/2014/main" id="{29E97D56-5F30-B0D3-5D43-10A6CB8946DD}"/>
              </a:ext>
            </a:extLst>
          </p:cNvPr>
          <p:cNvSpPr txBox="1"/>
          <p:nvPr/>
        </p:nvSpPr>
        <p:spPr>
          <a:xfrm>
            <a:off x="6244633" y="2544102"/>
            <a:ext cx="1292341" cy="461665"/>
          </a:xfrm>
          <a:prstGeom prst="rect">
            <a:avLst/>
          </a:prstGeom>
          <a:noFill/>
        </p:spPr>
        <p:txBody>
          <a:bodyPr wrap="none" rtlCol="0">
            <a:spAutoFit/>
          </a:bodyPr>
          <a:lstStyle/>
          <a:p>
            <a:pPr marL="171450" indent="-171450">
              <a:buClr>
                <a:schemeClr val="accent1">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Υποθέσεις</a:t>
            </a:r>
          </a:p>
          <a:p>
            <a:pPr marL="171450" indent="-171450">
              <a:buClr>
                <a:schemeClr val="accent1">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Πειραματισμός</a:t>
            </a:r>
            <a:endParaRPr lang="en-US" sz="1200" dirty="0">
              <a:solidFill>
                <a:schemeClr val="bg1"/>
              </a:solidFill>
              <a:latin typeface="Aptos Display" panose="020B0004020202020204" pitchFamily="34" charset="0"/>
            </a:endParaRPr>
          </a:p>
        </p:txBody>
      </p:sp>
      <p:sp>
        <p:nvSpPr>
          <p:cNvPr id="47" name="TextBox 46">
            <a:extLst>
              <a:ext uri="{FF2B5EF4-FFF2-40B4-BE49-F238E27FC236}">
                <a16:creationId xmlns:a16="http://schemas.microsoft.com/office/drawing/2014/main" id="{8676D90A-DA81-1DE5-C141-8C7F8FD23084}"/>
              </a:ext>
            </a:extLst>
          </p:cNvPr>
          <p:cNvSpPr txBox="1"/>
          <p:nvPr/>
        </p:nvSpPr>
        <p:spPr>
          <a:xfrm>
            <a:off x="3073942" y="4711410"/>
            <a:ext cx="1276311" cy="830997"/>
          </a:xfrm>
          <a:prstGeom prst="rect">
            <a:avLst/>
          </a:prstGeom>
          <a:noFill/>
        </p:spPr>
        <p:txBody>
          <a:bodyPr wrap="none" rtlCol="0">
            <a:spAutoFit/>
          </a:bodyPr>
          <a:lstStyle/>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Εμπειρία</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Αναστοχασμός</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Εφαρμογή</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Κατανόηση</a:t>
            </a:r>
            <a:endParaRPr lang="en-US" sz="1200" dirty="0">
              <a:solidFill>
                <a:schemeClr val="bg1"/>
              </a:solidFill>
              <a:latin typeface="Aptos Display" panose="020B0004020202020204" pitchFamily="34" charset="0"/>
            </a:endParaRPr>
          </a:p>
        </p:txBody>
      </p:sp>
      <p:sp>
        <p:nvSpPr>
          <p:cNvPr id="48" name="TextBox 47">
            <a:extLst>
              <a:ext uri="{FF2B5EF4-FFF2-40B4-BE49-F238E27FC236}">
                <a16:creationId xmlns:a16="http://schemas.microsoft.com/office/drawing/2014/main" id="{05E379C4-1A84-9AA6-0929-CEE20B891B8C}"/>
              </a:ext>
            </a:extLst>
          </p:cNvPr>
          <p:cNvSpPr txBox="1"/>
          <p:nvPr/>
        </p:nvSpPr>
        <p:spPr>
          <a:xfrm>
            <a:off x="7852735" y="4711409"/>
            <a:ext cx="1446230" cy="830997"/>
          </a:xfrm>
          <a:prstGeom prst="rect">
            <a:avLst/>
          </a:prstGeom>
          <a:noFill/>
        </p:spPr>
        <p:txBody>
          <a:bodyPr wrap="none" rtlCol="0">
            <a:spAutoFit/>
          </a:bodyPr>
          <a:lstStyle/>
          <a:p>
            <a:pPr marL="171450" indent="-171450">
              <a:buClr>
                <a:schemeClr val="accent4">
                  <a:lumMod val="40000"/>
                  <a:lumOff val="60000"/>
                </a:schemeClr>
              </a:buClr>
              <a:buFont typeface="Arial" panose="020B0604020202020204" pitchFamily="34" charset="0"/>
              <a:buChar char="•"/>
            </a:pPr>
            <a:r>
              <a:rPr lang="el-GR" sz="1200" dirty="0">
                <a:solidFill>
                  <a:schemeClr val="bg1"/>
                </a:solidFill>
                <a:latin typeface="Aptos Display" panose="020B0004020202020204" pitchFamily="34" charset="0"/>
              </a:rPr>
              <a:t>Αλληλεπίδραση</a:t>
            </a:r>
          </a:p>
          <a:p>
            <a:pPr marL="171450" indent="-171450">
              <a:buClr>
                <a:schemeClr val="accent4">
                  <a:lumMod val="40000"/>
                  <a:lumOff val="60000"/>
                </a:schemeClr>
              </a:buClr>
              <a:buFont typeface="Arial" panose="020B0604020202020204" pitchFamily="34" charset="0"/>
              <a:buChar char="•"/>
            </a:pPr>
            <a:r>
              <a:rPr lang="el-GR" sz="1200" dirty="0">
                <a:solidFill>
                  <a:schemeClr val="bg1"/>
                </a:solidFill>
                <a:latin typeface="Aptos Display" panose="020B0004020202020204" pitchFamily="34" charset="0"/>
              </a:rPr>
              <a:t>Συνεργασία</a:t>
            </a:r>
          </a:p>
          <a:p>
            <a:pPr marL="171450" indent="-171450">
              <a:buClr>
                <a:schemeClr val="accent4">
                  <a:lumMod val="40000"/>
                  <a:lumOff val="60000"/>
                </a:schemeClr>
              </a:buClr>
              <a:buFont typeface="Arial" panose="020B0604020202020204" pitchFamily="34" charset="0"/>
              <a:buChar char="•"/>
            </a:pPr>
            <a:r>
              <a:rPr lang="el-GR" sz="1200" dirty="0">
                <a:solidFill>
                  <a:schemeClr val="bg1"/>
                </a:solidFill>
                <a:latin typeface="Aptos Display" panose="020B0004020202020204" pitchFamily="34" charset="0"/>
              </a:rPr>
              <a:t>Συμμετοχή</a:t>
            </a:r>
          </a:p>
          <a:p>
            <a:pPr marL="171450" indent="-171450">
              <a:buClr>
                <a:schemeClr val="accent4">
                  <a:lumMod val="40000"/>
                  <a:lumOff val="60000"/>
                </a:schemeClr>
              </a:buClr>
              <a:buFont typeface="Arial" panose="020B0604020202020204" pitchFamily="34" charset="0"/>
              <a:buChar char="•"/>
            </a:pPr>
            <a:r>
              <a:rPr lang="el-GR" sz="1200" dirty="0">
                <a:solidFill>
                  <a:schemeClr val="bg1"/>
                </a:solidFill>
                <a:latin typeface="Aptos Display" panose="020B0004020202020204" pitchFamily="34" charset="0"/>
              </a:rPr>
              <a:t>Ανατροφοδότηση</a:t>
            </a:r>
            <a:endParaRPr lang="en-US" sz="1200" dirty="0">
              <a:solidFill>
                <a:schemeClr val="bg1"/>
              </a:solidFill>
              <a:latin typeface="Aptos Display" panose="020B0004020202020204" pitchFamily="34" charset="0"/>
            </a:endParaRPr>
          </a:p>
        </p:txBody>
      </p:sp>
      <p:sp>
        <p:nvSpPr>
          <p:cNvPr id="50" name="TextBox 49">
            <a:extLst>
              <a:ext uri="{FF2B5EF4-FFF2-40B4-BE49-F238E27FC236}">
                <a16:creationId xmlns:a16="http://schemas.microsoft.com/office/drawing/2014/main" id="{FD547B2E-D93E-AE45-B7D2-EBD1D6577215}"/>
              </a:ext>
            </a:extLst>
          </p:cNvPr>
          <p:cNvSpPr txBox="1"/>
          <p:nvPr/>
        </p:nvSpPr>
        <p:spPr>
          <a:xfrm>
            <a:off x="5561808" y="4811345"/>
            <a:ext cx="1056700" cy="461665"/>
          </a:xfrm>
          <a:prstGeom prst="rect">
            <a:avLst/>
          </a:prstGeom>
          <a:noFill/>
        </p:spPr>
        <p:txBody>
          <a:bodyPr wrap="none" rtlCol="0">
            <a:spAutoFit/>
          </a:bodyPr>
          <a:lstStyle/>
          <a:p>
            <a:pPr algn="ctr">
              <a:buClr>
                <a:schemeClr val="accent4">
                  <a:lumMod val="40000"/>
                  <a:lumOff val="60000"/>
                </a:schemeClr>
              </a:buClr>
            </a:pPr>
            <a:r>
              <a:rPr lang="el-GR" sz="1200" dirty="0">
                <a:solidFill>
                  <a:srgbClr val="00B0F0"/>
                </a:solidFill>
                <a:latin typeface="Aptos Display" panose="020B0004020202020204" pitchFamily="34" charset="0"/>
              </a:rPr>
              <a:t>Ο μαθητής </a:t>
            </a:r>
          </a:p>
          <a:p>
            <a:pPr algn="ctr">
              <a:buClr>
                <a:schemeClr val="accent4">
                  <a:lumMod val="40000"/>
                  <a:lumOff val="60000"/>
                </a:schemeClr>
              </a:buClr>
            </a:pPr>
            <a:r>
              <a:rPr lang="el-GR" sz="1200" dirty="0">
                <a:solidFill>
                  <a:srgbClr val="00B0F0"/>
                </a:solidFill>
                <a:latin typeface="Aptos Display" panose="020B0004020202020204" pitchFamily="34" charset="0"/>
              </a:rPr>
              <a:t>στο επίκεντρο</a:t>
            </a:r>
            <a:endParaRPr lang="en-US" sz="1200" dirty="0">
              <a:solidFill>
                <a:srgbClr val="00B0F0"/>
              </a:solidFill>
              <a:latin typeface="Aptos Display" panose="020B0004020202020204" pitchFamily="34" charset="0"/>
            </a:endParaRPr>
          </a:p>
        </p:txBody>
      </p:sp>
      <p:sp>
        <p:nvSpPr>
          <p:cNvPr id="53" name="Oval 52">
            <a:extLst>
              <a:ext uri="{FF2B5EF4-FFF2-40B4-BE49-F238E27FC236}">
                <a16:creationId xmlns:a16="http://schemas.microsoft.com/office/drawing/2014/main" id="{182D34F5-03EC-37D3-30ED-86B625848322}"/>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5</a:t>
            </a:r>
            <a:endParaRPr lang="en-US" sz="1400" b="1" dirty="0">
              <a:solidFill>
                <a:srgbClr val="002060"/>
              </a:solidFill>
              <a:latin typeface="Aptos Display" panose="020B0004020202020204" pitchFamily="34" charset="0"/>
            </a:endParaRPr>
          </a:p>
        </p:txBody>
      </p:sp>
      <p:sp>
        <p:nvSpPr>
          <p:cNvPr id="2" name="TextBox 1">
            <a:extLst>
              <a:ext uri="{FF2B5EF4-FFF2-40B4-BE49-F238E27FC236}">
                <a16:creationId xmlns:a16="http://schemas.microsoft.com/office/drawing/2014/main" id="{A5E4B841-5E88-AB6C-CB18-E9C05033EE88}"/>
              </a:ext>
            </a:extLst>
          </p:cNvPr>
          <p:cNvSpPr txBox="1"/>
          <p:nvPr/>
        </p:nvSpPr>
        <p:spPr>
          <a:xfrm>
            <a:off x="816051" y="1215624"/>
            <a:ext cx="3773042" cy="923330"/>
          </a:xfrm>
          <a:prstGeom prst="rect">
            <a:avLst/>
          </a:prstGeom>
          <a:noFill/>
        </p:spPr>
        <p:txBody>
          <a:bodyPr wrap="square">
            <a:spAutoFit/>
          </a:bodyPr>
          <a:lstStyle/>
          <a:p>
            <a:pPr>
              <a:buNone/>
            </a:pPr>
            <a:r>
              <a:rPr lang="el-GR" dirty="0">
                <a:solidFill>
                  <a:schemeClr val="bg1"/>
                </a:solidFill>
                <a:latin typeface="Aptos Display" panose="020B0004020202020204" pitchFamily="34" charset="0"/>
              </a:rPr>
              <a:t>Η μάθηση γίνεται ουσιαστικότερη όταν ο μαθητής </a:t>
            </a:r>
            <a:r>
              <a:rPr lang="el-GR" b="1" dirty="0">
                <a:solidFill>
                  <a:srgbClr val="FFC000"/>
                </a:solidFill>
                <a:latin typeface="Aptos Display" panose="020B0004020202020204" pitchFamily="34" charset="0"/>
              </a:rPr>
              <a:t>αλληλεπιδρά</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διερευνά</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οικοδομεί</a:t>
            </a:r>
            <a:r>
              <a:rPr lang="el-GR" dirty="0">
                <a:solidFill>
                  <a:schemeClr val="bg1"/>
                </a:solidFill>
                <a:latin typeface="Aptos Display" panose="020B0004020202020204" pitchFamily="34" charset="0"/>
              </a:rPr>
              <a:t> προσωπικά τη γνώση</a:t>
            </a:r>
            <a:endParaRPr lang="el-GR" b="1" dirty="0">
              <a:solidFill>
                <a:srgbClr val="FFC000"/>
              </a:solidFill>
              <a:latin typeface="Aptos Display" panose="020B0004020202020204" pitchFamily="34" charset="0"/>
            </a:endParaRPr>
          </a:p>
        </p:txBody>
      </p:sp>
    </p:spTree>
    <p:extLst>
      <p:ext uri="{BB962C8B-B14F-4D97-AF65-F5344CB8AC3E}">
        <p14:creationId xmlns:p14="http://schemas.microsoft.com/office/powerpoint/2010/main" val="341294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1297C-9B36-F4C7-B40A-BEE2E341101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5D5E586-2025-ECC0-ECBB-FDD83DD9B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D82105DE-F859-5C57-39BD-4D9022CE5FE8}"/>
              </a:ext>
            </a:extLst>
          </p:cNvPr>
          <p:cNvSpPr/>
          <p:nvPr/>
        </p:nvSpPr>
        <p:spPr>
          <a:xfrm>
            <a:off x="3764280" y="1796400"/>
            <a:ext cx="4663440" cy="930682"/>
          </a:xfrm>
          <a:prstGeom prst="roundRect">
            <a:avLst>
              <a:gd name="adj" fmla="val 50000"/>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2F32B24-A78F-150F-6CBE-CB88FA5F68A8}"/>
              </a:ext>
            </a:extLst>
          </p:cNvPr>
          <p:cNvSpPr/>
          <p:nvPr/>
        </p:nvSpPr>
        <p:spPr>
          <a:xfrm>
            <a:off x="5548312" y="1247759"/>
            <a:ext cx="1095375" cy="1097280"/>
          </a:xfrm>
          <a:prstGeom prst="ellipse">
            <a:avLst/>
          </a:prstGeom>
          <a:solidFill>
            <a:schemeClr val="accent1">
              <a:lumMod val="20000"/>
              <a:lumOff val="8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5DF65DE-8800-A9DA-0145-44A0C9ED5A31}"/>
              </a:ext>
            </a:extLst>
          </p:cNvPr>
          <p:cNvSpPr>
            <a:spLocks noGrp="1"/>
          </p:cNvSpPr>
          <p:nvPr>
            <p:ph type="ctrTitle"/>
          </p:nvPr>
        </p:nvSpPr>
        <p:spPr>
          <a:xfrm>
            <a:off x="783883" y="502962"/>
            <a:ext cx="10538984" cy="646719"/>
          </a:xfrm>
        </p:spPr>
        <p:txBody>
          <a:bodyPr>
            <a:noAutofit/>
          </a:bodyPr>
          <a:lstStyle/>
          <a:p>
            <a:pPr algn="l"/>
            <a:r>
              <a:rPr lang="el-GR" sz="2400" b="1" dirty="0">
                <a:solidFill>
                  <a:schemeClr val="bg1"/>
                </a:solidFill>
                <a:latin typeface="Aptos Display" panose="020B0004020202020204" pitchFamily="34" charset="0"/>
              </a:rPr>
              <a:t>ΠΟΛΥΤΡΟΠΙΚΟΤΗΤΑ &amp; ΟΠΤΙΚΟΠΟΙΗΣΗ ΣΤΗ ΔΙΔΑΣΚΑΛΙΑ ΤΗΣ ΦΥΣΙΚΗΣ</a:t>
            </a:r>
            <a:endParaRPr lang="en-US" sz="2400" dirty="0"/>
          </a:p>
        </p:txBody>
      </p:sp>
      <p:cxnSp>
        <p:nvCxnSpPr>
          <p:cNvPr id="61" name="Straight Connector 60">
            <a:extLst>
              <a:ext uri="{FF2B5EF4-FFF2-40B4-BE49-F238E27FC236}">
                <a16:creationId xmlns:a16="http://schemas.microsoft.com/office/drawing/2014/main" id="{C3C9D800-B86A-7174-F95D-0FA7C16C7C9B}"/>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Graphic 3" descr="Lightbulb and gear">
            <a:extLst>
              <a:ext uri="{FF2B5EF4-FFF2-40B4-BE49-F238E27FC236}">
                <a16:creationId xmlns:a16="http://schemas.microsoft.com/office/drawing/2014/main" id="{BE886BC0-64F4-7B07-DE43-14A98ADAB24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11708" y="1412107"/>
            <a:ext cx="768585" cy="768585"/>
          </a:xfrm>
          <a:prstGeom prst="rect">
            <a:avLst/>
          </a:prstGeom>
        </p:spPr>
      </p:pic>
      <p:sp>
        <p:nvSpPr>
          <p:cNvPr id="7" name="Rectangle: Rounded Corners 6">
            <a:extLst>
              <a:ext uri="{FF2B5EF4-FFF2-40B4-BE49-F238E27FC236}">
                <a16:creationId xmlns:a16="http://schemas.microsoft.com/office/drawing/2014/main" id="{A8B2DD70-CBE8-E8D9-6458-A81388F4EB2C}"/>
              </a:ext>
            </a:extLst>
          </p:cNvPr>
          <p:cNvSpPr/>
          <p:nvPr/>
        </p:nvSpPr>
        <p:spPr>
          <a:xfrm>
            <a:off x="869133" y="5660807"/>
            <a:ext cx="10453736"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45FEFD-2E8A-7DFD-FF03-B2D0D62CF37A}"/>
              </a:ext>
            </a:extLst>
          </p:cNvPr>
          <p:cNvSpPr txBox="1"/>
          <p:nvPr/>
        </p:nvSpPr>
        <p:spPr>
          <a:xfrm>
            <a:off x="3073942" y="5810918"/>
            <a:ext cx="7546432"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a:t>
            </a:r>
            <a:r>
              <a:rPr lang="el-GR" dirty="0" err="1">
                <a:solidFill>
                  <a:schemeClr val="bg1"/>
                </a:solidFill>
                <a:latin typeface="Aptos Display" panose="020B0004020202020204" pitchFamily="34" charset="0"/>
              </a:rPr>
              <a:t>πολυτροπική</a:t>
            </a:r>
            <a:r>
              <a:rPr lang="el-GR" dirty="0">
                <a:solidFill>
                  <a:schemeClr val="bg1"/>
                </a:solidFill>
                <a:latin typeface="Aptos Display" panose="020B0004020202020204" pitchFamily="34" charset="0"/>
              </a:rPr>
              <a:t> παρουσίαση των φυσικών εννοιών ενισχύει την </a:t>
            </a:r>
            <a:r>
              <a:rPr lang="el-GR" b="1" dirty="0">
                <a:solidFill>
                  <a:srgbClr val="FFC000"/>
                </a:solidFill>
                <a:latin typeface="Aptos Display" panose="020B0004020202020204" pitchFamily="34" charset="0"/>
              </a:rPr>
              <a:t>κατανόηση</a:t>
            </a:r>
            <a:r>
              <a:rPr lang="el-GR" dirty="0">
                <a:solidFill>
                  <a:schemeClr val="bg1"/>
                </a:solidFill>
                <a:latin typeface="Aptos Display" panose="020B0004020202020204" pitchFamily="34" charset="0"/>
              </a:rPr>
              <a:t>, τη </a:t>
            </a:r>
            <a:r>
              <a:rPr lang="el-GR" b="1" dirty="0">
                <a:solidFill>
                  <a:srgbClr val="FFC000"/>
                </a:solidFill>
                <a:latin typeface="Aptos Display" panose="020B0004020202020204" pitchFamily="34" charset="0"/>
              </a:rPr>
              <a:t>σύνδεση</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θεωρίας</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εμπειρίας</a:t>
            </a:r>
            <a:r>
              <a:rPr lang="el-GR" dirty="0">
                <a:solidFill>
                  <a:schemeClr val="bg1"/>
                </a:solidFill>
                <a:latin typeface="Aptos Display" panose="020B0004020202020204" pitchFamily="34" charset="0"/>
              </a:rPr>
              <a:t> και τη </a:t>
            </a:r>
            <a:r>
              <a:rPr lang="el-GR" b="1" dirty="0">
                <a:solidFill>
                  <a:srgbClr val="FFC000"/>
                </a:solidFill>
                <a:latin typeface="Aptos Display" panose="020B0004020202020204" pitchFamily="34" charset="0"/>
              </a:rPr>
              <a:t>γνωστική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επεξεργασία</a:t>
            </a:r>
            <a:r>
              <a:rPr lang="el-GR" dirty="0">
                <a:solidFill>
                  <a:schemeClr val="bg1"/>
                </a:solidFill>
                <a:latin typeface="Aptos Display" panose="020B0004020202020204" pitchFamily="34" charset="0"/>
              </a:rPr>
              <a:t> των μαθητών.</a:t>
            </a:r>
            <a:endParaRPr lang="en-US" dirty="0">
              <a:solidFill>
                <a:schemeClr val="bg1"/>
              </a:solidFill>
              <a:latin typeface="Aptos Display" panose="020B0004020202020204" pitchFamily="34" charset="0"/>
            </a:endParaRPr>
          </a:p>
        </p:txBody>
      </p:sp>
      <p:cxnSp>
        <p:nvCxnSpPr>
          <p:cNvPr id="11" name="Straight Connector 10">
            <a:extLst>
              <a:ext uri="{FF2B5EF4-FFF2-40B4-BE49-F238E27FC236}">
                <a16:creationId xmlns:a16="http://schemas.microsoft.com/office/drawing/2014/main" id="{2CEF6C64-4938-66F0-6FC6-695194FDA557}"/>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sp>
        <p:nvSpPr>
          <p:cNvPr id="22" name="Rectangle: Rounded Corners 21">
            <a:extLst>
              <a:ext uri="{FF2B5EF4-FFF2-40B4-BE49-F238E27FC236}">
                <a16:creationId xmlns:a16="http://schemas.microsoft.com/office/drawing/2014/main" id="{1ADB515C-985A-2BC9-0DA2-ED20A258EF7F}"/>
              </a:ext>
            </a:extLst>
          </p:cNvPr>
          <p:cNvSpPr/>
          <p:nvPr/>
        </p:nvSpPr>
        <p:spPr>
          <a:xfrm>
            <a:off x="869134" y="3073968"/>
            <a:ext cx="2377440" cy="246888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418567D-D511-F600-93CE-8BA56C611049}"/>
              </a:ext>
            </a:extLst>
          </p:cNvPr>
          <p:cNvSpPr/>
          <p:nvPr/>
        </p:nvSpPr>
        <p:spPr>
          <a:xfrm>
            <a:off x="8945426" y="3073968"/>
            <a:ext cx="2377440" cy="246888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0B2CD10F-5F95-2963-4E75-D3552266F54D}"/>
              </a:ext>
            </a:extLst>
          </p:cNvPr>
          <p:cNvSpPr/>
          <p:nvPr/>
        </p:nvSpPr>
        <p:spPr>
          <a:xfrm>
            <a:off x="3573403" y="3073968"/>
            <a:ext cx="2377440" cy="246888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82D994C-8F26-B035-5A0F-371123D8119D}"/>
              </a:ext>
            </a:extLst>
          </p:cNvPr>
          <p:cNvSpPr/>
          <p:nvPr/>
        </p:nvSpPr>
        <p:spPr>
          <a:xfrm>
            <a:off x="6241157" y="3073968"/>
            <a:ext cx="2377440" cy="2468880"/>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Brain in head">
            <a:extLst>
              <a:ext uri="{FF2B5EF4-FFF2-40B4-BE49-F238E27FC236}">
                <a16:creationId xmlns:a16="http://schemas.microsoft.com/office/drawing/2014/main" id="{AA5D665F-06EA-F66A-5822-20394F77A03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29124" y="5706527"/>
            <a:ext cx="822960" cy="822960"/>
          </a:xfrm>
          <a:prstGeom prst="rect">
            <a:avLst/>
          </a:prstGeom>
        </p:spPr>
      </p:pic>
      <p:cxnSp>
        <p:nvCxnSpPr>
          <p:cNvPr id="49" name="Connector: Elbow 48">
            <a:extLst>
              <a:ext uri="{FF2B5EF4-FFF2-40B4-BE49-F238E27FC236}">
                <a16:creationId xmlns:a16="http://schemas.microsoft.com/office/drawing/2014/main" id="{42C26C33-7DA9-C287-E8D1-20739628D948}"/>
              </a:ext>
            </a:extLst>
          </p:cNvPr>
          <p:cNvCxnSpPr>
            <a:cxnSpLocks/>
            <a:stCxn id="3" idx="2"/>
            <a:endCxn id="33" idx="0"/>
          </p:cNvCxnSpPr>
          <p:nvPr/>
        </p:nvCxnSpPr>
        <p:spPr>
          <a:xfrm rot="5400000">
            <a:off x="5255619" y="2233587"/>
            <a:ext cx="346886" cy="1333877"/>
          </a:xfrm>
          <a:prstGeom prst="bentConnector3">
            <a:avLst>
              <a:gd name="adj1" fmla="val 50000"/>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53" name="Connector: Elbow 52">
            <a:extLst>
              <a:ext uri="{FF2B5EF4-FFF2-40B4-BE49-F238E27FC236}">
                <a16:creationId xmlns:a16="http://schemas.microsoft.com/office/drawing/2014/main" id="{ECF34A76-01D3-DF51-EA9C-A88EF4710474}"/>
              </a:ext>
            </a:extLst>
          </p:cNvPr>
          <p:cNvCxnSpPr>
            <a:cxnSpLocks/>
            <a:stCxn id="3" idx="2"/>
            <a:endCxn id="34" idx="0"/>
          </p:cNvCxnSpPr>
          <p:nvPr/>
        </p:nvCxnSpPr>
        <p:spPr>
          <a:xfrm rot="16200000" flipH="1">
            <a:off x="6589495" y="2233586"/>
            <a:ext cx="346886" cy="1333877"/>
          </a:xfrm>
          <a:prstGeom prst="bentConnector3">
            <a:avLst>
              <a:gd name="adj1" fmla="val 50000"/>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56" name="Connector: Elbow 55">
            <a:extLst>
              <a:ext uri="{FF2B5EF4-FFF2-40B4-BE49-F238E27FC236}">
                <a16:creationId xmlns:a16="http://schemas.microsoft.com/office/drawing/2014/main" id="{092A44EB-EBE9-B902-DDE4-A67401FC89A4}"/>
              </a:ext>
            </a:extLst>
          </p:cNvPr>
          <p:cNvCxnSpPr>
            <a:cxnSpLocks/>
            <a:stCxn id="3" idx="2"/>
            <a:endCxn id="30" idx="0"/>
          </p:cNvCxnSpPr>
          <p:nvPr/>
        </p:nvCxnSpPr>
        <p:spPr>
          <a:xfrm rot="16200000" flipH="1">
            <a:off x="7941630" y="881452"/>
            <a:ext cx="346886" cy="4038146"/>
          </a:xfrm>
          <a:prstGeom prst="bentConnector3">
            <a:avLst>
              <a:gd name="adj1" fmla="val 50000"/>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59" name="Connector: Elbow 58">
            <a:extLst>
              <a:ext uri="{FF2B5EF4-FFF2-40B4-BE49-F238E27FC236}">
                <a16:creationId xmlns:a16="http://schemas.microsoft.com/office/drawing/2014/main" id="{5B298058-3F50-91DF-A379-880F2289046E}"/>
              </a:ext>
            </a:extLst>
          </p:cNvPr>
          <p:cNvCxnSpPr>
            <a:cxnSpLocks/>
            <a:stCxn id="3" idx="2"/>
            <a:endCxn id="22" idx="0"/>
          </p:cNvCxnSpPr>
          <p:nvPr/>
        </p:nvCxnSpPr>
        <p:spPr>
          <a:xfrm rot="5400000">
            <a:off x="3903484" y="881452"/>
            <a:ext cx="346886" cy="4038146"/>
          </a:xfrm>
          <a:prstGeom prst="bentConnector3">
            <a:avLst>
              <a:gd name="adj1" fmla="val 50000"/>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pic>
        <p:nvPicPr>
          <p:cNvPr id="64" name="Picture 63">
            <a:extLst>
              <a:ext uri="{FF2B5EF4-FFF2-40B4-BE49-F238E27FC236}">
                <a16:creationId xmlns:a16="http://schemas.microsoft.com/office/drawing/2014/main" id="{9A090110-2B49-A03D-A30A-FAB0DD399B47}"/>
              </a:ext>
            </a:extLst>
          </p:cNvPr>
          <p:cNvPicPr preferRelativeResize="0">
            <a:picLocks/>
          </p:cNvPicPr>
          <p:nvPr/>
        </p:nvPicPr>
        <p:blipFill>
          <a:blip r:embed="rId6"/>
          <a:stretch>
            <a:fillRect/>
          </a:stretch>
        </p:blipFill>
        <p:spPr>
          <a:xfrm>
            <a:off x="1009681" y="3595151"/>
            <a:ext cx="2103120" cy="1280160"/>
          </a:xfrm>
          <a:prstGeom prst="roundRect">
            <a:avLst>
              <a:gd name="adj" fmla="val 8594"/>
            </a:avLst>
          </a:prstGeom>
          <a:solidFill>
            <a:srgbClr val="FFFFFF">
              <a:shade val="85000"/>
            </a:srgbClr>
          </a:solidFill>
          <a:ln>
            <a:noFill/>
          </a:ln>
          <a:effectLst/>
        </p:spPr>
      </p:pic>
      <p:pic>
        <p:nvPicPr>
          <p:cNvPr id="66" name="Picture 65">
            <a:extLst>
              <a:ext uri="{FF2B5EF4-FFF2-40B4-BE49-F238E27FC236}">
                <a16:creationId xmlns:a16="http://schemas.microsoft.com/office/drawing/2014/main" id="{B8497D14-36B2-1150-8406-AEB8DF044DC1}"/>
              </a:ext>
            </a:extLst>
          </p:cNvPr>
          <p:cNvPicPr preferRelativeResize="0">
            <a:picLocks/>
          </p:cNvPicPr>
          <p:nvPr/>
        </p:nvPicPr>
        <p:blipFill>
          <a:blip r:embed="rId7"/>
          <a:stretch>
            <a:fillRect/>
          </a:stretch>
        </p:blipFill>
        <p:spPr>
          <a:xfrm>
            <a:off x="3710563" y="3595151"/>
            <a:ext cx="2103120" cy="1280160"/>
          </a:xfrm>
          <a:prstGeom prst="roundRect">
            <a:avLst>
              <a:gd name="adj" fmla="val 8594"/>
            </a:avLst>
          </a:prstGeom>
          <a:solidFill>
            <a:srgbClr val="FFFFFF">
              <a:shade val="85000"/>
            </a:srgbClr>
          </a:solidFill>
          <a:ln>
            <a:noFill/>
          </a:ln>
          <a:effectLst/>
        </p:spPr>
      </p:pic>
      <p:pic>
        <p:nvPicPr>
          <p:cNvPr id="68" name="Picture 67">
            <a:extLst>
              <a:ext uri="{FF2B5EF4-FFF2-40B4-BE49-F238E27FC236}">
                <a16:creationId xmlns:a16="http://schemas.microsoft.com/office/drawing/2014/main" id="{F9E20041-B04B-D09B-B178-3E7750C854D9}"/>
              </a:ext>
            </a:extLst>
          </p:cNvPr>
          <p:cNvPicPr preferRelativeResize="0">
            <a:picLocks/>
          </p:cNvPicPr>
          <p:nvPr/>
        </p:nvPicPr>
        <p:blipFill>
          <a:blip r:embed="rId8"/>
          <a:stretch>
            <a:fillRect/>
          </a:stretch>
        </p:blipFill>
        <p:spPr>
          <a:xfrm>
            <a:off x="6378317" y="3595151"/>
            <a:ext cx="2103120" cy="1280160"/>
          </a:xfrm>
          <a:prstGeom prst="roundRect">
            <a:avLst>
              <a:gd name="adj" fmla="val 8594"/>
            </a:avLst>
          </a:prstGeom>
          <a:solidFill>
            <a:srgbClr val="FFFFFF">
              <a:shade val="85000"/>
            </a:srgbClr>
          </a:solidFill>
          <a:ln>
            <a:noFill/>
          </a:ln>
          <a:effectLst/>
        </p:spPr>
      </p:pic>
      <p:pic>
        <p:nvPicPr>
          <p:cNvPr id="70" name="Picture 69">
            <a:extLst>
              <a:ext uri="{FF2B5EF4-FFF2-40B4-BE49-F238E27FC236}">
                <a16:creationId xmlns:a16="http://schemas.microsoft.com/office/drawing/2014/main" id="{A68847AF-8E15-C54D-DF67-DD37E0E9A58E}"/>
              </a:ext>
            </a:extLst>
          </p:cNvPr>
          <p:cNvPicPr preferRelativeResize="0">
            <a:picLocks/>
          </p:cNvPicPr>
          <p:nvPr/>
        </p:nvPicPr>
        <p:blipFill>
          <a:blip r:embed="rId9"/>
          <a:stretch>
            <a:fillRect/>
          </a:stretch>
        </p:blipFill>
        <p:spPr>
          <a:xfrm>
            <a:off x="9082586" y="3595151"/>
            <a:ext cx="2103120" cy="1280160"/>
          </a:xfrm>
          <a:prstGeom prst="roundRect">
            <a:avLst>
              <a:gd name="adj" fmla="val 8594"/>
            </a:avLst>
          </a:prstGeom>
          <a:solidFill>
            <a:srgbClr val="FFFFFF">
              <a:shade val="85000"/>
            </a:srgbClr>
          </a:solidFill>
          <a:ln>
            <a:noFill/>
          </a:ln>
          <a:effectLst/>
        </p:spPr>
      </p:pic>
      <p:sp>
        <p:nvSpPr>
          <p:cNvPr id="71" name="TextBox 70">
            <a:extLst>
              <a:ext uri="{FF2B5EF4-FFF2-40B4-BE49-F238E27FC236}">
                <a16:creationId xmlns:a16="http://schemas.microsoft.com/office/drawing/2014/main" id="{7C662BD1-EB75-B76A-76B7-FE7F1AD4B591}"/>
              </a:ext>
            </a:extLst>
          </p:cNvPr>
          <p:cNvSpPr txBox="1"/>
          <p:nvPr/>
        </p:nvSpPr>
        <p:spPr>
          <a:xfrm>
            <a:off x="1319928" y="3071931"/>
            <a:ext cx="1464311" cy="523220"/>
          </a:xfrm>
          <a:prstGeom prst="rect">
            <a:avLst/>
          </a:prstGeom>
          <a:noFill/>
        </p:spPr>
        <p:txBody>
          <a:bodyPr wrap="none" rtlCol="0">
            <a:spAutoFit/>
          </a:bodyPr>
          <a:lstStyle/>
          <a:p>
            <a:pPr algn="ctr"/>
            <a:r>
              <a:rPr lang="el-GR" sz="1400" b="1" dirty="0">
                <a:solidFill>
                  <a:schemeClr val="bg1"/>
                </a:solidFill>
                <a:latin typeface="Aptos Display" panose="020B0004020202020204" pitchFamily="34" charset="0"/>
              </a:rPr>
              <a:t>ΜΑΘΗΤΙΚΗ</a:t>
            </a:r>
          </a:p>
          <a:p>
            <a:pPr algn="ctr"/>
            <a:r>
              <a:rPr lang="el-GR" sz="1400" b="1" dirty="0">
                <a:solidFill>
                  <a:schemeClr val="bg1"/>
                </a:solidFill>
                <a:latin typeface="Aptos Display" panose="020B0004020202020204" pitchFamily="34" charset="0"/>
              </a:rPr>
              <a:t>ΑΝΑΠΑΡΑΣΤΑΣΗ</a:t>
            </a:r>
            <a:endParaRPr lang="en-US" sz="1400" b="1" dirty="0">
              <a:solidFill>
                <a:schemeClr val="bg1"/>
              </a:solidFill>
              <a:latin typeface="Aptos Display" panose="020B0004020202020204" pitchFamily="34" charset="0"/>
            </a:endParaRPr>
          </a:p>
        </p:txBody>
      </p:sp>
      <p:sp>
        <p:nvSpPr>
          <p:cNvPr id="72" name="TextBox 71">
            <a:extLst>
              <a:ext uri="{FF2B5EF4-FFF2-40B4-BE49-F238E27FC236}">
                <a16:creationId xmlns:a16="http://schemas.microsoft.com/office/drawing/2014/main" id="{B99EE42F-32AD-0D93-FE2A-274F66020BA2}"/>
              </a:ext>
            </a:extLst>
          </p:cNvPr>
          <p:cNvSpPr txBox="1"/>
          <p:nvPr/>
        </p:nvSpPr>
        <p:spPr>
          <a:xfrm>
            <a:off x="4035166" y="3071931"/>
            <a:ext cx="1464311" cy="523220"/>
          </a:xfrm>
          <a:prstGeom prst="rect">
            <a:avLst/>
          </a:prstGeom>
          <a:noFill/>
        </p:spPr>
        <p:txBody>
          <a:bodyPr wrap="none" rtlCol="0">
            <a:spAutoFit/>
          </a:bodyPr>
          <a:lstStyle/>
          <a:p>
            <a:pPr algn="ctr"/>
            <a:r>
              <a:rPr lang="el-GR" sz="1400" b="1" dirty="0">
                <a:solidFill>
                  <a:schemeClr val="bg1"/>
                </a:solidFill>
                <a:latin typeface="Aptos Display" panose="020B0004020202020204" pitchFamily="34" charset="0"/>
              </a:rPr>
              <a:t>ΟΠΤΙΚΗ</a:t>
            </a:r>
          </a:p>
          <a:p>
            <a:pPr algn="ctr"/>
            <a:r>
              <a:rPr lang="el-GR" sz="1400" b="1" dirty="0">
                <a:solidFill>
                  <a:schemeClr val="bg1"/>
                </a:solidFill>
                <a:latin typeface="Aptos Display" panose="020B0004020202020204" pitchFamily="34" charset="0"/>
              </a:rPr>
              <a:t>ΑΝΑΠΑΡΑΣΤΑΣΗ</a:t>
            </a:r>
            <a:endParaRPr lang="en-US" sz="1400" b="1" dirty="0">
              <a:solidFill>
                <a:schemeClr val="bg1"/>
              </a:solidFill>
              <a:latin typeface="Aptos Display" panose="020B0004020202020204" pitchFamily="34" charset="0"/>
            </a:endParaRPr>
          </a:p>
        </p:txBody>
      </p:sp>
      <p:sp>
        <p:nvSpPr>
          <p:cNvPr id="73" name="TextBox 72">
            <a:extLst>
              <a:ext uri="{FF2B5EF4-FFF2-40B4-BE49-F238E27FC236}">
                <a16:creationId xmlns:a16="http://schemas.microsoft.com/office/drawing/2014/main" id="{C851FB02-6875-C553-67D0-1495E0ED1E38}"/>
              </a:ext>
            </a:extLst>
          </p:cNvPr>
          <p:cNvSpPr txBox="1"/>
          <p:nvPr/>
        </p:nvSpPr>
        <p:spPr>
          <a:xfrm>
            <a:off x="6697722" y="3071931"/>
            <a:ext cx="1464311" cy="523220"/>
          </a:xfrm>
          <a:prstGeom prst="rect">
            <a:avLst/>
          </a:prstGeom>
          <a:noFill/>
        </p:spPr>
        <p:txBody>
          <a:bodyPr wrap="none" rtlCol="0">
            <a:spAutoFit/>
          </a:bodyPr>
          <a:lstStyle/>
          <a:p>
            <a:pPr algn="ctr"/>
            <a:r>
              <a:rPr lang="el-GR" sz="1400" b="1" dirty="0">
                <a:solidFill>
                  <a:schemeClr val="bg1"/>
                </a:solidFill>
                <a:latin typeface="Aptos Display" panose="020B0004020202020204" pitchFamily="34" charset="0"/>
              </a:rPr>
              <a:t>ΠΡΟΣΟΜΟΙΩΣΗ</a:t>
            </a:r>
          </a:p>
          <a:p>
            <a:pPr algn="ctr"/>
            <a:r>
              <a:rPr lang="el-GR" sz="1400" b="1" dirty="0">
                <a:solidFill>
                  <a:schemeClr val="bg1"/>
                </a:solidFill>
                <a:latin typeface="Aptos Display" panose="020B0004020202020204" pitchFamily="34" charset="0"/>
              </a:rPr>
              <a:t>ΑΝΑΠΑΡΑΣΤΑΣΗ</a:t>
            </a:r>
            <a:endParaRPr lang="en-US" sz="1400" b="1" dirty="0">
              <a:solidFill>
                <a:schemeClr val="bg1"/>
              </a:solidFill>
              <a:latin typeface="Aptos Display" panose="020B0004020202020204" pitchFamily="34" charset="0"/>
            </a:endParaRPr>
          </a:p>
        </p:txBody>
      </p:sp>
      <p:sp>
        <p:nvSpPr>
          <p:cNvPr id="74" name="TextBox 73">
            <a:extLst>
              <a:ext uri="{FF2B5EF4-FFF2-40B4-BE49-F238E27FC236}">
                <a16:creationId xmlns:a16="http://schemas.microsoft.com/office/drawing/2014/main" id="{045B8C58-AA42-BB1B-FB76-4F27C8FA9396}"/>
              </a:ext>
            </a:extLst>
          </p:cNvPr>
          <p:cNvSpPr txBox="1"/>
          <p:nvPr/>
        </p:nvSpPr>
        <p:spPr>
          <a:xfrm>
            <a:off x="9407761" y="3071931"/>
            <a:ext cx="1464311" cy="523220"/>
          </a:xfrm>
          <a:prstGeom prst="rect">
            <a:avLst/>
          </a:prstGeom>
          <a:noFill/>
        </p:spPr>
        <p:txBody>
          <a:bodyPr wrap="none" rtlCol="0">
            <a:spAutoFit/>
          </a:bodyPr>
          <a:lstStyle/>
          <a:p>
            <a:pPr algn="ctr"/>
            <a:r>
              <a:rPr lang="el-GR" sz="1400" b="1" dirty="0">
                <a:solidFill>
                  <a:schemeClr val="bg1"/>
                </a:solidFill>
                <a:latin typeface="Aptos Display" panose="020B0004020202020204" pitchFamily="34" charset="0"/>
              </a:rPr>
              <a:t>ΠΕΙΡΑΜΑΤΙΚΗ</a:t>
            </a:r>
          </a:p>
          <a:p>
            <a:pPr algn="ctr"/>
            <a:r>
              <a:rPr lang="el-GR" sz="1400" b="1" dirty="0">
                <a:solidFill>
                  <a:schemeClr val="bg1"/>
                </a:solidFill>
                <a:latin typeface="Aptos Display" panose="020B0004020202020204" pitchFamily="34" charset="0"/>
              </a:rPr>
              <a:t>ΑΝΑΠΑΡΑΣΤΑΣΗ</a:t>
            </a:r>
            <a:endParaRPr lang="en-US" sz="1400" b="1" dirty="0">
              <a:solidFill>
                <a:schemeClr val="bg1"/>
              </a:solidFill>
              <a:latin typeface="Aptos Display" panose="020B0004020202020204" pitchFamily="34" charset="0"/>
            </a:endParaRPr>
          </a:p>
        </p:txBody>
      </p:sp>
      <p:sp>
        <p:nvSpPr>
          <p:cNvPr id="75" name="TextBox 74">
            <a:extLst>
              <a:ext uri="{FF2B5EF4-FFF2-40B4-BE49-F238E27FC236}">
                <a16:creationId xmlns:a16="http://schemas.microsoft.com/office/drawing/2014/main" id="{9DC5D5A5-DFC4-1508-13FF-B83CDDB10CC5}"/>
              </a:ext>
            </a:extLst>
          </p:cNvPr>
          <p:cNvSpPr txBox="1"/>
          <p:nvPr/>
        </p:nvSpPr>
        <p:spPr>
          <a:xfrm>
            <a:off x="4787564" y="2382111"/>
            <a:ext cx="2616870" cy="307777"/>
          </a:xfrm>
          <a:prstGeom prst="rect">
            <a:avLst/>
          </a:prstGeom>
          <a:noFill/>
        </p:spPr>
        <p:txBody>
          <a:bodyPr wrap="none" rtlCol="0">
            <a:spAutoFit/>
          </a:bodyPr>
          <a:lstStyle/>
          <a:p>
            <a:r>
              <a:rPr lang="el-GR" sz="1400" b="1" dirty="0">
                <a:solidFill>
                  <a:schemeClr val="bg1"/>
                </a:solidFill>
                <a:latin typeface="Aptos Display" panose="020B0004020202020204" pitchFamily="34" charset="0"/>
              </a:rPr>
              <a:t>ΠΟΛΛΑΠΛΕΣ ΑΝΑΠΑΡΑΣΤΑΣΕΙΣ</a:t>
            </a:r>
            <a:endParaRPr lang="en-US" sz="1400" b="1" dirty="0">
              <a:solidFill>
                <a:schemeClr val="bg1"/>
              </a:solidFill>
              <a:latin typeface="Aptos Display" panose="020B0004020202020204" pitchFamily="34" charset="0"/>
            </a:endParaRPr>
          </a:p>
        </p:txBody>
      </p:sp>
      <p:sp>
        <p:nvSpPr>
          <p:cNvPr id="76" name="TextBox 75">
            <a:extLst>
              <a:ext uri="{FF2B5EF4-FFF2-40B4-BE49-F238E27FC236}">
                <a16:creationId xmlns:a16="http://schemas.microsoft.com/office/drawing/2014/main" id="{41842437-7121-1CAE-BD09-024A959EACA9}"/>
              </a:ext>
            </a:extLst>
          </p:cNvPr>
          <p:cNvSpPr txBox="1"/>
          <p:nvPr/>
        </p:nvSpPr>
        <p:spPr>
          <a:xfrm>
            <a:off x="1009681" y="4896517"/>
            <a:ext cx="2103120"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Η έννοια περιγράφεται με σύμβολα, τύπους και γραφικές παραστάσεις</a:t>
            </a:r>
            <a:endParaRPr lang="en-US" sz="1200" dirty="0">
              <a:solidFill>
                <a:schemeClr val="bg1"/>
              </a:solidFill>
              <a:latin typeface="Aptos Display" panose="020B0004020202020204" pitchFamily="34" charset="0"/>
            </a:endParaRPr>
          </a:p>
        </p:txBody>
      </p:sp>
      <p:sp>
        <p:nvSpPr>
          <p:cNvPr id="77" name="TextBox 76">
            <a:extLst>
              <a:ext uri="{FF2B5EF4-FFF2-40B4-BE49-F238E27FC236}">
                <a16:creationId xmlns:a16="http://schemas.microsoft.com/office/drawing/2014/main" id="{EE85783B-2C17-8854-D10C-992FC0B820F2}"/>
              </a:ext>
            </a:extLst>
          </p:cNvPr>
          <p:cNvSpPr txBox="1"/>
          <p:nvPr/>
        </p:nvSpPr>
        <p:spPr>
          <a:xfrm>
            <a:off x="3710563" y="4896517"/>
            <a:ext cx="2103120"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Η έννοια απεικονίζεται οπτικά μέσω διαγραμμάτων, κίνησης εικόνων και διανυσμάτων</a:t>
            </a:r>
            <a:endParaRPr lang="en-US" sz="1200" dirty="0">
              <a:solidFill>
                <a:schemeClr val="bg1"/>
              </a:solidFill>
              <a:latin typeface="Aptos Display" panose="020B0004020202020204" pitchFamily="34" charset="0"/>
            </a:endParaRPr>
          </a:p>
        </p:txBody>
      </p:sp>
      <p:sp>
        <p:nvSpPr>
          <p:cNvPr id="78" name="TextBox 77">
            <a:extLst>
              <a:ext uri="{FF2B5EF4-FFF2-40B4-BE49-F238E27FC236}">
                <a16:creationId xmlns:a16="http://schemas.microsoft.com/office/drawing/2014/main" id="{260A782A-B93D-18CF-D041-C6CCB7209407}"/>
              </a:ext>
            </a:extLst>
          </p:cNvPr>
          <p:cNvSpPr txBox="1"/>
          <p:nvPr/>
        </p:nvSpPr>
        <p:spPr>
          <a:xfrm>
            <a:off x="6352874" y="4896517"/>
            <a:ext cx="2103120"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Οι μαθητές αλληλεπιδρούν, μεταβάλλουν παραμέτρους και παρατηρούν τα αποτελέσματα.</a:t>
            </a:r>
            <a:endParaRPr lang="en-US" sz="1200" dirty="0">
              <a:solidFill>
                <a:schemeClr val="bg1"/>
              </a:solidFill>
              <a:latin typeface="Aptos Display" panose="020B0004020202020204" pitchFamily="34" charset="0"/>
            </a:endParaRPr>
          </a:p>
        </p:txBody>
      </p:sp>
      <p:sp>
        <p:nvSpPr>
          <p:cNvPr id="79" name="TextBox 78">
            <a:extLst>
              <a:ext uri="{FF2B5EF4-FFF2-40B4-BE49-F238E27FC236}">
                <a16:creationId xmlns:a16="http://schemas.microsoft.com/office/drawing/2014/main" id="{CE490900-E562-E9A5-849C-1789897B812C}"/>
              </a:ext>
            </a:extLst>
          </p:cNvPr>
          <p:cNvSpPr txBox="1"/>
          <p:nvPr/>
        </p:nvSpPr>
        <p:spPr>
          <a:xfrm>
            <a:off x="9082586" y="4896517"/>
            <a:ext cx="2103120" cy="646331"/>
          </a:xfrm>
          <a:prstGeom prst="rect">
            <a:avLst/>
          </a:prstGeom>
          <a:noFill/>
        </p:spPr>
        <p:txBody>
          <a:bodyPr wrap="square" rtlCol="0">
            <a:spAutoFit/>
          </a:bodyPr>
          <a:lstStyle/>
          <a:p>
            <a:pPr algn="ctr"/>
            <a:r>
              <a:rPr lang="el-GR" sz="1200" dirty="0">
                <a:solidFill>
                  <a:schemeClr val="bg1"/>
                </a:solidFill>
                <a:latin typeface="Aptos Display" panose="020B0004020202020204" pitchFamily="34" charset="0"/>
              </a:rPr>
              <a:t>Συνδέεται με το πραγματικό φαινόμενο και την εμπειρία από την καθημερινότητα.</a:t>
            </a:r>
            <a:endParaRPr lang="en-US" sz="1200" dirty="0">
              <a:solidFill>
                <a:schemeClr val="bg1"/>
              </a:solidFill>
              <a:latin typeface="Aptos Display" panose="020B0004020202020204" pitchFamily="34" charset="0"/>
            </a:endParaRPr>
          </a:p>
        </p:txBody>
      </p:sp>
      <p:sp>
        <p:nvSpPr>
          <p:cNvPr id="80" name="Oval 79">
            <a:extLst>
              <a:ext uri="{FF2B5EF4-FFF2-40B4-BE49-F238E27FC236}">
                <a16:creationId xmlns:a16="http://schemas.microsoft.com/office/drawing/2014/main" id="{C58187E9-202A-4365-2F5B-D500D9A5C884}"/>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6</a:t>
            </a:r>
            <a:endParaRPr lang="en-US" sz="1400" b="1" dirty="0">
              <a:solidFill>
                <a:srgbClr val="002060"/>
              </a:solidFill>
              <a:latin typeface="Aptos Display" panose="020B0004020202020204" pitchFamily="34" charset="0"/>
            </a:endParaRPr>
          </a:p>
        </p:txBody>
      </p:sp>
      <p:sp>
        <p:nvSpPr>
          <p:cNvPr id="2" name="TextBox 1">
            <a:extLst>
              <a:ext uri="{FF2B5EF4-FFF2-40B4-BE49-F238E27FC236}">
                <a16:creationId xmlns:a16="http://schemas.microsoft.com/office/drawing/2014/main" id="{FADAC035-4C57-C993-9BDC-7BF61F1DCAC8}"/>
              </a:ext>
            </a:extLst>
          </p:cNvPr>
          <p:cNvSpPr txBox="1"/>
          <p:nvPr/>
        </p:nvSpPr>
        <p:spPr>
          <a:xfrm>
            <a:off x="816052" y="1215624"/>
            <a:ext cx="2948226" cy="1323439"/>
          </a:xfrm>
          <a:prstGeom prst="rect">
            <a:avLst/>
          </a:prstGeom>
          <a:noFill/>
        </p:spPr>
        <p:txBody>
          <a:bodyPr wrap="square">
            <a:spAutoFit/>
          </a:bodyPr>
          <a:lstStyle/>
          <a:p>
            <a:pPr>
              <a:buNone/>
            </a:pPr>
            <a:r>
              <a:rPr lang="el-GR" sz="1600" dirty="0">
                <a:solidFill>
                  <a:schemeClr val="bg1"/>
                </a:solidFill>
                <a:latin typeface="Aptos Display" panose="020B0004020202020204" pitchFamily="34" charset="0"/>
              </a:rPr>
              <a:t>Οι </a:t>
            </a:r>
            <a:r>
              <a:rPr lang="el-GR" sz="1600" b="1" dirty="0">
                <a:solidFill>
                  <a:srgbClr val="FFC000"/>
                </a:solidFill>
                <a:latin typeface="Aptos Display" panose="020B0004020202020204" pitchFamily="34" charset="0"/>
              </a:rPr>
              <a:t>πολλαπλές</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αναπαραστάσεις</a:t>
            </a:r>
            <a:r>
              <a:rPr lang="el-GR" sz="1600" dirty="0">
                <a:solidFill>
                  <a:schemeClr val="bg1"/>
                </a:solidFill>
                <a:latin typeface="Aptos Display" panose="020B0004020202020204" pitchFamily="34" charset="0"/>
              </a:rPr>
              <a:t> βοηθούν τους μαθητές να προσεγγίσουν </a:t>
            </a:r>
            <a:r>
              <a:rPr lang="el-GR" sz="1600" b="1" dirty="0">
                <a:solidFill>
                  <a:srgbClr val="FFC000"/>
                </a:solidFill>
                <a:latin typeface="Aptos Display" panose="020B0004020202020204" pitchFamily="34" charset="0"/>
              </a:rPr>
              <a:t>αφηρημένες</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φυσικές</a:t>
            </a:r>
            <a:r>
              <a:rPr lang="el-GR" sz="1600" dirty="0">
                <a:solidFill>
                  <a:schemeClr val="bg1"/>
                </a:solidFill>
                <a:latin typeface="Aptos Display" panose="020B0004020202020204" pitchFamily="34" charset="0"/>
              </a:rPr>
              <a:t> </a:t>
            </a:r>
            <a:r>
              <a:rPr lang="el-GR" sz="1600" b="1" dirty="0">
                <a:solidFill>
                  <a:srgbClr val="FFC000"/>
                </a:solidFill>
                <a:latin typeface="Aptos Display" panose="020B0004020202020204" pitchFamily="34" charset="0"/>
              </a:rPr>
              <a:t>έννοιες</a:t>
            </a:r>
            <a:r>
              <a:rPr lang="el-GR" sz="1600" dirty="0">
                <a:solidFill>
                  <a:schemeClr val="bg1"/>
                </a:solidFill>
                <a:latin typeface="Aptos Display" panose="020B0004020202020204" pitchFamily="34" charset="0"/>
              </a:rPr>
              <a:t> πιο </a:t>
            </a:r>
            <a:r>
              <a:rPr lang="el-GR" sz="1600" b="1" dirty="0">
                <a:solidFill>
                  <a:srgbClr val="FFC000"/>
                </a:solidFill>
                <a:latin typeface="Aptos Display" panose="020B0004020202020204" pitchFamily="34" charset="0"/>
              </a:rPr>
              <a:t>κατανοητά</a:t>
            </a:r>
            <a:r>
              <a:rPr lang="el-GR" sz="1600" dirty="0">
                <a:solidFill>
                  <a:schemeClr val="bg1"/>
                </a:solidFill>
                <a:latin typeface="Aptos Display" panose="020B0004020202020204" pitchFamily="34" charset="0"/>
              </a:rPr>
              <a:t> και </a:t>
            </a:r>
            <a:r>
              <a:rPr lang="el-GR" sz="1600" b="1" dirty="0">
                <a:solidFill>
                  <a:srgbClr val="FFC000"/>
                </a:solidFill>
                <a:latin typeface="Aptos Display" panose="020B0004020202020204" pitchFamily="34" charset="0"/>
              </a:rPr>
              <a:t>βιωματικά</a:t>
            </a:r>
          </a:p>
        </p:txBody>
      </p:sp>
    </p:spTree>
    <p:extLst>
      <p:ext uri="{BB962C8B-B14F-4D97-AF65-F5344CB8AC3E}">
        <p14:creationId xmlns:p14="http://schemas.microsoft.com/office/powerpoint/2010/main" val="122112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6A7D-3B88-A3AB-7246-A055C82E8DA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9E6EC38-D596-8D95-5BBC-25CFC0E30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2" name="Picture 61">
            <a:extLst>
              <a:ext uri="{FF2B5EF4-FFF2-40B4-BE49-F238E27FC236}">
                <a16:creationId xmlns:a16="http://schemas.microsoft.com/office/drawing/2014/main" id="{8836329D-3589-6617-2616-07C499705DBA}"/>
              </a:ext>
            </a:extLst>
          </p:cNvPr>
          <p:cNvPicPr>
            <a:picLocks noChangeAspect="1"/>
          </p:cNvPicPr>
          <p:nvPr/>
        </p:nvPicPr>
        <p:blipFill>
          <a:blip r:embed="rId4"/>
          <a:stretch>
            <a:fillRect/>
          </a:stretch>
        </p:blipFill>
        <p:spPr>
          <a:xfrm>
            <a:off x="8581339" y="3390472"/>
            <a:ext cx="3000794" cy="2162477"/>
          </a:xfrm>
          <a:prstGeom prst="roundRect">
            <a:avLst>
              <a:gd name="adj" fmla="val 8594"/>
            </a:avLst>
          </a:prstGeom>
          <a:solidFill>
            <a:srgbClr val="FFFFFF">
              <a:shade val="85000"/>
            </a:srgbClr>
          </a:solidFill>
          <a:ln w="19050">
            <a:solidFill>
              <a:schemeClr val="bg1"/>
            </a:solidFill>
          </a:ln>
          <a:effectLst>
            <a:reflection blurRad="12700" stA="38000" endPos="28000" dist="5000" dir="5400000" sy="-100000" algn="bl" rotWithShape="0"/>
          </a:effectLst>
          <a:scene3d>
            <a:camera prst="orthographicFront">
              <a:rot lat="0" lon="0" rev="0"/>
            </a:camera>
            <a:lightRig rig="brightRoom" dir="t">
              <a:rot lat="0" lon="0" rev="600000"/>
            </a:lightRig>
          </a:scene3d>
          <a:sp3d prstMaterial="metal">
            <a:bevelT w="38100" h="57150" prst="angle"/>
          </a:sp3d>
        </p:spPr>
      </p:pic>
      <p:sp>
        <p:nvSpPr>
          <p:cNvPr id="11" name="Rectangle: Rounded Corners 10">
            <a:extLst>
              <a:ext uri="{FF2B5EF4-FFF2-40B4-BE49-F238E27FC236}">
                <a16:creationId xmlns:a16="http://schemas.microsoft.com/office/drawing/2014/main" id="{0651B51B-D9CE-DE45-DA53-82F1B9E4BCAF}"/>
              </a:ext>
            </a:extLst>
          </p:cNvPr>
          <p:cNvSpPr/>
          <p:nvPr/>
        </p:nvSpPr>
        <p:spPr>
          <a:xfrm>
            <a:off x="8010307" y="1579396"/>
            <a:ext cx="3594953" cy="1728166"/>
          </a:xfrm>
          <a:prstGeom prst="roundRect">
            <a:avLst>
              <a:gd name="adj" fmla="val 6766"/>
            </a:avLst>
          </a:prstGeom>
          <a:solidFill>
            <a:schemeClr val="accent1">
              <a:lumMod val="50000"/>
              <a:alpha val="90000"/>
            </a:schemeClr>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1698A330-3C9F-91A1-7D6C-7403269297C3}"/>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ΤΟ ΜΟΝΤΕΛΟ </a:t>
            </a:r>
            <a:r>
              <a:rPr lang="en-US" sz="2400" b="1" dirty="0">
                <a:solidFill>
                  <a:schemeClr val="bg1"/>
                </a:solidFill>
                <a:latin typeface="Aptos Display" panose="020B0004020202020204" pitchFamily="34" charset="0"/>
              </a:rPr>
              <a:t>TPACK</a:t>
            </a:r>
            <a:endParaRPr lang="en-US" sz="2400" dirty="0"/>
          </a:p>
        </p:txBody>
      </p:sp>
      <p:cxnSp>
        <p:nvCxnSpPr>
          <p:cNvPr id="61" name="Straight Connector 60">
            <a:extLst>
              <a:ext uri="{FF2B5EF4-FFF2-40B4-BE49-F238E27FC236}">
                <a16:creationId xmlns:a16="http://schemas.microsoft.com/office/drawing/2014/main" id="{6239BDD1-6047-2EAC-3452-3B7C5987C3B9}"/>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9F9A15-B5AD-6C61-A9CC-C0CDC6A8C8D6}"/>
              </a:ext>
            </a:extLst>
          </p:cNvPr>
          <p:cNvSpPr/>
          <p:nvPr/>
        </p:nvSpPr>
        <p:spPr>
          <a:xfrm>
            <a:off x="4404360" y="1559980"/>
            <a:ext cx="3383280" cy="3383280"/>
          </a:xfrm>
          <a:prstGeom prst="ellipse">
            <a:avLst/>
          </a:prstGeom>
          <a:solidFill>
            <a:schemeClr val="accent1">
              <a:lumMod val="5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D5B8A70-5057-8ED6-ACE0-622DDC522BAE}"/>
              </a:ext>
            </a:extLst>
          </p:cNvPr>
          <p:cNvSpPr/>
          <p:nvPr/>
        </p:nvSpPr>
        <p:spPr>
          <a:xfrm>
            <a:off x="5629642" y="3020880"/>
            <a:ext cx="3383280" cy="3383280"/>
          </a:xfrm>
          <a:prstGeom prst="ellipse">
            <a:avLst/>
          </a:prstGeom>
          <a:solidFill>
            <a:schemeClr val="accent1">
              <a:lumMod val="5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3F075EC-BED4-73C9-B320-E579B530AA78}"/>
              </a:ext>
            </a:extLst>
          </p:cNvPr>
          <p:cNvSpPr/>
          <p:nvPr/>
        </p:nvSpPr>
        <p:spPr>
          <a:xfrm>
            <a:off x="3017520" y="3020880"/>
            <a:ext cx="3383280" cy="3383280"/>
          </a:xfrm>
          <a:prstGeom prst="ellipse">
            <a:avLst/>
          </a:prstGeom>
          <a:solidFill>
            <a:schemeClr val="accent1">
              <a:lumMod val="5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08B4EBD-8704-6546-2A96-E495CB1ADF51}"/>
              </a:ext>
            </a:extLst>
          </p:cNvPr>
          <p:cNvSpPr/>
          <p:nvPr/>
        </p:nvSpPr>
        <p:spPr>
          <a:xfrm>
            <a:off x="4815840" y="3020878"/>
            <a:ext cx="2560320" cy="2560320"/>
          </a:xfrm>
          <a:prstGeom prst="ellipse">
            <a:avLst/>
          </a:prstGeom>
          <a:solidFill>
            <a:srgbClr val="002060"/>
          </a:solidFill>
          <a:ln w="19050">
            <a:solidFill>
              <a:srgbClr val="0070C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36FCCB9-90ED-5CB1-94AE-F293B93913B8}"/>
              </a:ext>
            </a:extLst>
          </p:cNvPr>
          <p:cNvSpPr txBox="1"/>
          <p:nvPr/>
        </p:nvSpPr>
        <p:spPr>
          <a:xfrm>
            <a:off x="5404143" y="2127724"/>
            <a:ext cx="1383712" cy="523220"/>
          </a:xfrm>
          <a:prstGeom prst="rect">
            <a:avLst/>
          </a:prstGeom>
          <a:noFill/>
        </p:spPr>
        <p:txBody>
          <a:bodyPr wrap="none" rtlCol="0">
            <a:spAutoFit/>
          </a:bodyPr>
          <a:lstStyle/>
          <a:p>
            <a:pPr algn="ctr"/>
            <a:r>
              <a:rPr lang="el-GR" sz="1400" b="1" dirty="0">
                <a:solidFill>
                  <a:schemeClr val="accent1">
                    <a:lumMod val="40000"/>
                    <a:lumOff val="60000"/>
                  </a:schemeClr>
                </a:solidFill>
                <a:latin typeface="Aptos Display" panose="020B0004020202020204" pitchFamily="34" charset="0"/>
              </a:rPr>
              <a:t>ΠΕΡΙΕΧΟΜΕΝΟ</a:t>
            </a:r>
          </a:p>
          <a:p>
            <a:pPr algn="ctr"/>
            <a:r>
              <a:rPr lang="el-GR" sz="1400" b="1" dirty="0">
                <a:solidFill>
                  <a:schemeClr val="accent1">
                    <a:lumMod val="40000"/>
                    <a:lumOff val="60000"/>
                  </a:schemeClr>
                </a:solidFill>
                <a:latin typeface="Aptos Display" panose="020B0004020202020204" pitchFamily="34" charset="0"/>
              </a:rPr>
              <a:t>ΦΥΣΙΚΗΣ</a:t>
            </a:r>
            <a:endParaRPr lang="en-US" sz="1400" b="1" dirty="0">
              <a:solidFill>
                <a:schemeClr val="accent1">
                  <a:lumMod val="40000"/>
                  <a:lumOff val="60000"/>
                </a:schemeClr>
              </a:solidFill>
              <a:latin typeface="Aptos Display" panose="020B0004020202020204" pitchFamily="34" charset="0"/>
            </a:endParaRPr>
          </a:p>
        </p:txBody>
      </p:sp>
      <p:sp>
        <p:nvSpPr>
          <p:cNvPr id="27" name="TextBox 26">
            <a:extLst>
              <a:ext uri="{FF2B5EF4-FFF2-40B4-BE49-F238E27FC236}">
                <a16:creationId xmlns:a16="http://schemas.microsoft.com/office/drawing/2014/main" id="{E1571C7D-4B9F-ECAA-1639-FD46B5C86A74}"/>
              </a:ext>
            </a:extLst>
          </p:cNvPr>
          <p:cNvSpPr txBox="1"/>
          <p:nvPr/>
        </p:nvSpPr>
        <p:spPr>
          <a:xfrm>
            <a:off x="5556749" y="3601127"/>
            <a:ext cx="1078501" cy="461665"/>
          </a:xfrm>
          <a:prstGeom prst="rect">
            <a:avLst/>
          </a:prstGeom>
          <a:noFill/>
        </p:spPr>
        <p:txBody>
          <a:bodyPr wrap="none" rtlCol="0">
            <a:spAutoFit/>
          </a:bodyPr>
          <a:lstStyle/>
          <a:p>
            <a:pPr algn="ctr"/>
            <a:r>
              <a:rPr lang="en-US" sz="2400" b="1" dirty="0">
                <a:solidFill>
                  <a:schemeClr val="bg1"/>
                </a:solidFill>
                <a:latin typeface="Aptos Display" panose="020B0004020202020204" pitchFamily="34" charset="0"/>
              </a:rPr>
              <a:t>TPACK</a:t>
            </a:r>
            <a:endParaRPr lang="en-US" sz="1400" b="1" dirty="0">
              <a:solidFill>
                <a:schemeClr val="bg1"/>
              </a:solidFill>
              <a:latin typeface="Aptos Display" panose="020B0004020202020204" pitchFamily="34" charset="0"/>
            </a:endParaRPr>
          </a:p>
        </p:txBody>
      </p:sp>
      <p:sp>
        <p:nvSpPr>
          <p:cNvPr id="29" name="TextBox 28">
            <a:extLst>
              <a:ext uri="{FF2B5EF4-FFF2-40B4-BE49-F238E27FC236}">
                <a16:creationId xmlns:a16="http://schemas.microsoft.com/office/drawing/2014/main" id="{CF911BB1-F864-F16E-D489-F74402048609}"/>
              </a:ext>
            </a:extLst>
          </p:cNvPr>
          <p:cNvSpPr txBox="1"/>
          <p:nvPr/>
        </p:nvSpPr>
        <p:spPr>
          <a:xfrm>
            <a:off x="3340324" y="3950920"/>
            <a:ext cx="1253869" cy="523220"/>
          </a:xfrm>
          <a:prstGeom prst="rect">
            <a:avLst/>
          </a:prstGeom>
          <a:noFill/>
        </p:spPr>
        <p:txBody>
          <a:bodyPr wrap="none" rtlCol="0">
            <a:spAutoFit/>
          </a:bodyPr>
          <a:lstStyle/>
          <a:p>
            <a:pPr algn="ctr"/>
            <a:r>
              <a:rPr lang="el-GR" sz="1400" b="1" dirty="0">
                <a:solidFill>
                  <a:schemeClr val="accent6">
                    <a:lumMod val="60000"/>
                    <a:lumOff val="40000"/>
                  </a:schemeClr>
                </a:solidFill>
                <a:latin typeface="Aptos Display" panose="020B0004020202020204" pitchFamily="34" charset="0"/>
              </a:rPr>
              <a:t>ΠΑΙΔΑΓΩΓΙΚΗ</a:t>
            </a:r>
          </a:p>
          <a:p>
            <a:pPr algn="ctr"/>
            <a:r>
              <a:rPr lang="el-GR" sz="1400" b="1" dirty="0">
                <a:solidFill>
                  <a:schemeClr val="accent6">
                    <a:lumMod val="60000"/>
                    <a:lumOff val="40000"/>
                  </a:schemeClr>
                </a:solidFill>
                <a:latin typeface="Aptos Display" panose="020B0004020202020204" pitchFamily="34" charset="0"/>
              </a:rPr>
              <a:t>ΓΝΩΣΗ</a:t>
            </a:r>
            <a:endParaRPr lang="en-US" sz="1400" b="1" dirty="0">
              <a:solidFill>
                <a:schemeClr val="accent6">
                  <a:lumMod val="60000"/>
                  <a:lumOff val="40000"/>
                </a:schemeClr>
              </a:solidFill>
              <a:latin typeface="Aptos Display" panose="020B0004020202020204" pitchFamily="34" charset="0"/>
            </a:endParaRPr>
          </a:p>
        </p:txBody>
      </p:sp>
      <p:sp>
        <p:nvSpPr>
          <p:cNvPr id="31" name="TextBox 30">
            <a:extLst>
              <a:ext uri="{FF2B5EF4-FFF2-40B4-BE49-F238E27FC236}">
                <a16:creationId xmlns:a16="http://schemas.microsoft.com/office/drawing/2014/main" id="{38616CC3-576B-50CE-745B-80B2505BB425}"/>
              </a:ext>
            </a:extLst>
          </p:cNvPr>
          <p:cNvSpPr txBox="1"/>
          <p:nvPr/>
        </p:nvSpPr>
        <p:spPr>
          <a:xfrm>
            <a:off x="7391422" y="3977640"/>
            <a:ext cx="1330814" cy="523220"/>
          </a:xfrm>
          <a:prstGeom prst="rect">
            <a:avLst/>
          </a:prstGeom>
          <a:noFill/>
        </p:spPr>
        <p:txBody>
          <a:bodyPr wrap="none" rtlCol="0">
            <a:spAutoFit/>
          </a:bodyPr>
          <a:lstStyle/>
          <a:p>
            <a:pPr algn="ctr"/>
            <a:r>
              <a:rPr lang="el-GR" sz="1400" b="1" dirty="0">
                <a:solidFill>
                  <a:schemeClr val="accent4">
                    <a:lumMod val="40000"/>
                    <a:lumOff val="60000"/>
                  </a:schemeClr>
                </a:solidFill>
                <a:latin typeface="Aptos Display" panose="020B0004020202020204" pitchFamily="34" charset="0"/>
              </a:rPr>
              <a:t>ΤΕΧΝΟΛΟΓΙΚΗ</a:t>
            </a:r>
          </a:p>
          <a:p>
            <a:pPr algn="ctr"/>
            <a:r>
              <a:rPr lang="el-GR" sz="1400" b="1" dirty="0">
                <a:solidFill>
                  <a:schemeClr val="accent4">
                    <a:lumMod val="40000"/>
                    <a:lumOff val="60000"/>
                  </a:schemeClr>
                </a:solidFill>
                <a:latin typeface="Aptos Display" panose="020B0004020202020204" pitchFamily="34" charset="0"/>
              </a:rPr>
              <a:t>ΓΝΩΣΗ</a:t>
            </a:r>
            <a:endParaRPr lang="en-US" sz="1400" b="1" dirty="0">
              <a:solidFill>
                <a:schemeClr val="accent4">
                  <a:lumMod val="40000"/>
                  <a:lumOff val="60000"/>
                </a:schemeClr>
              </a:solidFill>
              <a:latin typeface="Aptos Display" panose="020B0004020202020204" pitchFamily="34" charset="0"/>
            </a:endParaRPr>
          </a:p>
        </p:txBody>
      </p:sp>
      <p:sp>
        <p:nvSpPr>
          <p:cNvPr id="32" name="Rectangle: Rounded Corners 31">
            <a:extLst>
              <a:ext uri="{FF2B5EF4-FFF2-40B4-BE49-F238E27FC236}">
                <a16:creationId xmlns:a16="http://schemas.microsoft.com/office/drawing/2014/main" id="{028ABD06-90F6-9533-E86E-51A7F63E508B}"/>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DFFC39E-69AD-6240-36CE-D20C5E316604}"/>
              </a:ext>
            </a:extLst>
          </p:cNvPr>
          <p:cNvSpPr txBox="1"/>
          <p:nvPr/>
        </p:nvSpPr>
        <p:spPr>
          <a:xfrm>
            <a:off x="1989407" y="5793503"/>
            <a:ext cx="8213184"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αποτελεσματική διδασκαλία της φυσικής προκύπτει από τη σύνθεση </a:t>
            </a:r>
            <a:r>
              <a:rPr lang="el-GR" b="1" dirty="0">
                <a:solidFill>
                  <a:srgbClr val="FFC000"/>
                </a:solidFill>
                <a:latin typeface="Aptos Display" panose="020B0004020202020204" pitchFamily="34" charset="0"/>
              </a:rPr>
              <a:t>επιστημονικού</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περιεχομένου</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παιδαγωγικής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στρατηγικής</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τεχνολογικής</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αξιοποίησης</a:t>
            </a:r>
            <a:r>
              <a:rPr lang="el-GR" dirty="0">
                <a:solidFill>
                  <a:schemeClr val="bg1"/>
                </a:solidFill>
                <a:latin typeface="Aptos Display" panose="020B0004020202020204" pitchFamily="34" charset="0"/>
              </a:rPr>
              <a:t>.</a:t>
            </a:r>
            <a:endParaRPr lang="en-US" dirty="0">
              <a:solidFill>
                <a:schemeClr val="bg1"/>
              </a:solidFill>
              <a:latin typeface="Aptos Display" panose="020B0004020202020204" pitchFamily="34" charset="0"/>
            </a:endParaRPr>
          </a:p>
        </p:txBody>
      </p:sp>
      <p:pic>
        <p:nvPicPr>
          <p:cNvPr id="40" name="Graphic 39" descr="Lightbulb and gear">
            <a:extLst>
              <a:ext uri="{FF2B5EF4-FFF2-40B4-BE49-F238E27FC236}">
                <a16:creationId xmlns:a16="http://schemas.microsoft.com/office/drawing/2014/main" id="{DF8B3303-5C9F-BC68-4339-89401010880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91268" y="1687261"/>
            <a:ext cx="768585" cy="768585"/>
          </a:xfrm>
          <a:prstGeom prst="rect">
            <a:avLst/>
          </a:prstGeom>
        </p:spPr>
      </p:pic>
      <p:cxnSp>
        <p:nvCxnSpPr>
          <p:cNvPr id="41" name="Straight Connector 40">
            <a:extLst>
              <a:ext uri="{FF2B5EF4-FFF2-40B4-BE49-F238E27FC236}">
                <a16:creationId xmlns:a16="http://schemas.microsoft.com/office/drawing/2014/main" id="{79073531-0846-AAB1-6DD9-1876A4E632C9}"/>
              </a:ext>
            </a:extLst>
          </p:cNvPr>
          <p:cNvCxnSpPr/>
          <p:nvPr/>
        </p:nvCxnSpPr>
        <p:spPr>
          <a:xfrm>
            <a:off x="5638800" y="2654272"/>
            <a:ext cx="914400" cy="0"/>
          </a:xfrm>
          <a:prstGeom prst="line">
            <a:avLst/>
          </a:prstGeom>
          <a:ln>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C42D76F1-C8FD-4F49-E164-CFFA3DB656A8}"/>
              </a:ext>
            </a:extLst>
          </p:cNvPr>
          <p:cNvCxnSpPr/>
          <p:nvPr/>
        </p:nvCxnSpPr>
        <p:spPr>
          <a:xfrm>
            <a:off x="3514725" y="4593010"/>
            <a:ext cx="914400" cy="0"/>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3BA7BF7F-D72C-A1F6-7FFC-A44B6CECF61F}"/>
              </a:ext>
            </a:extLst>
          </p:cNvPr>
          <p:cNvCxnSpPr/>
          <p:nvPr/>
        </p:nvCxnSpPr>
        <p:spPr>
          <a:xfrm>
            <a:off x="7634068" y="4593010"/>
            <a:ext cx="914400" cy="0"/>
          </a:xfrm>
          <a:prstGeom prst="line">
            <a:avLst/>
          </a:prstGeom>
          <a:ln>
            <a:solidFill>
              <a:schemeClr val="accent4">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60094FAC-CBDB-41D3-6876-AECD3229AE82}"/>
              </a:ext>
            </a:extLst>
          </p:cNvPr>
          <p:cNvCxnSpPr/>
          <p:nvPr/>
        </p:nvCxnSpPr>
        <p:spPr>
          <a:xfrm>
            <a:off x="5638800" y="4212530"/>
            <a:ext cx="91440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5" name="TextBox 44">
            <a:extLst>
              <a:ext uri="{FF2B5EF4-FFF2-40B4-BE49-F238E27FC236}">
                <a16:creationId xmlns:a16="http://schemas.microsoft.com/office/drawing/2014/main" id="{9AD57904-BF7B-29BB-3542-C9D281FCE0F0}"/>
              </a:ext>
            </a:extLst>
          </p:cNvPr>
          <p:cNvSpPr txBox="1"/>
          <p:nvPr/>
        </p:nvSpPr>
        <p:spPr>
          <a:xfrm>
            <a:off x="4429125" y="2698035"/>
            <a:ext cx="3358515" cy="461665"/>
          </a:xfrm>
          <a:prstGeom prst="rect">
            <a:avLst/>
          </a:prstGeom>
          <a:noFill/>
        </p:spPr>
        <p:txBody>
          <a:bodyPr wrap="square" rtlCol="0">
            <a:spAutoFit/>
          </a:bodyPr>
          <a:lstStyle/>
          <a:p>
            <a:pPr algn="ctr">
              <a:buClr>
                <a:schemeClr val="accent1">
                  <a:lumMod val="60000"/>
                  <a:lumOff val="40000"/>
                </a:schemeClr>
              </a:buClr>
            </a:pPr>
            <a:r>
              <a:rPr lang="el-GR" sz="1200" dirty="0">
                <a:solidFill>
                  <a:schemeClr val="bg1"/>
                </a:solidFill>
                <a:latin typeface="Aptos Display" panose="020B0004020202020204" pitchFamily="34" charset="0"/>
              </a:rPr>
              <a:t>Δύναμη - Κίνηση - Επιτάχυνση - Ενέργεια</a:t>
            </a:r>
            <a:endParaRPr lang="en-US" sz="1200" dirty="0">
              <a:solidFill>
                <a:schemeClr val="bg1"/>
              </a:solidFill>
              <a:latin typeface="Aptos Display" panose="020B0004020202020204" pitchFamily="34" charset="0"/>
            </a:endParaRPr>
          </a:p>
          <a:p>
            <a:pPr algn="ctr">
              <a:buClr>
                <a:schemeClr val="accent1">
                  <a:lumMod val="60000"/>
                  <a:lumOff val="40000"/>
                </a:schemeClr>
              </a:buClr>
            </a:pPr>
            <a:endParaRPr lang="en-US" sz="1200" dirty="0">
              <a:solidFill>
                <a:schemeClr val="bg1"/>
              </a:solidFill>
              <a:latin typeface="Aptos Display" panose="020B0004020202020204" pitchFamily="34" charset="0"/>
            </a:endParaRPr>
          </a:p>
        </p:txBody>
      </p:sp>
      <p:sp>
        <p:nvSpPr>
          <p:cNvPr id="47" name="TextBox 46">
            <a:extLst>
              <a:ext uri="{FF2B5EF4-FFF2-40B4-BE49-F238E27FC236}">
                <a16:creationId xmlns:a16="http://schemas.microsoft.com/office/drawing/2014/main" id="{D4D8D89E-7E3E-1DC6-3D2F-2203BB3C3F40}"/>
              </a:ext>
            </a:extLst>
          </p:cNvPr>
          <p:cNvSpPr txBox="1"/>
          <p:nvPr/>
        </p:nvSpPr>
        <p:spPr>
          <a:xfrm>
            <a:off x="3378742" y="4711410"/>
            <a:ext cx="1822935" cy="830997"/>
          </a:xfrm>
          <a:prstGeom prst="rect">
            <a:avLst/>
          </a:prstGeom>
          <a:noFill/>
        </p:spPr>
        <p:txBody>
          <a:bodyPr wrap="none" rtlCol="0">
            <a:spAutoFit/>
          </a:bodyPr>
          <a:lstStyle/>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Διερεύνηση</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Συνεργασία</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Ενεργητική μάθηση</a:t>
            </a:r>
          </a:p>
          <a:p>
            <a:pPr marL="171450" indent="-171450">
              <a:buClr>
                <a:schemeClr val="accent6">
                  <a:lumMod val="60000"/>
                  <a:lumOff val="40000"/>
                </a:schemeClr>
              </a:buClr>
              <a:buFont typeface="Arial" panose="020B0604020202020204" pitchFamily="34" charset="0"/>
              <a:buChar char="•"/>
            </a:pPr>
            <a:r>
              <a:rPr lang="el-GR" sz="1200" dirty="0">
                <a:solidFill>
                  <a:schemeClr val="bg1"/>
                </a:solidFill>
                <a:latin typeface="Aptos Display" panose="020B0004020202020204" pitchFamily="34" charset="0"/>
              </a:rPr>
              <a:t>Σχηματοποίηση γνώσης</a:t>
            </a:r>
            <a:endParaRPr lang="en-US" sz="1200" dirty="0">
              <a:solidFill>
                <a:schemeClr val="bg1"/>
              </a:solidFill>
              <a:latin typeface="Aptos Display" panose="020B0004020202020204" pitchFamily="34" charset="0"/>
            </a:endParaRPr>
          </a:p>
        </p:txBody>
      </p:sp>
      <p:sp>
        <p:nvSpPr>
          <p:cNvPr id="48" name="TextBox 47">
            <a:extLst>
              <a:ext uri="{FF2B5EF4-FFF2-40B4-BE49-F238E27FC236}">
                <a16:creationId xmlns:a16="http://schemas.microsoft.com/office/drawing/2014/main" id="{EFE19C54-DC78-8A48-E6DE-5395CD6DC2C7}"/>
              </a:ext>
            </a:extLst>
          </p:cNvPr>
          <p:cNvSpPr txBox="1"/>
          <p:nvPr/>
        </p:nvSpPr>
        <p:spPr>
          <a:xfrm>
            <a:off x="7386377" y="4711409"/>
            <a:ext cx="1508426" cy="830997"/>
          </a:xfrm>
          <a:prstGeom prst="rect">
            <a:avLst/>
          </a:prstGeom>
          <a:noFill/>
        </p:spPr>
        <p:txBody>
          <a:bodyPr wrap="none" rtlCol="0">
            <a:spAutoFit/>
          </a:bodyPr>
          <a:lstStyle/>
          <a:p>
            <a:pPr marL="171450" indent="-171450">
              <a:buClr>
                <a:schemeClr val="accent4">
                  <a:lumMod val="40000"/>
                  <a:lumOff val="60000"/>
                </a:schemeClr>
              </a:buClr>
              <a:buFont typeface="Arial" panose="020B0604020202020204" pitchFamily="34" charset="0"/>
              <a:buChar char="•"/>
            </a:pPr>
            <a:r>
              <a:rPr lang="en-US" sz="1200" dirty="0">
                <a:solidFill>
                  <a:schemeClr val="bg1"/>
                </a:solidFill>
                <a:latin typeface="Aptos Display" panose="020B0004020202020204" pitchFamily="34" charset="0"/>
              </a:rPr>
              <a:t>PhET</a:t>
            </a:r>
            <a:endParaRPr lang="el-GR" sz="1200" dirty="0">
              <a:solidFill>
                <a:schemeClr val="bg1"/>
              </a:solidFill>
              <a:latin typeface="Aptos Display" panose="020B0004020202020204" pitchFamily="34" charset="0"/>
            </a:endParaRPr>
          </a:p>
          <a:p>
            <a:pPr marL="171450" indent="-171450">
              <a:buClr>
                <a:schemeClr val="accent4">
                  <a:lumMod val="40000"/>
                  <a:lumOff val="60000"/>
                </a:schemeClr>
              </a:buClr>
              <a:buFont typeface="Arial" panose="020B0604020202020204" pitchFamily="34" charset="0"/>
              <a:buChar char="•"/>
            </a:pPr>
            <a:r>
              <a:rPr lang="en-US" sz="1200" dirty="0">
                <a:solidFill>
                  <a:schemeClr val="bg1"/>
                </a:solidFill>
                <a:latin typeface="Aptos Display" panose="020B0004020202020204" pitchFamily="34" charset="0"/>
              </a:rPr>
              <a:t>Kahoot</a:t>
            </a:r>
            <a:endParaRPr lang="el-GR" sz="1200" dirty="0">
              <a:solidFill>
                <a:schemeClr val="bg1"/>
              </a:solidFill>
              <a:latin typeface="Aptos Display" panose="020B0004020202020204" pitchFamily="34" charset="0"/>
            </a:endParaRPr>
          </a:p>
          <a:p>
            <a:pPr marL="171450" indent="-171450">
              <a:buClr>
                <a:schemeClr val="accent4">
                  <a:lumMod val="40000"/>
                  <a:lumOff val="60000"/>
                </a:schemeClr>
              </a:buClr>
              <a:buFont typeface="Arial" panose="020B0604020202020204" pitchFamily="34" charset="0"/>
              <a:buChar char="•"/>
            </a:pPr>
            <a:r>
              <a:rPr lang="en-US" sz="1200" dirty="0">
                <a:solidFill>
                  <a:schemeClr val="bg1"/>
                </a:solidFill>
                <a:latin typeface="Aptos Display" panose="020B0004020202020204" pitchFamily="34" charset="0"/>
              </a:rPr>
              <a:t>Google Classroom</a:t>
            </a:r>
            <a:endParaRPr lang="el-GR" sz="1200" dirty="0">
              <a:solidFill>
                <a:schemeClr val="bg1"/>
              </a:solidFill>
              <a:latin typeface="Aptos Display" panose="020B0004020202020204" pitchFamily="34" charset="0"/>
            </a:endParaRPr>
          </a:p>
          <a:p>
            <a:pPr marL="171450" indent="-171450">
              <a:buClr>
                <a:schemeClr val="accent4">
                  <a:lumMod val="40000"/>
                  <a:lumOff val="60000"/>
                </a:schemeClr>
              </a:buClr>
              <a:buFont typeface="Arial" panose="020B0604020202020204" pitchFamily="34" charset="0"/>
              <a:buChar char="•"/>
            </a:pPr>
            <a:r>
              <a:rPr lang="en-US" sz="1200" dirty="0">
                <a:solidFill>
                  <a:schemeClr val="bg1"/>
                </a:solidFill>
                <a:latin typeface="Aptos Display" panose="020B0004020202020204" pitchFamily="34" charset="0"/>
              </a:rPr>
              <a:t>Padlet</a:t>
            </a:r>
          </a:p>
        </p:txBody>
      </p:sp>
      <p:sp>
        <p:nvSpPr>
          <p:cNvPr id="50" name="TextBox 49">
            <a:extLst>
              <a:ext uri="{FF2B5EF4-FFF2-40B4-BE49-F238E27FC236}">
                <a16:creationId xmlns:a16="http://schemas.microsoft.com/office/drawing/2014/main" id="{DE277494-543F-D03C-0947-B01B274917A0}"/>
              </a:ext>
            </a:extLst>
          </p:cNvPr>
          <p:cNvSpPr txBox="1"/>
          <p:nvPr/>
        </p:nvSpPr>
        <p:spPr>
          <a:xfrm>
            <a:off x="5140015" y="4531729"/>
            <a:ext cx="1914307" cy="584775"/>
          </a:xfrm>
          <a:prstGeom prst="rect">
            <a:avLst/>
          </a:prstGeom>
          <a:noFill/>
        </p:spPr>
        <p:txBody>
          <a:bodyPr wrap="none" rtlCol="0">
            <a:spAutoFit/>
          </a:bodyPr>
          <a:lstStyle/>
          <a:p>
            <a:pPr algn="ctr">
              <a:buClr>
                <a:schemeClr val="accent4">
                  <a:lumMod val="40000"/>
                  <a:lumOff val="60000"/>
                </a:schemeClr>
              </a:buClr>
            </a:pPr>
            <a:r>
              <a:rPr lang="el-GR" sz="1600" dirty="0">
                <a:solidFill>
                  <a:srgbClr val="00B0F0"/>
                </a:solidFill>
                <a:latin typeface="Aptos Display" panose="020B0004020202020204" pitchFamily="34" charset="0"/>
              </a:rPr>
              <a:t>Ουσιαστική Μάθηση </a:t>
            </a:r>
          </a:p>
          <a:p>
            <a:pPr algn="ctr">
              <a:buClr>
                <a:schemeClr val="accent4">
                  <a:lumMod val="40000"/>
                  <a:lumOff val="60000"/>
                </a:schemeClr>
              </a:buClr>
            </a:pPr>
            <a:r>
              <a:rPr lang="el-GR" sz="1600" dirty="0">
                <a:solidFill>
                  <a:srgbClr val="00B0F0"/>
                </a:solidFill>
                <a:latin typeface="Aptos Display" panose="020B0004020202020204" pitchFamily="34" charset="0"/>
              </a:rPr>
              <a:t>της Φυσικής</a:t>
            </a:r>
            <a:endParaRPr lang="en-US" sz="1600" dirty="0">
              <a:solidFill>
                <a:srgbClr val="00B0F0"/>
              </a:solidFill>
              <a:latin typeface="Aptos Display" panose="020B0004020202020204" pitchFamily="34" charset="0"/>
            </a:endParaRPr>
          </a:p>
        </p:txBody>
      </p:sp>
      <p:sp>
        <p:nvSpPr>
          <p:cNvPr id="53" name="Oval 52">
            <a:extLst>
              <a:ext uri="{FF2B5EF4-FFF2-40B4-BE49-F238E27FC236}">
                <a16:creationId xmlns:a16="http://schemas.microsoft.com/office/drawing/2014/main" id="{797E66F6-8309-7AAD-B17C-A27310861BDA}"/>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7</a:t>
            </a:r>
            <a:endParaRPr lang="en-US" sz="1400" b="1" dirty="0">
              <a:solidFill>
                <a:srgbClr val="002060"/>
              </a:solidFill>
              <a:latin typeface="Aptos Display" panose="020B0004020202020204" pitchFamily="34" charset="0"/>
            </a:endParaRPr>
          </a:p>
        </p:txBody>
      </p:sp>
      <p:pic>
        <p:nvPicPr>
          <p:cNvPr id="3" name="Graphic 2" descr="Atom">
            <a:extLst>
              <a:ext uri="{FF2B5EF4-FFF2-40B4-BE49-F238E27FC236}">
                <a16:creationId xmlns:a16="http://schemas.microsoft.com/office/drawing/2014/main" id="{779B95E4-FDA5-DD8F-50E8-01BE5811432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821679" y="1627607"/>
            <a:ext cx="548640" cy="548640"/>
          </a:xfrm>
          <a:prstGeom prst="rect">
            <a:avLst/>
          </a:prstGeom>
        </p:spPr>
      </p:pic>
      <p:pic>
        <p:nvPicPr>
          <p:cNvPr id="5" name="Graphic 4" descr="Target Audience">
            <a:extLst>
              <a:ext uri="{FF2B5EF4-FFF2-40B4-BE49-F238E27FC236}">
                <a16:creationId xmlns:a16="http://schemas.microsoft.com/office/drawing/2014/main" id="{09DF9CF8-1A51-BD4B-779D-94F4A2D740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601498" y="3307561"/>
            <a:ext cx="731520" cy="731520"/>
          </a:xfrm>
          <a:prstGeom prst="rect">
            <a:avLst/>
          </a:prstGeom>
        </p:spPr>
      </p:pic>
      <p:pic>
        <p:nvPicPr>
          <p:cNvPr id="7" name="Graphic 6" descr="Internet">
            <a:extLst>
              <a:ext uri="{FF2B5EF4-FFF2-40B4-BE49-F238E27FC236}">
                <a16:creationId xmlns:a16="http://schemas.microsoft.com/office/drawing/2014/main" id="{526A98D8-5745-0475-C19A-8C95D92AAC0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690511" y="3307561"/>
            <a:ext cx="731520" cy="731520"/>
          </a:xfrm>
          <a:prstGeom prst="rect">
            <a:avLst/>
          </a:prstGeom>
        </p:spPr>
      </p:pic>
      <p:sp>
        <p:nvSpPr>
          <p:cNvPr id="55" name="Arrow: Bent 54">
            <a:extLst>
              <a:ext uri="{FF2B5EF4-FFF2-40B4-BE49-F238E27FC236}">
                <a16:creationId xmlns:a16="http://schemas.microsoft.com/office/drawing/2014/main" id="{3AB8F616-0ABF-73DB-E0C0-E168B5310C3D}"/>
              </a:ext>
            </a:extLst>
          </p:cNvPr>
          <p:cNvSpPr/>
          <p:nvPr/>
        </p:nvSpPr>
        <p:spPr>
          <a:xfrm rot="5400000">
            <a:off x="2750099" y="2163707"/>
            <a:ext cx="962026" cy="1253868"/>
          </a:xfrm>
          <a:prstGeom prst="ben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a:extLst>
              <a:ext uri="{FF2B5EF4-FFF2-40B4-BE49-F238E27FC236}">
                <a16:creationId xmlns:a16="http://schemas.microsoft.com/office/drawing/2014/main" id="{E939DE47-3825-73A4-D99D-AEF865666596}"/>
              </a:ext>
            </a:extLst>
          </p:cNvPr>
          <p:cNvSpPr txBox="1"/>
          <p:nvPr/>
        </p:nvSpPr>
        <p:spPr>
          <a:xfrm>
            <a:off x="8888389" y="1903714"/>
            <a:ext cx="2031646" cy="307777"/>
          </a:xfrm>
          <a:prstGeom prst="rect">
            <a:avLst/>
          </a:prstGeom>
          <a:noFill/>
        </p:spPr>
        <p:txBody>
          <a:bodyPr wrap="none" rtlCol="0">
            <a:spAutoFit/>
          </a:bodyPr>
          <a:lstStyle/>
          <a:p>
            <a:pPr algn="ctr"/>
            <a:r>
              <a:rPr lang="el-GR" sz="1400" b="1" dirty="0">
                <a:solidFill>
                  <a:srgbClr val="00B050"/>
                </a:solidFill>
                <a:latin typeface="Aptos Display" panose="020B0004020202020204" pitchFamily="34" charset="0"/>
              </a:rPr>
              <a:t>Η ΕΜΠΡΑΚΤΗ ΣΥΝΘΕΣΗ</a:t>
            </a:r>
            <a:endParaRPr lang="en-US" sz="1400" b="1" dirty="0">
              <a:solidFill>
                <a:srgbClr val="00B050"/>
              </a:solidFill>
              <a:latin typeface="Aptos Display" panose="020B0004020202020204" pitchFamily="34" charset="0"/>
            </a:endParaRPr>
          </a:p>
        </p:txBody>
      </p:sp>
      <p:sp>
        <p:nvSpPr>
          <p:cNvPr id="58" name="TextBox 57">
            <a:extLst>
              <a:ext uri="{FF2B5EF4-FFF2-40B4-BE49-F238E27FC236}">
                <a16:creationId xmlns:a16="http://schemas.microsoft.com/office/drawing/2014/main" id="{18996F7E-4D6A-72C0-1C81-A0ECC5976A5C}"/>
              </a:ext>
            </a:extLst>
          </p:cNvPr>
          <p:cNvSpPr txBox="1"/>
          <p:nvPr/>
        </p:nvSpPr>
        <p:spPr>
          <a:xfrm>
            <a:off x="8670759" y="2359435"/>
            <a:ext cx="2911374" cy="830997"/>
          </a:xfrm>
          <a:prstGeom prst="rect">
            <a:avLst/>
          </a:prstGeom>
          <a:noFill/>
        </p:spPr>
        <p:txBody>
          <a:bodyPr wrap="none" rtlCol="0">
            <a:spAutoFit/>
          </a:bodyPr>
          <a:lstStyle/>
          <a:p>
            <a:pPr marL="171450" indent="-171450">
              <a:buClr>
                <a:srgbClr val="00B050"/>
              </a:buClr>
              <a:buFont typeface="Wingdings" panose="05000000000000000000" pitchFamily="2" charset="2"/>
              <a:buChar char="ü"/>
            </a:pPr>
            <a:r>
              <a:rPr lang="el-GR" sz="1200" dirty="0">
                <a:solidFill>
                  <a:schemeClr val="bg1"/>
                </a:solidFill>
                <a:latin typeface="Aptos Display" panose="020B0004020202020204" pitchFamily="34" charset="0"/>
              </a:rPr>
              <a:t>Το περιεχόμενο καθορίζει ΤΙ μαθαίνουν</a:t>
            </a:r>
          </a:p>
          <a:p>
            <a:pPr marL="171450" indent="-171450">
              <a:buClr>
                <a:srgbClr val="00B050"/>
              </a:buClr>
              <a:buFont typeface="Wingdings" panose="05000000000000000000" pitchFamily="2" charset="2"/>
              <a:buChar char="ü"/>
            </a:pPr>
            <a:r>
              <a:rPr lang="el-GR" sz="1200" dirty="0">
                <a:solidFill>
                  <a:schemeClr val="bg1"/>
                </a:solidFill>
                <a:latin typeface="Aptos Display" panose="020B0004020202020204" pitchFamily="34" charset="0"/>
              </a:rPr>
              <a:t>Η παιδαγωγική καθορίζει ΠΩΣ μαθαίνουν</a:t>
            </a:r>
          </a:p>
          <a:p>
            <a:pPr marL="171450" indent="-171450">
              <a:buClr>
                <a:srgbClr val="00B050"/>
              </a:buClr>
              <a:buFont typeface="Wingdings" panose="05000000000000000000" pitchFamily="2" charset="2"/>
              <a:buChar char="ü"/>
            </a:pPr>
            <a:r>
              <a:rPr lang="el-GR" sz="1200" dirty="0">
                <a:solidFill>
                  <a:schemeClr val="bg1"/>
                </a:solidFill>
                <a:latin typeface="Aptos Display" panose="020B0004020202020204" pitchFamily="34" charset="0"/>
              </a:rPr>
              <a:t>Η τεχνολογία υποστηρίζει και ενισχύει </a:t>
            </a:r>
          </a:p>
          <a:p>
            <a:pPr>
              <a:buClr>
                <a:srgbClr val="00B050"/>
              </a:buClr>
            </a:pPr>
            <a:r>
              <a:rPr lang="el-GR" sz="1200" dirty="0">
                <a:solidFill>
                  <a:schemeClr val="bg1"/>
                </a:solidFill>
                <a:latin typeface="Aptos Display" panose="020B0004020202020204" pitchFamily="34" charset="0"/>
              </a:rPr>
              <a:t>      τη μάθηση</a:t>
            </a:r>
          </a:p>
        </p:txBody>
      </p:sp>
      <p:cxnSp>
        <p:nvCxnSpPr>
          <p:cNvPr id="59" name="Straight Connector 58">
            <a:extLst>
              <a:ext uri="{FF2B5EF4-FFF2-40B4-BE49-F238E27FC236}">
                <a16:creationId xmlns:a16="http://schemas.microsoft.com/office/drawing/2014/main" id="{F0346919-041B-DB57-68B6-7339BC67C41F}"/>
              </a:ext>
            </a:extLst>
          </p:cNvPr>
          <p:cNvCxnSpPr/>
          <p:nvPr/>
        </p:nvCxnSpPr>
        <p:spPr>
          <a:xfrm>
            <a:off x="8984286" y="2219204"/>
            <a:ext cx="914400" cy="0"/>
          </a:xfrm>
          <a:prstGeom prst="line">
            <a:avLst/>
          </a:prstGeom>
          <a:ln>
            <a:solidFill>
              <a:schemeClr val="accent1">
                <a:lumMod val="60000"/>
                <a:lumOff val="40000"/>
              </a:schemeClr>
            </a:solidFill>
          </a:ln>
        </p:spPr>
        <p:style>
          <a:lnRef idx="3">
            <a:schemeClr val="accent1"/>
          </a:lnRef>
          <a:fillRef idx="0">
            <a:schemeClr val="accent1"/>
          </a:fillRef>
          <a:effectRef idx="2">
            <a:schemeClr val="accent1"/>
          </a:effectRef>
          <a:fontRef idx="minor">
            <a:schemeClr val="tx1"/>
          </a:fontRef>
        </p:style>
      </p:cxnSp>
      <p:pic>
        <p:nvPicPr>
          <p:cNvPr id="64" name="Graphic 63" descr="Open quotation mark">
            <a:extLst>
              <a:ext uri="{FF2B5EF4-FFF2-40B4-BE49-F238E27FC236}">
                <a16:creationId xmlns:a16="http://schemas.microsoft.com/office/drawing/2014/main" id="{0B29B110-A801-8BF6-0EE1-1F4FEE12A03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72739" y="5630041"/>
            <a:ext cx="914400" cy="914400"/>
          </a:xfrm>
          <a:prstGeom prst="rect">
            <a:avLst/>
          </a:prstGeom>
        </p:spPr>
      </p:pic>
      <p:pic>
        <p:nvPicPr>
          <p:cNvPr id="66" name="Graphic 65" descr="Closed quotation mark">
            <a:extLst>
              <a:ext uri="{FF2B5EF4-FFF2-40B4-BE49-F238E27FC236}">
                <a16:creationId xmlns:a16="http://schemas.microsoft.com/office/drawing/2014/main" id="{F0858BEF-706D-A2D8-5272-417FA22414B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388591" y="5671349"/>
            <a:ext cx="914400" cy="914400"/>
          </a:xfrm>
          <a:prstGeom prst="rect">
            <a:avLst/>
          </a:prstGeom>
        </p:spPr>
      </p:pic>
      <p:sp>
        <p:nvSpPr>
          <p:cNvPr id="9" name="Rectangle: Rounded Corners 8">
            <a:extLst>
              <a:ext uri="{FF2B5EF4-FFF2-40B4-BE49-F238E27FC236}">
                <a16:creationId xmlns:a16="http://schemas.microsoft.com/office/drawing/2014/main" id="{14B9F013-BADF-B302-FDA8-FBFD5631558B}"/>
              </a:ext>
            </a:extLst>
          </p:cNvPr>
          <p:cNvSpPr/>
          <p:nvPr/>
        </p:nvSpPr>
        <p:spPr>
          <a:xfrm>
            <a:off x="586740" y="1579396"/>
            <a:ext cx="2007861" cy="3963005"/>
          </a:xfrm>
          <a:prstGeom prst="roundRect">
            <a:avLst>
              <a:gd name="adj" fmla="val 6766"/>
            </a:avLst>
          </a:prstGeom>
          <a:solidFill>
            <a:schemeClr val="accent1">
              <a:lumMod val="50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05C2754-8FBC-3B10-524C-332CBE5B05B0}"/>
              </a:ext>
            </a:extLst>
          </p:cNvPr>
          <p:cNvSpPr txBox="1"/>
          <p:nvPr/>
        </p:nvSpPr>
        <p:spPr>
          <a:xfrm>
            <a:off x="586740" y="1675061"/>
            <a:ext cx="2007861" cy="738664"/>
          </a:xfrm>
          <a:prstGeom prst="rect">
            <a:avLst/>
          </a:prstGeom>
          <a:noFill/>
        </p:spPr>
        <p:txBody>
          <a:bodyPr wrap="square" rtlCol="0">
            <a:spAutoFit/>
          </a:bodyPr>
          <a:lstStyle/>
          <a:p>
            <a:pPr algn="ctr"/>
            <a:r>
              <a:rPr lang="el-GR" sz="1400" b="1" dirty="0">
                <a:solidFill>
                  <a:schemeClr val="bg1"/>
                </a:solidFill>
                <a:latin typeface="Aptos Display" panose="020B0004020202020204" pitchFamily="34" charset="0"/>
              </a:rPr>
              <a:t>ΤΟ ΜΟΝΤΕΛΟ </a:t>
            </a:r>
            <a:r>
              <a:rPr lang="en-US" sz="1400" b="1" dirty="0">
                <a:solidFill>
                  <a:schemeClr val="bg1"/>
                </a:solidFill>
                <a:latin typeface="Aptos Display" panose="020B0004020202020204" pitchFamily="34" charset="0"/>
              </a:rPr>
              <a:t>TPACK </a:t>
            </a:r>
            <a:r>
              <a:rPr lang="el-GR" sz="1400" b="1" dirty="0">
                <a:solidFill>
                  <a:schemeClr val="bg1"/>
                </a:solidFill>
                <a:latin typeface="Aptos Display" panose="020B0004020202020204" pitchFamily="34" charset="0"/>
              </a:rPr>
              <a:t>ΣΤΗ ΔΙΔΑΣΚΑΛΙΑ ΤΗΣ ΦΥΣΙΚΗΣ</a:t>
            </a:r>
            <a:endParaRPr lang="en-US" sz="1400" b="1" dirty="0">
              <a:solidFill>
                <a:schemeClr val="bg1"/>
              </a:solidFill>
              <a:latin typeface="Aptos Display" panose="020B0004020202020204" pitchFamily="34" charset="0"/>
            </a:endParaRPr>
          </a:p>
        </p:txBody>
      </p:sp>
      <p:cxnSp>
        <p:nvCxnSpPr>
          <p:cNvPr id="17" name="Straight Connector 16">
            <a:extLst>
              <a:ext uri="{FF2B5EF4-FFF2-40B4-BE49-F238E27FC236}">
                <a16:creationId xmlns:a16="http://schemas.microsoft.com/office/drawing/2014/main" id="{68B773D1-360D-B3D0-4ACA-60AC6A4D8E39}"/>
              </a:ext>
            </a:extLst>
          </p:cNvPr>
          <p:cNvCxnSpPr/>
          <p:nvPr/>
        </p:nvCxnSpPr>
        <p:spPr>
          <a:xfrm>
            <a:off x="1153674" y="2444382"/>
            <a:ext cx="91440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20" name="Graphic 19" descr="Bullseye">
            <a:extLst>
              <a:ext uri="{FF2B5EF4-FFF2-40B4-BE49-F238E27FC236}">
                <a16:creationId xmlns:a16="http://schemas.microsoft.com/office/drawing/2014/main" id="{B23D354E-99EF-26E9-C72E-DB877D3A22A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03804" y="2783688"/>
            <a:ext cx="457200" cy="457200"/>
          </a:xfrm>
          <a:prstGeom prst="rect">
            <a:avLst/>
          </a:prstGeom>
        </p:spPr>
      </p:pic>
      <p:pic>
        <p:nvPicPr>
          <p:cNvPr id="25" name="Graphic 24" descr="Teacher">
            <a:extLst>
              <a:ext uri="{FF2B5EF4-FFF2-40B4-BE49-F238E27FC236}">
                <a16:creationId xmlns:a16="http://schemas.microsoft.com/office/drawing/2014/main" id="{CF0D1CD6-0211-257A-2BC2-F5FD4F79908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03804" y="3489720"/>
            <a:ext cx="457200" cy="457200"/>
          </a:xfrm>
          <a:prstGeom prst="rect">
            <a:avLst/>
          </a:prstGeom>
        </p:spPr>
      </p:pic>
      <p:pic>
        <p:nvPicPr>
          <p:cNvPr id="30" name="Graphic 29" descr="Computer">
            <a:extLst>
              <a:ext uri="{FF2B5EF4-FFF2-40B4-BE49-F238E27FC236}">
                <a16:creationId xmlns:a16="http://schemas.microsoft.com/office/drawing/2014/main" id="{7B625DB6-2199-81A5-3CC7-69C1C8478A3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703804" y="4239250"/>
            <a:ext cx="457200" cy="457200"/>
          </a:xfrm>
          <a:prstGeom prst="rect">
            <a:avLst/>
          </a:prstGeom>
        </p:spPr>
      </p:pic>
      <p:pic>
        <p:nvPicPr>
          <p:cNvPr id="34" name="Graphic 33" descr="Tick">
            <a:extLst>
              <a:ext uri="{FF2B5EF4-FFF2-40B4-BE49-F238E27FC236}">
                <a16:creationId xmlns:a16="http://schemas.microsoft.com/office/drawing/2014/main" id="{0B232525-AE08-355C-65BF-80F9C594952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707422" y="4900693"/>
            <a:ext cx="457200" cy="457200"/>
          </a:xfrm>
          <a:prstGeom prst="rect">
            <a:avLst/>
          </a:prstGeom>
        </p:spPr>
      </p:pic>
      <p:sp>
        <p:nvSpPr>
          <p:cNvPr id="36" name="TextBox 35">
            <a:extLst>
              <a:ext uri="{FF2B5EF4-FFF2-40B4-BE49-F238E27FC236}">
                <a16:creationId xmlns:a16="http://schemas.microsoft.com/office/drawing/2014/main" id="{26C431F1-3CDC-0AC8-73BA-D60A1FADB405}"/>
              </a:ext>
            </a:extLst>
          </p:cNvPr>
          <p:cNvSpPr txBox="1"/>
          <p:nvPr/>
        </p:nvSpPr>
        <p:spPr>
          <a:xfrm>
            <a:off x="1204411" y="2747888"/>
            <a:ext cx="1356360" cy="523220"/>
          </a:xfrm>
          <a:prstGeom prst="rect">
            <a:avLst/>
          </a:prstGeom>
          <a:noFill/>
        </p:spPr>
        <p:txBody>
          <a:bodyPr wrap="square">
            <a:spAutoFit/>
          </a:bodyPr>
          <a:lstStyle/>
          <a:p>
            <a:pPr>
              <a:buClr>
                <a:schemeClr val="accent6">
                  <a:lumMod val="60000"/>
                  <a:lumOff val="40000"/>
                </a:schemeClr>
              </a:buClr>
            </a:pPr>
            <a:r>
              <a:rPr lang="el-GR" sz="1400" dirty="0">
                <a:solidFill>
                  <a:schemeClr val="accent1">
                    <a:lumMod val="40000"/>
                    <a:lumOff val="60000"/>
                  </a:schemeClr>
                </a:solidFill>
                <a:latin typeface="Aptos Display" panose="020B0004020202020204" pitchFamily="34" charset="0"/>
              </a:rPr>
              <a:t>Σωστό </a:t>
            </a:r>
          </a:p>
          <a:p>
            <a:pPr>
              <a:buClr>
                <a:schemeClr val="accent6">
                  <a:lumMod val="60000"/>
                  <a:lumOff val="40000"/>
                </a:schemeClr>
              </a:buClr>
            </a:pPr>
            <a:r>
              <a:rPr lang="el-GR" sz="1400" dirty="0">
                <a:solidFill>
                  <a:schemeClr val="accent1">
                    <a:lumMod val="40000"/>
                    <a:lumOff val="60000"/>
                  </a:schemeClr>
                </a:solidFill>
                <a:latin typeface="Aptos Display" panose="020B0004020202020204" pitchFamily="34" charset="0"/>
              </a:rPr>
              <a:t>περιεχόμενο</a:t>
            </a:r>
          </a:p>
        </p:txBody>
      </p:sp>
      <p:sp>
        <p:nvSpPr>
          <p:cNvPr id="37" name="TextBox 36">
            <a:extLst>
              <a:ext uri="{FF2B5EF4-FFF2-40B4-BE49-F238E27FC236}">
                <a16:creationId xmlns:a16="http://schemas.microsoft.com/office/drawing/2014/main" id="{9E5C15EB-311D-5927-DD4D-159A3F4050B1}"/>
              </a:ext>
            </a:extLst>
          </p:cNvPr>
          <p:cNvSpPr txBox="1"/>
          <p:nvPr/>
        </p:nvSpPr>
        <p:spPr>
          <a:xfrm>
            <a:off x="1199622" y="3426009"/>
            <a:ext cx="1356360" cy="523220"/>
          </a:xfrm>
          <a:prstGeom prst="rect">
            <a:avLst/>
          </a:prstGeom>
          <a:noFill/>
        </p:spPr>
        <p:txBody>
          <a:bodyPr wrap="square">
            <a:spAutoFit/>
          </a:bodyPr>
          <a:lstStyle/>
          <a:p>
            <a:pPr>
              <a:buClr>
                <a:schemeClr val="accent6">
                  <a:lumMod val="60000"/>
                  <a:lumOff val="40000"/>
                </a:schemeClr>
              </a:buClr>
            </a:pPr>
            <a:r>
              <a:rPr lang="el-GR" sz="1400" dirty="0">
                <a:solidFill>
                  <a:schemeClr val="accent6">
                    <a:lumMod val="40000"/>
                    <a:lumOff val="60000"/>
                  </a:schemeClr>
                </a:solidFill>
                <a:latin typeface="Aptos Display" panose="020B0004020202020204" pitchFamily="34" charset="0"/>
              </a:rPr>
              <a:t>Σωστή </a:t>
            </a:r>
          </a:p>
          <a:p>
            <a:pPr>
              <a:buClr>
                <a:schemeClr val="accent6">
                  <a:lumMod val="60000"/>
                  <a:lumOff val="40000"/>
                </a:schemeClr>
              </a:buClr>
            </a:pPr>
            <a:r>
              <a:rPr lang="el-GR" sz="1400" dirty="0">
                <a:solidFill>
                  <a:schemeClr val="accent6">
                    <a:lumMod val="40000"/>
                    <a:lumOff val="60000"/>
                  </a:schemeClr>
                </a:solidFill>
                <a:latin typeface="Aptos Display" panose="020B0004020202020204" pitchFamily="34" charset="0"/>
              </a:rPr>
              <a:t>παιδαγωγική</a:t>
            </a:r>
          </a:p>
        </p:txBody>
      </p:sp>
      <p:sp>
        <p:nvSpPr>
          <p:cNvPr id="49" name="TextBox 48">
            <a:extLst>
              <a:ext uri="{FF2B5EF4-FFF2-40B4-BE49-F238E27FC236}">
                <a16:creationId xmlns:a16="http://schemas.microsoft.com/office/drawing/2014/main" id="{321D47D8-3BF8-CC67-0ACA-E0F5A7A1BA90}"/>
              </a:ext>
            </a:extLst>
          </p:cNvPr>
          <p:cNvSpPr txBox="1"/>
          <p:nvPr/>
        </p:nvSpPr>
        <p:spPr>
          <a:xfrm>
            <a:off x="1194958" y="4196165"/>
            <a:ext cx="1356360" cy="523220"/>
          </a:xfrm>
          <a:prstGeom prst="rect">
            <a:avLst/>
          </a:prstGeom>
          <a:noFill/>
        </p:spPr>
        <p:txBody>
          <a:bodyPr wrap="square">
            <a:spAutoFit/>
          </a:bodyPr>
          <a:lstStyle/>
          <a:p>
            <a:pPr>
              <a:buClr>
                <a:schemeClr val="accent6">
                  <a:lumMod val="60000"/>
                  <a:lumOff val="40000"/>
                </a:schemeClr>
              </a:buClr>
            </a:pPr>
            <a:r>
              <a:rPr lang="el-GR" sz="1400" dirty="0">
                <a:solidFill>
                  <a:schemeClr val="accent4">
                    <a:lumMod val="40000"/>
                    <a:lumOff val="60000"/>
                  </a:schemeClr>
                </a:solidFill>
                <a:latin typeface="Aptos Display" panose="020B0004020202020204" pitchFamily="34" charset="0"/>
              </a:rPr>
              <a:t>Σωστή </a:t>
            </a:r>
          </a:p>
          <a:p>
            <a:pPr>
              <a:buClr>
                <a:schemeClr val="accent6">
                  <a:lumMod val="60000"/>
                  <a:lumOff val="40000"/>
                </a:schemeClr>
              </a:buClr>
            </a:pPr>
            <a:r>
              <a:rPr lang="el-GR" sz="1400" dirty="0">
                <a:solidFill>
                  <a:schemeClr val="accent4">
                    <a:lumMod val="40000"/>
                    <a:lumOff val="60000"/>
                  </a:schemeClr>
                </a:solidFill>
                <a:latin typeface="Aptos Display" panose="020B0004020202020204" pitchFamily="34" charset="0"/>
              </a:rPr>
              <a:t>τεχνολογία</a:t>
            </a:r>
          </a:p>
        </p:txBody>
      </p:sp>
      <p:sp>
        <p:nvSpPr>
          <p:cNvPr id="51" name="TextBox 50">
            <a:extLst>
              <a:ext uri="{FF2B5EF4-FFF2-40B4-BE49-F238E27FC236}">
                <a16:creationId xmlns:a16="http://schemas.microsoft.com/office/drawing/2014/main" id="{D0D0C08C-8F0A-2740-6FDD-1576B7E51CC3}"/>
              </a:ext>
            </a:extLst>
          </p:cNvPr>
          <p:cNvSpPr txBox="1"/>
          <p:nvPr/>
        </p:nvSpPr>
        <p:spPr>
          <a:xfrm>
            <a:off x="1204411" y="4831208"/>
            <a:ext cx="1356360" cy="523220"/>
          </a:xfrm>
          <a:prstGeom prst="rect">
            <a:avLst/>
          </a:prstGeom>
          <a:noFill/>
        </p:spPr>
        <p:txBody>
          <a:bodyPr wrap="square">
            <a:spAutoFit/>
          </a:bodyPr>
          <a:lstStyle/>
          <a:p>
            <a:pPr>
              <a:buClr>
                <a:schemeClr val="accent6">
                  <a:lumMod val="60000"/>
                  <a:lumOff val="40000"/>
                </a:schemeClr>
              </a:buClr>
            </a:pPr>
            <a:r>
              <a:rPr lang="el-GR" sz="1400" dirty="0">
                <a:solidFill>
                  <a:schemeClr val="accent2">
                    <a:lumMod val="60000"/>
                    <a:lumOff val="40000"/>
                  </a:schemeClr>
                </a:solidFill>
                <a:latin typeface="Aptos Display" panose="020B0004020202020204" pitchFamily="34" charset="0"/>
              </a:rPr>
              <a:t>Ουσιαστική </a:t>
            </a:r>
          </a:p>
          <a:p>
            <a:pPr>
              <a:buClr>
                <a:schemeClr val="accent6">
                  <a:lumMod val="60000"/>
                  <a:lumOff val="40000"/>
                </a:schemeClr>
              </a:buClr>
            </a:pPr>
            <a:r>
              <a:rPr lang="el-GR" sz="1400" dirty="0">
                <a:solidFill>
                  <a:schemeClr val="accent2">
                    <a:lumMod val="60000"/>
                    <a:lumOff val="40000"/>
                  </a:schemeClr>
                </a:solidFill>
                <a:latin typeface="Aptos Display" panose="020B0004020202020204" pitchFamily="34" charset="0"/>
              </a:rPr>
              <a:t>μάθηση</a:t>
            </a:r>
          </a:p>
        </p:txBody>
      </p:sp>
      <p:sp>
        <p:nvSpPr>
          <p:cNvPr id="2" name="TextBox 1">
            <a:extLst>
              <a:ext uri="{FF2B5EF4-FFF2-40B4-BE49-F238E27FC236}">
                <a16:creationId xmlns:a16="http://schemas.microsoft.com/office/drawing/2014/main" id="{F8496CE0-4EA8-5F4B-7B91-760F7EC30C72}"/>
              </a:ext>
            </a:extLst>
          </p:cNvPr>
          <p:cNvSpPr txBox="1"/>
          <p:nvPr/>
        </p:nvSpPr>
        <p:spPr>
          <a:xfrm>
            <a:off x="816051" y="1181440"/>
            <a:ext cx="11489893" cy="338554"/>
          </a:xfrm>
          <a:prstGeom prst="rect">
            <a:avLst/>
          </a:prstGeom>
          <a:noFill/>
        </p:spPr>
        <p:txBody>
          <a:bodyPr wrap="square">
            <a:spAutoFit/>
          </a:bodyPr>
          <a:lstStyle/>
          <a:p>
            <a:pPr>
              <a:buNone/>
            </a:pPr>
            <a:r>
              <a:rPr lang="el-GR" sz="1600" dirty="0">
                <a:solidFill>
                  <a:schemeClr val="bg1"/>
                </a:solidFill>
                <a:latin typeface="Aptos Display" panose="020B0004020202020204" pitchFamily="34" charset="0"/>
              </a:rPr>
              <a:t>Μοντέλο που περιγράφει </a:t>
            </a:r>
            <a:r>
              <a:rPr lang="el-GR" sz="1600" b="1" dirty="0">
                <a:solidFill>
                  <a:srgbClr val="FFC000"/>
                </a:solidFill>
                <a:latin typeface="Aptos Display" panose="020B0004020202020204" pitchFamily="34" charset="0"/>
              </a:rPr>
              <a:t>τι πρέπει να γνωρίζει ο εκπαιδευτικός </a:t>
            </a:r>
            <a:r>
              <a:rPr lang="el-GR" sz="1600" dirty="0">
                <a:solidFill>
                  <a:schemeClr val="bg1"/>
                </a:solidFill>
                <a:latin typeface="Aptos Display" panose="020B0004020202020204" pitchFamily="34" charset="0"/>
              </a:rPr>
              <a:t>ώστε να χρησιμοποιεί ορθά την τεχνολογία στη διδασκαλία.</a:t>
            </a:r>
            <a:endParaRPr lang="el-GR" sz="1600" b="1" dirty="0">
              <a:solidFill>
                <a:srgbClr val="FFC000"/>
              </a:solidFill>
              <a:latin typeface="Aptos Display" panose="020B0004020202020204" pitchFamily="34" charset="0"/>
            </a:endParaRPr>
          </a:p>
        </p:txBody>
      </p:sp>
    </p:spTree>
    <p:extLst>
      <p:ext uri="{BB962C8B-B14F-4D97-AF65-F5344CB8AC3E}">
        <p14:creationId xmlns:p14="http://schemas.microsoft.com/office/powerpoint/2010/main" val="244347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3975-60E9-06EE-14BA-8B034AF9EE8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0CD44B6-D8B6-457F-147C-31D97FC77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Call-out: Line with Border and Accent Bar 22">
            <a:extLst>
              <a:ext uri="{FF2B5EF4-FFF2-40B4-BE49-F238E27FC236}">
                <a16:creationId xmlns:a16="http://schemas.microsoft.com/office/drawing/2014/main" id="{DA4141A1-19C6-425D-F58F-32695D16C1E4}"/>
              </a:ext>
            </a:extLst>
          </p:cNvPr>
          <p:cNvSpPr/>
          <p:nvPr/>
        </p:nvSpPr>
        <p:spPr>
          <a:xfrm>
            <a:off x="8427397" y="3585223"/>
            <a:ext cx="3206439" cy="914399"/>
          </a:xfrm>
          <a:prstGeom prst="accentBorderCallout1">
            <a:avLst>
              <a:gd name="adj1" fmla="val 18750"/>
              <a:gd name="adj2" fmla="val -8333"/>
              <a:gd name="adj3" fmla="val 18422"/>
              <a:gd name="adj4" fmla="val -24361"/>
            </a:avLst>
          </a:prstGeom>
          <a:solidFill>
            <a:schemeClr val="accent1">
              <a:lumMod val="40000"/>
              <a:lumOff val="60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all-out: Line with Border and Accent Bar 81">
            <a:extLst>
              <a:ext uri="{FF2B5EF4-FFF2-40B4-BE49-F238E27FC236}">
                <a16:creationId xmlns:a16="http://schemas.microsoft.com/office/drawing/2014/main" id="{8CBF2558-BB81-548F-DEB9-53BDAA90972A}"/>
              </a:ext>
            </a:extLst>
          </p:cNvPr>
          <p:cNvSpPr/>
          <p:nvPr/>
        </p:nvSpPr>
        <p:spPr>
          <a:xfrm>
            <a:off x="8427174" y="4654336"/>
            <a:ext cx="3206439" cy="914399"/>
          </a:xfrm>
          <a:prstGeom prst="accentBorderCallout1">
            <a:avLst>
              <a:gd name="adj1" fmla="val 18750"/>
              <a:gd name="adj2" fmla="val -8333"/>
              <a:gd name="adj3" fmla="val 18422"/>
              <a:gd name="adj4" fmla="val -24361"/>
            </a:avLst>
          </a:prstGeom>
          <a:solidFill>
            <a:schemeClr val="accent1">
              <a:lumMod val="40000"/>
              <a:lumOff val="60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ll-out: Line with Border and Accent Bar 82">
            <a:extLst>
              <a:ext uri="{FF2B5EF4-FFF2-40B4-BE49-F238E27FC236}">
                <a16:creationId xmlns:a16="http://schemas.microsoft.com/office/drawing/2014/main" id="{22653F3A-2F09-7595-60E6-8C7329F2AD5C}"/>
              </a:ext>
            </a:extLst>
          </p:cNvPr>
          <p:cNvSpPr/>
          <p:nvPr/>
        </p:nvSpPr>
        <p:spPr>
          <a:xfrm>
            <a:off x="8433906" y="1486708"/>
            <a:ext cx="3206439" cy="914399"/>
          </a:xfrm>
          <a:prstGeom prst="accentBorderCallout1">
            <a:avLst>
              <a:gd name="adj1" fmla="val 18750"/>
              <a:gd name="adj2" fmla="val -8333"/>
              <a:gd name="adj3" fmla="val 18422"/>
              <a:gd name="adj4" fmla="val -24361"/>
            </a:avLst>
          </a:prstGeom>
          <a:solidFill>
            <a:schemeClr val="accent1">
              <a:lumMod val="40000"/>
              <a:lumOff val="6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ll-out: Line with Border and Accent Bar 83">
            <a:extLst>
              <a:ext uri="{FF2B5EF4-FFF2-40B4-BE49-F238E27FC236}">
                <a16:creationId xmlns:a16="http://schemas.microsoft.com/office/drawing/2014/main" id="{D4CB32B8-C7FD-DCBD-E269-BC690758593C}"/>
              </a:ext>
            </a:extLst>
          </p:cNvPr>
          <p:cNvSpPr/>
          <p:nvPr/>
        </p:nvSpPr>
        <p:spPr>
          <a:xfrm>
            <a:off x="8433905" y="2554566"/>
            <a:ext cx="3206439" cy="914399"/>
          </a:xfrm>
          <a:prstGeom prst="accentBorderCallout1">
            <a:avLst>
              <a:gd name="adj1" fmla="val 18750"/>
              <a:gd name="adj2" fmla="val -8333"/>
              <a:gd name="adj3" fmla="val 18422"/>
              <a:gd name="adj4" fmla="val -24361"/>
            </a:avLst>
          </a:prstGeom>
          <a:solidFill>
            <a:schemeClr val="accent1">
              <a:lumMod val="40000"/>
              <a:lumOff val="6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2151335-03B2-D63C-C085-E147DF5F6A37}"/>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ΤΟ ΜΟΝΤΕΛΟ </a:t>
            </a:r>
            <a:r>
              <a:rPr lang="en-US" sz="2400" b="1" dirty="0">
                <a:solidFill>
                  <a:schemeClr val="bg1"/>
                </a:solidFill>
                <a:latin typeface="Aptos Display" panose="020B0004020202020204" pitchFamily="34" charset="0"/>
              </a:rPr>
              <a:t>SAMR</a:t>
            </a:r>
            <a:endParaRPr lang="en-US" sz="2400" dirty="0"/>
          </a:p>
        </p:txBody>
      </p:sp>
      <p:cxnSp>
        <p:nvCxnSpPr>
          <p:cNvPr id="61" name="Straight Connector 60">
            <a:extLst>
              <a:ext uri="{FF2B5EF4-FFF2-40B4-BE49-F238E27FC236}">
                <a16:creationId xmlns:a16="http://schemas.microsoft.com/office/drawing/2014/main" id="{6FDAA016-3B45-89DF-C9F2-70EF4E28A055}"/>
              </a:ext>
            </a:extLst>
          </p:cNvPr>
          <p:cNvCxnSpPr/>
          <p:nvPr/>
        </p:nvCxnSpPr>
        <p:spPr>
          <a:xfrm>
            <a:off x="869133" y="120683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F29D85D1-E626-E5EF-122D-BFD66C0AA72F}"/>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2E39959-8681-47BA-DDC1-02B1B32B76C4}"/>
              </a:ext>
            </a:extLst>
          </p:cNvPr>
          <p:cNvSpPr txBox="1"/>
          <p:nvPr/>
        </p:nvSpPr>
        <p:spPr>
          <a:xfrm>
            <a:off x="2157492" y="5793394"/>
            <a:ext cx="8213184"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παιδαγωγική αξία της τεχνολογίας δεν περιορίζεται στην ψηφιοποίηση της διδασκαλίας, αλλά στον </a:t>
            </a:r>
            <a:r>
              <a:rPr lang="el-GR" b="1" dirty="0">
                <a:solidFill>
                  <a:srgbClr val="FFC000"/>
                </a:solidFill>
                <a:latin typeface="Aptos Display" panose="020B0004020202020204" pitchFamily="34" charset="0"/>
              </a:rPr>
              <a:t>ουσιαστικό</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μετασχηματισμό</a:t>
            </a:r>
            <a:r>
              <a:rPr lang="el-GR" dirty="0">
                <a:solidFill>
                  <a:schemeClr val="bg1"/>
                </a:solidFill>
                <a:latin typeface="Aptos Display" panose="020B0004020202020204" pitchFamily="34" charset="0"/>
              </a:rPr>
              <a:t> της μαθησιακής εμπειρίας.</a:t>
            </a:r>
            <a:endParaRPr lang="en-US" dirty="0">
              <a:solidFill>
                <a:schemeClr val="bg1"/>
              </a:solidFill>
              <a:latin typeface="Aptos Display" panose="020B0004020202020204" pitchFamily="34" charset="0"/>
            </a:endParaRPr>
          </a:p>
        </p:txBody>
      </p:sp>
      <p:sp>
        <p:nvSpPr>
          <p:cNvPr id="53" name="Oval 52">
            <a:extLst>
              <a:ext uri="{FF2B5EF4-FFF2-40B4-BE49-F238E27FC236}">
                <a16:creationId xmlns:a16="http://schemas.microsoft.com/office/drawing/2014/main" id="{978205F6-5F82-B4C3-388E-B69C36D01304}"/>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8</a:t>
            </a:r>
            <a:endParaRPr lang="en-US" sz="1400" b="1" dirty="0">
              <a:solidFill>
                <a:srgbClr val="002060"/>
              </a:solidFill>
              <a:latin typeface="Aptos Display" panose="020B0004020202020204" pitchFamily="34" charset="0"/>
            </a:endParaRPr>
          </a:p>
        </p:txBody>
      </p:sp>
      <p:pic>
        <p:nvPicPr>
          <p:cNvPr id="64" name="Graphic 63" descr="Open quotation mark">
            <a:extLst>
              <a:ext uri="{FF2B5EF4-FFF2-40B4-BE49-F238E27FC236}">
                <a16:creationId xmlns:a16="http://schemas.microsoft.com/office/drawing/2014/main" id="{CA694373-6BFE-0EEF-0FCE-42DB61A238E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2739" y="5630041"/>
            <a:ext cx="914400" cy="914400"/>
          </a:xfrm>
          <a:prstGeom prst="rect">
            <a:avLst/>
          </a:prstGeom>
        </p:spPr>
      </p:pic>
      <p:pic>
        <p:nvPicPr>
          <p:cNvPr id="66" name="Graphic 65" descr="Closed quotation mark">
            <a:extLst>
              <a:ext uri="{FF2B5EF4-FFF2-40B4-BE49-F238E27FC236}">
                <a16:creationId xmlns:a16="http://schemas.microsoft.com/office/drawing/2014/main" id="{08B3CC25-359C-F30A-E995-976B76B870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88591" y="5671349"/>
            <a:ext cx="914400" cy="914400"/>
          </a:xfrm>
          <a:prstGeom prst="rect">
            <a:avLst/>
          </a:prstGeom>
        </p:spPr>
      </p:pic>
      <p:sp>
        <p:nvSpPr>
          <p:cNvPr id="4" name="Rectangle: Rounded Corners 3">
            <a:extLst>
              <a:ext uri="{FF2B5EF4-FFF2-40B4-BE49-F238E27FC236}">
                <a16:creationId xmlns:a16="http://schemas.microsoft.com/office/drawing/2014/main" id="{97DA9BE5-32B1-41CF-C05D-D0D77E2CC973}"/>
              </a:ext>
            </a:extLst>
          </p:cNvPr>
          <p:cNvSpPr/>
          <p:nvPr/>
        </p:nvSpPr>
        <p:spPr>
          <a:xfrm>
            <a:off x="4437614" y="3585223"/>
            <a:ext cx="3200400" cy="914400"/>
          </a:xfrm>
          <a:prstGeom prst="roundRect">
            <a:avLst>
              <a:gd name="adj" fmla="val 6766"/>
            </a:avLst>
          </a:prstGeom>
          <a:solidFill>
            <a:srgbClr val="92D050">
              <a:alpha val="4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BA60FC2-CC3D-85ED-E773-C97366F91683}"/>
              </a:ext>
            </a:extLst>
          </p:cNvPr>
          <p:cNvSpPr/>
          <p:nvPr/>
        </p:nvSpPr>
        <p:spPr>
          <a:xfrm>
            <a:off x="4431577" y="4649178"/>
            <a:ext cx="3200400" cy="914400"/>
          </a:xfrm>
          <a:prstGeom prst="roundRect">
            <a:avLst>
              <a:gd name="adj" fmla="val 6766"/>
            </a:avLst>
          </a:prstGeom>
          <a:solidFill>
            <a:srgbClr val="92D050">
              <a:alpha val="4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2A011B8-F92C-73B7-3B39-B57E9A1B1275}"/>
              </a:ext>
            </a:extLst>
          </p:cNvPr>
          <p:cNvSpPr/>
          <p:nvPr/>
        </p:nvSpPr>
        <p:spPr>
          <a:xfrm>
            <a:off x="4444124" y="1486707"/>
            <a:ext cx="3200400" cy="914400"/>
          </a:xfrm>
          <a:prstGeom prst="roundRect">
            <a:avLst>
              <a:gd name="adj" fmla="val 6766"/>
            </a:avLst>
          </a:prstGeom>
          <a:solidFill>
            <a:srgbClr val="7030A0">
              <a:alpha val="4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A16122C-B24A-4C83-8F98-1C85ECCBA896}"/>
              </a:ext>
            </a:extLst>
          </p:cNvPr>
          <p:cNvSpPr/>
          <p:nvPr/>
        </p:nvSpPr>
        <p:spPr>
          <a:xfrm>
            <a:off x="4444124" y="2549090"/>
            <a:ext cx="3200400" cy="914400"/>
          </a:xfrm>
          <a:prstGeom prst="roundRect">
            <a:avLst>
              <a:gd name="adj" fmla="val 6766"/>
            </a:avLst>
          </a:prstGeom>
          <a:solidFill>
            <a:srgbClr val="7030A0">
              <a:alpha val="40000"/>
            </a:srgb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e 20">
            <a:extLst>
              <a:ext uri="{FF2B5EF4-FFF2-40B4-BE49-F238E27FC236}">
                <a16:creationId xmlns:a16="http://schemas.microsoft.com/office/drawing/2014/main" id="{6A83A7FD-F7D8-C0EA-20D8-D3825EC424CF}"/>
              </a:ext>
            </a:extLst>
          </p:cNvPr>
          <p:cNvSpPr/>
          <p:nvPr/>
        </p:nvSpPr>
        <p:spPr>
          <a:xfrm>
            <a:off x="3790950" y="3867199"/>
            <a:ext cx="495300" cy="1424562"/>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2" name="Left Brace 21">
            <a:extLst>
              <a:ext uri="{FF2B5EF4-FFF2-40B4-BE49-F238E27FC236}">
                <a16:creationId xmlns:a16="http://schemas.microsoft.com/office/drawing/2014/main" id="{686F0FEA-4427-A2C3-7A80-C8512748EC2A}"/>
              </a:ext>
            </a:extLst>
          </p:cNvPr>
          <p:cNvSpPr/>
          <p:nvPr/>
        </p:nvSpPr>
        <p:spPr>
          <a:xfrm>
            <a:off x="3803497" y="1763604"/>
            <a:ext cx="495300" cy="1424562"/>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pic>
        <p:nvPicPr>
          <p:cNvPr id="52" name="Picture 51">
            <a:extLst>
              <a:ext uri="{FF2B5EF4-FFF2-40B4-BE49-F238E27FC236}">
                <a16:creationId xmlns:a16="http://schemas.microsoft.com/office/drawing/2014/main" id="{E662713F-9391-DC8F-2C1F-BF405AE997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7741" y="4798503"/>
            <a:ext cx="640080" cy="640080"/>
          </a:xfrm>
          <a:prstGeom prst="roundRect">
            <a:avLst>
              <a:gd name="adj" fmla="val 8594"/>
            </a:avLst>
          </a:prstGeom>
          <a:solidFill>
            <a:srgbClr val="FFFFFF">
              <a:shade val="85000"/>
            </a:srgbClr>
          </a:solidFill>
          <a:ln>
            <a:noFill/>
          </a:ln>
          <a:effectLst/>
        </p:spPr>
      </p:pic>
      <p:pic>
        <p:nvPicPr>
          <p:cNvPr id="56" name="Picture 55">
            <a:extLst>
              <a:ext uri="{FF2B5EF4-FFF2-40B4-BE49-F238E27FC236}">
                <a16:creationId xmlns:a16="http://schemas.microsoft.com/office/drawing/2014/main" id="{EAD77012-48CC-A966-1D69-01BF93922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4833" y="3741986"/>
            <a:ext cx="640080" cy="640080"/>
          </a:xfrm>
          <a:prstGeom prst="roundRect">
            <a:avLst>
              <a:gd name="adj" fmla="val 8594"/>
            </a:avLst>
          </a:prstGeom>
          <a:solidFill>
            <a:srgbClr val="FFFFFF">
              <a:shade val="85000"/>
            </a:srgbClr>
          </a:solidFill>
          <a:ln>
            <a:noFill/>
          </a:ln>
          <a:effectLst/>
        </p:spPr>
      </p:pic>
      <p:pic>
        <p:nvPicPr>
          <p:cNvPr id="63" name="Picture 62">
            <a:extLst>
              <a:ext uri="{FF2B5EF4-FFF2-40B4-BE49-F238E27FC236}">
                <a16:creationId xmlns:a16="http://schemas.microsoft.com/office/drawing/2014/main" id="{8D81D8F0-E183-9396-B1E0-E93C60A2BD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6478" y="2704944"/>
            <a:ext cx="640080" cy="640080"/>
          </a:xfrm>
          <a:prstGeom prst="rect">
            <a:avLst/>
          </a:prstGeom>
        </p:spPr>
      </p:pic>
      <p:pic>
        <p:nvPicPr>
          <p:cNvPr id="67" name="Picture 66">
            <a:extLst>
              <a:ext uri="{FF2B5EF4-FFF2-40B4-BE49-F238E27FC236}">
                <a16:creationId xmlns:a16="http://schemas.microsoft.com/office/drawing/2014/main" id="{A5ACEF1D-BC27-D5BB-528A-E519F6AC1E92}"/>
              </a:ext>
            </a:extLst>
          </p:cNvPr>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9253711" y="3741986"/>
            <a:ext cx="640080" cy="640080"/>
          </a:xfrm>
          <a:prstGeom prst="rect">
            <a:avLst/>
          </a:prstGeom>
        </p:spPr>
      </p:pic>
      <p:pic>
        <p:nvPicPr>
          <p:cNvPr id="69" name="Picture 68">
            <a:extLst>
              <a:ext uri="{FF2B5EF4-FFF2-40B4-BE49-F238E27FC236}">
                <a16:creationId xmlns:a16="http://schemas.microsoft.com/office/drawing/2014/main" id="{62531379-B1E8-87A1-3062-3757CE4F9F00}"/>
              </a:ext>
            </a:extLst>
          </p:cNvPr>
          <p:cNvPicPr preferRelativeResize="0">
            <a:picLocks/>
          </p:cNvPicPr>
          <p:nvPr/>
        </p:nvPicPr>
        <p:blipFill>
          <a:blip r:embed="rId10">
            <a:extLst>
              <a:ext uri="{28A0092B-C50C-407E-A947-70E740481C1C}">
                <a14:useLocalDpi xmlns:a14="http://schemas.microsoft.com/office/drawing/2010/main" val="0"/>
              </a:ext>
            </a:extLst>
          </a:blip>
          <a:srcRect l="12515" t="12500" r="12602" b="13194"/>
          <a:stretch>
            <a:fillRect/>
          </a:stretch>
        </p:blipFill>
        <p:spPr>
          <a:xfrm>
            <a:off x="8536478" y="1625123"/>
            <a:ext cx="640080" cy="640080"/>
          </a:xfrm>
          <a:prstGeom prst="roundRect">
            <a:avLst>
              <a:gd name="adj" fmla="val 18687"/>
            </a:avLst>
          </a:prstGeom>
          <a:solidFill>
            <a:srgbClr val="FFFFFF">
              <a:shade val="85000"/>
            </a:srgbClr>
          </a:solidFill>
          <a:ln>
            <a:noFill/>
          </a:ln>
          <a:effectLst/>
        </p:spPr>
      </p:pic>
      <p:sp>
        <p:nvSpPr>
          <p:cNvPr id="70" name="TextBox 69">
            <a:extLst>
              <a:ext uri="{FF2B5EF4-FFF2-40B4-BE49-F238E27FC236}">
                <a16:creationId xmlns:a16="http://schemas.microsoft.com/office/drawing/2014/main" id="{710EAC4F-72B8-16EE-2BA3-FF1DEAB5DA8F}"/>
              </a:ext>
            </a:extLst>
          </p:cNvPr>
          <p:cNvSpPr txBox="1"/>
          <p:nvPr/>
        </p:nvSpPr>
        <p:spPr>
          <a:xfrm>
            <a:off x="9332623" y="4703044"/>
            <a:ext cx="2191626" cy="830997"/>
          </a:xfrm>
          <a:prstGeom prst="rect">
            <a:avLst/>
          </a:prstGeom>
          <a:noFill/>
        </p:spPr>
        <p:txBody>
          <a:bodyPr wrap="none" rtlCol="0">
            <a:spAutoFit/>
          </a:bodyPr>
          <a:lstStyle/>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Διαδραστικές προσομοιώσεις</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Πειραματισμός</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Πολυτροπική διερεύνηση</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Συνεργατική μάθηση</a:t>
            </a:r>
            <a:endParaRPr lang="en-US" sz="1200" dirty="0">
              <a:solidFill>
                <a:schemeClr val="tx1">
                  <a:lumMod val="85000"/>
                  <a:lumOff val="15000"/>
                </a:schemeClr>
              </a:solidFill>
              <a:latin typeface="Aptos Display" panose="020B0004020202020204" pitchFamily="34" charset="0"/>
            </a:endParaRPr>
          </a:p>
        </p:txBody>
      </p:sp>
      <p:sp>
        <p:nvSpPr>
          <p:cNvPr id="71" name="TextBox 70">
            <a:extLst>
              <a:ext uri="{FF2B5EF4-FFF2-40B4-BE49-F238E27FC236}">
                <a16:creationId xmlns:a16="http://schemas.microsoft.com/office/drawing/2014/main" id="{688A5EBD-6ABE-EF7B-6746-078FDF8C2B2C}"/>
              </a:ext>
            </a:extLst>
          </p:cNvPr>
          <p:cNvSpPr txBox="1"/>
          <p:nvPr/>
        </p:nvSpPr>
        <p:spPr>
          <a:xfrm>
            <a:off x="9353716" y="2704944"/>
            <a:ext cx="1981633" cy="646331"/>
          </a:xfrm>
          <a:prstGeom prst="rect">
            <a:avLst/>
          </a:prstGeom>
          <a:noFill/>
        </p:spPr>
        <p:txBody>
          <a:bodyPr wrap="none" rtlCol="0">
            <a:spAutoFit/>
          </a:bodyPr>
          <a:lstStyle/>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Διαδραστικά </a:t>
            </a:r>
            <a:r>
              <a:rPr lang="en-US" sz="1200" dirty="0">
                <a:solidFill>
                  <a:schemeClr val="tx1">
                    <a:lumMod val="85000"/>
                    <a:lumOff val="15000"/>
                  </a:schemeClr>
                </a:solidFill>
                <a:latin typeface="Aptos Display" panose="020B0004020202020204" pitchFamily="34" charset="0"/>
              </a:rPr>
              <a:t>Quiz</a:t>
            </a:r>
            <a:endParaRPr lang="el-GR" sz="1200" dirty="0">
              <a:solidFill>
                <a:schemeClr val="tx1">
                  <a:lumMod val="85000"/>
                  <a:lumOff val="15000"/>
                </a:schemeClr>
              </a:solidFill>
              <a:latin typeface="Aptos Display" panose="020B0004020202020204" pitchFamily="34" charset="0"/>
            </a:endParaRP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Άμεση ανατροφοδότηση</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Παρακολούθηση προόδου</a:t>
            </a:r>
          </a:p>
        </p:txBody>
      </p:sp>
      <p:sp>
        <p:nvSpPr>
          <p:cNvPr id="72" name="TextBox 71">
            <a:extLst>
              <a:ext uri="{FF2B5EF4-FFF2-40B4-BE49-F238E27FC236}">
                <a16:creationId xmlns:a16="http://schemas.microsoft.com/office/drawing/2014/main" id="{AC10D56C-107C-188F-016A-2950CA60EEA9}"/>
              </a:ext>
            </a:extLst>
          </p:cNvPr>
          <p:cNvSpPr txBox="1"/>
          <p:nvPr/>
        </p:nvSpPr>
        <p:spPr>
          <a:xfrm>
            <a:off x="9352112" y="1616985"/>
            <a:ext cx="2193229" cy="646331"/>
          </a:xfrm>
          <a:prstGeom prst="rect">
            <a:avLst/>
          </a:prstGeom>
          <a:noFill/>
        </p:spPr>
        <p:txBody>
          <a:bodyPr wrap="none" rtlCol="0">
            <a:spAutoFit/>
          </a:bodyPr>
          <a:lstStyle/>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Ψηφιοποίηση έντυπου υλικού</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Χρήση </a:t>
            </a:r>
            <a:r>
              <a:rPr lang="en-US" sz="1200" dirty="0">
                <a:solidFill>
                  <a:schemeClr val="tx1">
                    <a:lumMod val="85000"/>
                    <a:lumOff val="15000"/>
                  </a:schemeClr>
                </a:solidFill>
                <a:latin typeface="Aptos Display" panose="020B0004020202020204" pitchFamily="34" charset="0"/>
              </a:rPr>
              <a:t>PDF </a:t>
            </a:r>
            <a:r>
              <a:rPr lang="el-GR" sz="1200" dirty="0">
                <a:solidFill>
                  <a:schemeClr val="tx1">
                    <a:lumMod val="85000"/>
                    <a:lumOff val="15000"/>
                  </a:schemeClr>
                </a:solidFill>
                <a:latin typeface="Aptos Display" panose="020B0004020202020204" pitchFamily="34" charset="0"/>
              </a:rPr>
              <a:t>αντί φωτοτυπίας</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Χωρίς αλλαγή στη διδασκαλία</a:t>
            </a:r>
          </a:p>
        </p:txBody>
      </p:sp>
      <p:sp>
        <p:nvSpPr>
          <p:cNvPr id="73" name="TextBox 72">
            <a:extLst>
              <a:ext uri="{FF2B5EF4-FFF2-40B4-BE49-F238E27FC236}">
                <a16:creationId xmlns:a16="http://schemas.microsoft.com/office/drawing/2014/main" id="{E7486921-C048-372F-73AE-0B21DBED73C0}"/>
              </a:ext>
            </a:extLst>
          </p:cNvPr>
          <p:cNvSpPr txBox="1"/>
          <p:nvPr/>
        </p:nvSpPr>
        <p:spPr>
          <a:xfrm>
            <a:off x="9877600" y="3742071"/>
            <a:ext cx="1752403" cy="646331"/>
          </a:xfrm>
          <a:prstGeom prst="rect">
            <a:avLst/>
          </a:prstGeom>
          <a:noFill/>
        </p:spPr>
        <p:txBody>
          <a:bodyPr wrap="none" rtlCol="0">
            <a:spAutoFit/>
          </a:bodyPr>
          <a:lstStyle/>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Διερεύνηση</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Ανταλλαγή ιδεών</a:t>
            </a:r>
          </a:p>
          <a:p>
            <a:pPr marL="171450" indent="-171450">
              <a:buClr>
                <a:schemeClr val="accent6">
                  <a:lumMod val="50000"/>
                </a:schemeClr>
              </a:buClr>
              <a:buFont typeface="Arial" panose="020B0604020202020204" pitchFamily="34" charset="0"/>
              <a:buChar char="•"/>
            </a:pPr>
            <a:r>
              <a:rPr lang="el-GR" sz="1200" dirty="0">
                <a:solidFill>
                  <a:schemeClr val="tx1">
                    <a:lumMod val="85000"/>
                    <a:lumOff val="15000"/>
                  </a:schemeClr>
                </a:solidFill>
                <a:latin typeface="Aptos Display" panose="020B0004020202020204" pitchFamily="34" charset="0"/>
              </a:rPr>
              <a:t>Ανταλλαγή δεδομένων</a:t>
            </a:r>
          </a:p>
        </p:txBody>
      </p:sp>
      <p:sp>
        <p:nvSpPr>
          <p:cNvPr id="74" name="TextBox 73">
            <a:extLst>
              <a:ext uri="{FF2B5EF4-FFF2-40B4-BE49-F238E27FC236}">
                <a16:creationId xmlns:a16="http://schemas.microsoft.com/office/drawing/2014/main" id="{E1D5D08F-0AFF-6062-BCB8-256F73E9C437}"/>
              </a:ext>
            </a:extLst>
          </p:cNvPr>
          <p:cNvSpPr txBox="1"/>
          <p:nvPr/>
        </p:nvSpPr>
        <p:spPr>
          <a:xfrm>
            <a:off x="892750" y="3939280"/>
            <a:ext cx="2898200" cy="1269578"/>
          </a:xfrm>
          <a:prstGeom prst="rect">
            <a:avLst/>
          </a:prstGeom>
          <a:noFill/>
        </p:spPr>
        <p:txBody>
          <a:bodyPr wrap="square" rtlCol="0">
            <a:spAutoFit/>
          </a:bodyPr>
          <a:lstStyle/>
          <a:p>
            <a:pPr algn="ctr"/>
            <a:r>
              <a:rPr lang="el-GR" b="1" dirty="0">
                <a:solidFill>
                  <a:srgbClr val="92D050"/>
                </a:solidFill>
                <a:latin typeface="Aptos Display" panose="020B0004020202020204" pitchFamily="34" charset="0"/>
              </a:rPr>
              <a:t>ΜΕΤΑΣΧΗΜΑΤΙΣΜΟΣ</a:t>
            </a:r>
          </a:p>
          <a:p>
            <a:pPr algn="ctr"/>
            <a:endParaRPr lang="el-GR" sz="1050" b="1" dirty="0">
              <a:solidFill>
                <a:schemeClr val="bg1"/>
              </a:solidFill>
              <a:latin typeface="Aptos Display" panose="020B0004020202020204" pitchFamily="34" charset="0"/>
            </a:endParaRPr>
          </a:p>
          <a:p>
            <a:pPr algn="ctr"/>
            <a:r>
              <a:rPr lang="el-GR" sz="1600" dirty="0">
                <a:solidFill>
                  <a:schemeClr val="bg1"/>
                </a:solidFill>
                <a:latin typeface="Aptos Display" panose="020B0004020202020204" pitchFamily="34" charset="0"/>
              </a:rPr>
              <a:t>Η τεχνολογία επιτρέπει νέες μαθησιακές εμπειρίες που πριν δεν ήταν δυνατές.</a:t>
            </a:r>
            <a:endParaRPr lang="en-US" sz="1600" dirty="0">
              <a:solidFill>
                <a:schemeClr val="bg1"/>
              </a:solidFill>
              <a:latin typeface="Aptos Display" panose="020B0004020202020204" pitchFamily="34" charset="0"/>
            </a:endParaRPr>
          </a:p>
        </p:txBody>
      </p:sp>
      <p:sp>
        <p:nvSpPr>
          <p:cNvPr id="75" name="TextBox 74">
            <a:extLst>
              <a:ext uri="{FF2B5EF4-FFF2-40B4-BE49-F238E27FC236}">
                <a16:creationId xmlns:a16="http://schemas.microsoft.com/office/drawing/2014/main" id="{70037EF0-8723-65CC-6966-311784052A05}"/>
              </a:ext>
            </a:extLst>
          </p:cNvPr>
          <p:cNvSpPr txBox="1"/>
          <p:nvPr/>
        </p:nvSpPr>
        <p:spPr>
          <a:xfrm>
            <a:off x="905297" y="1964206"/>
            <a:ext cx="2898200" cy="1023357"/>
          </a:xfrm>
          <a:prstGeom prst="rect">
            <a:avLst/>
          </a:prstGeom>
          <a:noFill/>
        </p:spPr>
        <p:txBody>
          <a:bodyPr wrap="square" rtlCol="0">
            <a:spAutoFit/>
          </a:bodyPr>
          <a:lstStyle/>
          <a:p>
            <a:pPr algn="ctr"/>
            <a:r>
              <a:rPr lang="el-GR" b="1" dirty="0">
                <a:solidFill>
                  <a:srgbClr val="B17ED8"/>
                </a:solidFill>
                <a:latin typeface="Aptos Display" panose="020B0004020202020204" pitchFamily="34" charset="0"/>
              </a:rPr>
              <a:t>ΒΕΛΤΙΩΣΗ</a:t>
            </a:r>
          </a:p>
          <a:p>
            <a:pPr algn="ctr"/>
            <a:endParaRPr lang="el-GR" sz="1050" b="1" dirty="0">
              <a:solidFill>
                <a:schemeClr val="bg1"/>
              </a:solidFill>
              <a:latin typeface="Aptos Display" panose="020B0004020202020204" pitchFamily="34" charset="0"/>
            </a:endParaRPr>
          </a:p>
          <a:p>
            <a:pPr algn="ctr"/>
            <a:r>
              <a:rPr lang="el-GR" sz="1600" dirty="0">
                <a:solidFill>
                  <a:schemeClr val="bg1"/>
                </a:solidFill>
                <a:latin typeface="Aptos Display" panose="020B0004020202020204" pitchFamily="34" charset="0"/>
              </a:rPr>
              <a:t>Η τεχνολογία βελτιώνει </a:t>
            </a:r>
          </a:p>
          <a:p>
            <a:pPr algn="ctr"/>
            <a:r>
              <a:rPr lang="el-GR" sz="1600" dirty="0">
                <a:solidFill>
                  <a:schemeClr val="bg1"/>
                </a:solidFill>
                <a:latin typeface="Aptos Display" panose="020B0004020202020204" pitchFamily="34" charset="0"/>
              </a:rPr>
              <a:t>τις παραδοσιακές πρακτικές.</a:t>
            </a:r>
            <a:endParaRPr lang="en-US" sz="1600" dirty="0">
              <a:solidFill>
                <a:schemeClr val="bg1"/>
              </a:solidFill>
              <a:latin typeface="Aptos Display" panose="020B0004020202020204" pitchFamily="34" charset="0"/>
            </a:endParaRPr>
          </a:p>
        </p:txBody>
      </p:sp>
      <p:sp>
        <p:nvSpPr>
          <p:cNvPr id="77" name="TextBox 76">
            <a:extLst>
              <a:ext uri="{FF2B5EF4-FFF2-40B4-BE49-F238E27FC236}">
                <a16:creationId xmlns:a16="http://schemas.microsoft.com/office/drawing/2014/main" id="{F78A2F13-171B-3D6F-5712-02B07761FAB4}"/>
              </a:ext>
            </a:extLst>
          </p:cNvPr>
          <p:cNvSpPr txBox="1"/>
          <p:nvPr/>
        </p:nvSpPr>
        <p:spPr>
          <a:xfrm>
            <a:off x="4444124" y="2609611"/>
            <a:ext cx="2939441" cy="769441"/>
          </a:xfrm>
          <a:prstGeom prst="rect">
            <a:avLst/>
          </a:prstGeom>
          <a:noFill/>
        </p:spPr>
        <p:txBody>
          <a:bodyPr wrap="square" rtlCol="0">
            <a:spAutoFit/>
          </a:bodyPr>
          <a:lstStyle/>
          <a:p>
            <a:r>
              <a:rPr lang="el-GR" sz="1200" b="1" dirty="0">
                <a:solidFill>
                  <a:srgbClr val="BD92DE"/>
                </a:solidFill>
                <a:latin typeface="Aptos Display" panose="020B0004020202020204" pitchFamily="34" charset="0"/>
              </a:rPr>
              <a:t>ΕΠΑΥΞΗΣΗ (</a:t>
            </a:r>
            <a:r>
              <a:rPr lang="en-US" sz="1200" b="1" dirty="0">
                <a:solidFill>
                  <a:srgbClr val="BD92DE"/>
                </a:solidFill>
                <a:latin typeface="Aptos Display" panose="020B0004020202020204" pitchFamily="34" charset="0"/>
              </a:rPr>
              <a:t>AUGMENTATION</a:t>
            </a:r>
            <a:r>
              <a:rPr lang="el-GR" sz="1200" b="1" dirty="0">
                <a:solidFill>
                  <a:srgbClr val="BD92DE"/>
                </a:solidFill>
                <a:latin typeface="Aptos Display" panose="020B0004020202020204" pitchFamily="34" charset="0"/>
              </a:rPr>
              <a:t>)</a:t>
            </a:r>
          </a:p>
          <a:p>
            <a:endParaRPr lang="el-GR" sz="800" dirty="0">
              <a:solidFill>
                <a:schemeClr val="bg1"/>
              </a:solidFill>
              <a:latin typeface="Aptos Display" panose="020B0004020202020204" pitchFamily="34" charset="0"/>
            </a:endParaRPr>
          </a:p>
          <a:p>
            <a:r>
              <a:rPr lang="el-GR" sz="1200" dirty="0">
                <a:solidFill>
                  <a:schemeClr val="bg1"/>
                </a:solidFill>
                <a:latin typeface="Aptos Display" panose="020B0004020202020204" pitchFamily="34" charset="0"/>
              </a:rPr>
              <a:t>Η τεχνολογία λειτουργεί ως άμεση βελτίωση της υπάρχουσας πρακτικής.</a:t>
            </a:r>
            <a:endParaRPr lang="en-US" sz="1400" dirty="0">
              <a:solidFill>
                <a:schemeClr val="bg1"/>
              </a:solidFill>
              <a:latin typeface="Aptos Display" panose="020B0004020202020204" pitchFamily="34" charset="0"/>
            </a:endParaRPr>
          </a:p>
        </p:txBody>
      </p:sp>
      <p:sp>
        <p:nvSpPr>
          <p:cNvPr id="78" name="TextBox 77">
            <a:extLst>
              <a:ext uri="{FF2B5EF4-FFF2-40B4-BE49-F238E27FC236}">
                <a16:creationId xmlns:a16="http://schemas.microsoft.com/office/drawing/2014/main" id="{3ED6024E-48FC-1EE4-5B31-62893F13BC7A}"/>
              </a:ext>
            </a:extLst>
          </p:cNvPr>
          <p:cNvSpPr txBox="1"/>
          <p:nvPr/>
        </p:nvSpPr>
        <p:spPr>
          <a:xfrm>
            <a:off x="4431576" y="3638045"/>
            <a:ext cx="3200401" cy="769441"/>
          </a:xfrm>
          <a:prstGeom prst="rect">
            <a:avLst/>
          </a:prstGeom>
          <a:noFill/>
        </p:spPr>
        <p:txBody>
          <a:bodyPr wrap="square" rtlCol="0">
            <a:spAutoFit/>
          </a:bodyPr>
          <a:lstStyle/>
          <a:p>
            <a:r>
              <a:rPr lang="el-GR" sz="1200" b="1" dirty="0">
                <a:solidFill>
                  <a:schemeClr val="accent6">
                    <a:lumMod val="40000"/>
                    <a:lumOff val="60000"/>
                  </a:schemeClr>
                </a:solidFill>
                <a:latin typeface="Aptos Display" panose="020B0004020202020204" pitchFamily="34" charset="0"/>
              </a:rPr>
              <a:t>ΤΡΟΠΟΠΟΙΗΣΗ (</a:t>
            </a:r>
            <a:r>
              <a:rPr lang="en-US" sz="1200" b="1" dirty="0">
                <a:solidFill>
                  <a:schemeClr val="accent6">
                    <a:lumMod val="40000"/>
                    <a:lumOff val="60000"/>
                  </a:schemeClr>
                </a:solidFill>
                <a:latin typeface="Aptos Display" panose="020B0004020202020204" pitchFamily="34" charset="0"/>
              </a:rPr>
              <a:t>MODIFICATION</a:t>
            </a:r>
            <a:r>
              <a:rPr lang="el-GR" sz="1200" b="1" dirty="0">
                <a:solidFill>
                  <a:schemeClr val="accent6">
                    <a:lumMod val="40000"/>
                    <a:lumOff val="60000"/>
                  </a:schemeClr>
                </a:solidFill>
                <a:latin typeface="Aptos Display" panose="020B0004020202020204" pitchFamily="34" charset="0"/>
              </a:rPr>
              <a:t>)</a:t>
            </a:r>
          </a:p>
          <a:p>
            <a:endParaRPr lang="el-GR" sz="800" dirty="0">
              <a:solidFill>
                <a:schemeClr val="bg1"/>
              </a:solidFill>
              <a:latin typeface="Aptos Display" panose="020B0004020202020204" pitchFamily="34" charset="0"/>
            </a:endParaRPr>
          </a:p>
          <a:p>
            <a:r>
              <a:rPr lang="el-GR" sz="1200" dirty="0">
                <a:solidFill>
                  <a:schemeClr val="bg1"/>
                </a:solidFill>
                <a:latin typeface="Aptos Display" panose="020B0004020202020204" pitchFamily="34" charset="0"/>
              </a:rPr>
              <a:t>Σημαντική αναδιαμόρφωση της μαθησιακής δραστηριότητας.</a:t>
            </a:r>
            <a:endParaRPr lang="en-US" sz="1400" dirty="0">
              <a:solidFill>
                <a:schemeClr val="bg1"/>
              </a:solidFill>
              <a:latin typeface="Aptos Display" panose="020B0004020202020204" pitchFamily="34" charset="0"/>
            </a:endParaRPr>
          </a:p>
        </p:txBody>
      </p:sp>
      <p:sp>
        <p:nvSpPr>
          <p:cNvPr id="79" name="TextBox 78">
            <a:extLst>
              <a:ext uri="{FF2B5EF4-FFF2-40B4-BE49-F238E27FC236}">
                <a16:creationId xmlns:a16="http://schemas.microsoft.com/office/drawing/2014/main" id="{DDB77912-A139-F915-666C-41DE19331E52}"/>
              </a:ext>
            </a:extLst>
          </p:cNvPr>
          <p:cNvSpPr txBox="1"/>
          <p:nvPr/>
        </p:nvSpPr>
        <p:spPr>
          <a:xfrm>
            <a:off x="4431576" y="4701992"/>
            <a:ext cx="3200401" cy="769441"/>
          </a:xfrm>
          <a:prstGeom prst="rect">
            <a:avLst/>
          </a:prstGeom>
          <a:noFill/>
        </p:spPr>
        <p:txBody>
          <a:bodyPr wrap="square" rtlCol="0">
            <a:spAutoFit/>
          </a:bodyPr>
          <a:lstStyle/>
          <a:p>
            <a:r>
              <a:rPr lang="el-GR" sz="1200" b="1" dirty="0">
                <a:solidFill>
                  <a:schemeClr val="accent6">
                    <a:lumMod val="40000"/>
                    <a:lumOff val="60000"/>
                  </a:schemeClr>
                </a:solidFill>
                <a:latin typeface="Aptos Display" panose="020B0004020202020204" pitchFamily="34" charset="0"/>
              </a:rPr>
              <a:t>ΕΠΑΝΑΠΡΟΣΔΙΟΡΙΣΜΟΣ (</a:t>
            </a:r>
            <a:r>
              <a:rPr lang="en-US" sz="1200" b="1" dirty="0">
                <a:solidFill>
                  <a:schemeClr val="accent6">
                    <a:lumMod val="40000"/>
                    <a:lumOff val="60000"/>
                  </a:schemeClr>
                </a:solidFill>
                <a:latin typeface="Aptos Display" panose="020B0004020202020204" pitchFamily="34" charset="0"/>
              </a:rPr>
              <a:t>REDEFINITION</a:t>
            </a:r>
            <a:r>
              <a:rPr lang="el-GR" sz="1200" b="1" dirty="0">
                <a:solidFill>
                  <a:schemeClr val="accent6">
                    <a:lumMod val="40000"/>
                    <a:lumOff val="60000"/>
                  </a:schemeClr>
                </a:solidFill>
                <a:latin typeface="Aptos Display" panose="020B0004020202020204" pitchFamily="34" charset="0"/>
              </a:rPr>
              <a:t>)</a:t>
            </a:r>
          </a:p>
          <a:p>
            <a:endParaRPr lang="el-GR" sz="800" dirty="0">
              <a:solidFill>
                <a:schemeClr val="bg1"/>
              </a:solidFill>
              <a:latin typeface="Aptos Display" panose="020B0004020202020204" pitchFamily="34" charset="0"/>
            </a:endParaRPr>
          </a:p>
          <a:p>
            <a:r>
              <a:rPr lang="el-GR" sz="1200" dirty="0">
                <a:solidFill>
                  <a:schemeClr val="bg1"/>
                </a:solidFill>
                <a:latin typeface="Aptos Display" panose="020B0004020202020204" pitchFamily="34" charset="0"/>
              </a:rPr>
              <a:t>Δημιουργία νέων μαθησιακών εμπειριών με την τεχνολογία.</a:t>
            </a:r>
            <a:endParaRPr lang="en-US" sz="1400" dirty="0">
              <a:solidFill>
                <a:schemeClr val="bg1"/>
              </a:solidFill>
              <a:latin typeface="Aptos Display" panose="020B0004020202020204" pitchFamily="34" charset="0"/>
            </a:endParaRPr>
          </a:p>
        </p:txBody>
      </p:sp>
      <p:sp>
        <p:nvSpPr>
          <p:cNvPr id="80" name="Arrow: Left-Right 79">
            <a:extLst>
              <a:ext uri="{FF2B5EF4-FFF2-40B4-BE49-F238E27FC236}">
                <a16:creationId xmlns:a16="http://schemas.microsoft.com/office/drawing/2014/main" id="{5B1B7116-20EF-399F-2015-DB414ABFA1BF}"/>
              </a:ext>
            </a:extLst>
          </p:cNvPr>
          <p:cNvSpPr/>
          <p:nvPr/>
        </p:nvSpPr>
        <p:spPr>
          <a:xfrm rot="5400000">
            <a:off x="-1268755" y="3384118"/>
            <a:ext cx="4103121" cy="284790"/>
          </a:xfrm>
          <a:prstGeom prst="leftRightArrow">
            <a:avLst>
              <a:gd name="adj1" fmla="val 50000"/>
              <a:gd name="adj2" fmla="val 103513"/>
            </a:avLst>
          </a:prstGeom>
          <a:gradFill flip="none" rotWithShape="1">
            <a:gsLst>
              <a:gs pos="90000">
                <a:srgbClr val="7030A0"/>
              </a:gs>
              <a:gs pos="0">
                <a:srgbClr val="92D050"/>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E56D5B1A-24F5-9859-FB6D-118B4C1765FA}"/>
              </a:ext>
            </a:extLst>
          </p:cNvPr>
          <p:cNvSpPr txBox="1"/>
          <p:nvPr/>
        </p:nvSpPr>
        <p:spPr>
          <a:xfrm>
            <a:off x="786900" y="1204569"/>
            <a:ext cx="6204450" cy="276999"/>
          </a:xfrm>
          <a:prstGeom prst="rect">
            <a:avLst/>
          </a:prstGeom>
          <a:noFill/>
        </p:spPr>
        <p:txBody>
          <a:bodyPr wrap="square" rtlCol="0">
            <a:spAutoFit/>
          </a:bodyPr>
          <a:lstStyle/>
          <a:p>
            <a:r>
              <a:rPr lang="el-GR" sz="1200" dirty="0">
                <a:solidFill>
                  <a:schemeClr val="bg1"/>
                </a:solidFill>
                <a:latin typeface="Aptos Display" panose="020B0004020202020204" pitchFamily="34" charset="0"/>
              </a:rPr>
              <a:t>Βοηθάει να εκτιμήσουμε εάν η </a:t>
            </a:r>
            <a:r>
              <a:rPr lang="el-GR" sz="1200" b="1" dirty="0">
                <a:solidFill>
                  <a:srgbClr val="FFC000"/>
                </a:solidFill>
                <a:latin typeface="Aptos Display" panose="020B0004020202020204" pitchFamily="34" charset="0"/>
              </a:rPr>
              <a:t>τεχνολογία</a:t>
            </a:r>
            <a:r>
              <a:rPr lang="el-GR" sz="1200" dirty="0">
                <a:solidFill>
                  <a:schemeClr val="bg1"/>
                </a:solidFill>
                <a:latin typeface="Aptos Display" panose="020B0004020202020204" pitchFamily="34" charset="0"/>
              </a:rPr>
              <a:t> οδηγεί σε </a:t>
            </a:r>
            <a:r>
              <a:rPr lang="el-GR" sz="1200" b="1" dirty="0">
                <a:solidFill>
                  <a:srgbClr val="FFC000"/>
                </a:solidFill>
                <a:latin typeface="Aptos Display" panose="020B0004020202020204" pitchFamily="34" charset="0"/>
              </a:rPr>
              <a:t>ουσιαστικό</a:t>
            </a:r>
            <a:r>
              <a:rPr lang="el-GR" sz="1200" dirty="0">
                <a:solidFill>
                  <a:schemeClr val="bg1"/>
                </a:solidFill>
                <a:latin typeface="Aptos Display" panose="020B0004020202020204" pitchFamily="34" charset="0"/>
              </a:rPr>
              <a:t> </a:t>
            </a:r>
            <a:r>
              <a:rPr lang="el-GR" sz="1200" b="1" dirty="0">
                <a:solidFill>
                  <a:srgbClr val="FFC000"/>
                </a:solidFill>
                <a:latin typeface="Aptos Display" panose="020B0004020202020204" pitchFamily="34" charset="0"/>
              </a:rPr>
              <a:t>μετασχηματισμό</a:t>
            </a:r>
            <a:r>
              <a:rPr lang="el-GR" sz="1200" dirty="0">
                <a:solidFill>
                  <a:schemeClr val="bg1"/>
                </a:solidFill>
                <a:latin typeface="Aptos Display" panose="020B0004020202020204" pitchFamily="34" charset="0"/>
              </a:rPr>
              <a:t> της μάθησης</a:t>
            </a:r>
            <a:endParaRPr lang="en-US" sz="1200" dirty="0">
              <a:solidFill>
                <a:schemeClr val="bg1"/>
              </a:solidFill>
              <a:latin typeface="Aptos Display" panose="020B0004020202020204" pitchFamily="34" charset="0"/>
            </a:endParaRPr>
          </a:p>
        </p:txBody>
      </p:sp>
      <p:sp>
        <p:nvSpPr>
          <p:cNvPr id="2" name="TextBox 1">
            <a:extLst>
              <a:ext uri="{FF2B5EF4-FFF2-40B4-BE49-F238E27FC236}">
                <a16:creationId xmlns:a16="http://schemas.microsoft.com/office/drawing/2014/main" id="{249FD5ED-0639-14A2-132A-6BD5BEE61DCF}"/>
              </a:ext>
            </a:extLst>
          </p:cNvPr>
          <p:cNvSpPr txBox="1"/>
          <p:nvPr/>
        </p:nvSpPr>
        <p:spPr>
          <a:xfrm>
            <a:off x="4447006" y="1548001"/>
            <a:ext cx="3206439" cy="769441"/>
          </a:xfrm>
          <a:prstGeom prst="rect">
            <a:avLst/>
          </a:prstGeom>
          <a:noFill/>
        </p:spPr>
        <p:txBody>
          <a:bodyPr wrap="square" rtlCol="0">
            <a:spAutoFit/>
          </a:bodyPr>
          <a:lstStyle/>
          <a:p>
            <a:r>
              <a:rPr lang="el-GR" sz="1200" b="1" dirty="0">
                <a:solidFill>
                  <a:srgbClr val="BD92DE"/>
                </a:solidFill>
                <a:latin typeface="Aptos Display" panose="020B0004020202020204" pitchFamily="34" charset="0"/>
              </a:rPr>
              <a:t>ΥΠΟΚΑΤΑΣΤΑΣΗ (</a:t>
            </a:r>
            <a:r>
              <a:rPr lang="en-US" sz="1200" b="1" dirty="0">
                <a:solidFill>
                  <a:srgbClr val="BD92DE"/>
                </a:solidFill>
                <a:latin typeface="Aptos Display" panose="020B0004020202020204" pitchFamily="34" charset="0"/>
              </a:rPr>
              <a:t>SUBSTITUTION</a:t>
            </a:r>
            <a:r>
              <a:rPr lang="el-GR" sz="1200" b="1" dirty="0">
                <a:solidFill>
                  <a:srgbClr val="BD92DE"/>
                </a:solidFill>
                <a:latin typeface="Aptos Display" panose="020B0004020202020204" pitchFamily="34" charset="0"/>
              </a:rPr>
              <a:t>)</a:t>
            </a:r>
          </a:p>
          <a:p>
            <a:endParaRPr lang="el-GR" sz="800" dirty="0">
              <a:solidFill>
                <a:schemeClr val="bg1"/>
              </a:solidFill>
              <a:latin typeface="Aptos Display" panose="020B0004020202020204" pitchFamily="34" charset="0"/>
            </a:endParaRPr>
          </a:p>
          <a:p>
            <a:r>
              <a:rPr lang="el-GR" sz="1200" dirty="0">
                <a:solidFill>
                  <a:schemeClr val="bg1"/>
                </a:solidFill>
                <a:latin typeface="Aptos Display" panose="020B0004020202020204" pitchFamily="34" charset="0"/>
              </a:rPr>
              <a:t>Η τεχνολογία αντικαθιστά απλά ένα παραδοσιακό εργαλείο χωρίς λειτουργική αλλαγή.</a:t>
            </a:r>
            <a:endParaRPr lang="en-US" sz="1400" dirty="0">
              <a:solidFill>
                <a:schemeClr val="bg1"/>
              </a:solidFill>
              <a:latin typeface="Aptos Display" panose="020B0004020202020204" pitchFamily="34" charset="0"/>
            </a:endParaRPr>
          </a:p>
        </p:txBody>
      </p:sp>
      <p:sp>
        <p:nvSpPr>
          <p:cNvPr id="3" name="TextBox 2">
            <a:extLst>
              <a:ext uri="{FF2B5EF4-FFF2-40B4-BE49-F238E27FC236}">
                <a16:creationId xmlns:a16="http://schemas.microsoft.com/office/drawing/2014/main" id="{5D9B9D2F-CC01-3766-5DBA-06F90F519689}"/>
              </a:ext>
            </a:extLst>
          </p:cNvPr>
          <p:cNvSpPr txBox="1"/>
          <p:nvPr/>
        </p:nvSpPr>
        <p:spPr>
          <a:xfrm>
            <a:off x="3750668" y="1913655"/>
            <a:ext cx="317716" cy="369332"/>
          </a:xfrm>
          <a:prstGeom prst="rect">
            <a:avLst/>
          </a:prstGeom>
          <a:noFill/>
        </p:spPr>
        <p:txBody>
          <a:bodyPr wrap="none" rtlCol="0">
            <a:spAutoFit/>
          </a:bodyPr>
          <a:lstStyle/>
          <a:p>
            <a:r>
              <a:rPr lang="en-US" b="1" dirty="0">
                <a:solidFill>
                  <a:schemeClr val="bg1">
                    <a:lumMod val="95000"/>
                  </a:schemeClr>
                </a:solidFill>
                <a:latin typeface="Aptos Display" panose="020B0004020202020204" pitchFamily="34" charset="0"/>
              </a:rPr>
              <a:t>S</a:t>
            </a:r>
          </a:p>
        </p:txBody>
      </p:sp>
      <p:sp>
        <p:nvSpPr>
          <p:cNvPr id="5" name="TextBox 4">
            <a:extLst>
              <a:ext uri="{FF2B5EF4-FFF2-40B4-BE49-F238E27FC236}">
                <a16:creationId xmlns:a16="http://schemas.microsoft.com/office/drawing/2014/main" id="{BEF83BE0-87DA-597F-5928-CDAFB0663722}"/>
              </a:ext>
            </a:extLst>
          </p:cNvPr>
          <p:cNvSpPr txBox="1"/>
          <p:nvPr/>
        </p:nvSpPr>
        <p:spPr>
          <a:xfrm>
            <a:off x="3750668" y="2665993"/>
            <a:ext cx="325730" cy="369332"/>
          </a:xfrm>
          <a:prstGeom prst="rect">
            <a:avLst/>
          </a:prstGeom>
          <a:noFill/>
        </p:spPr>
        <p:txBody>
          <a:bodyPr wrap="none" rtlCol="0">
            <a:spAutoFit/>
          </a:bodyPr>
          <a:lstStyle/>
          <a:p>
            <a:r>
              <a:rPr lang="en-US" b="1" dirty="0">
                <a:solidFill>
                  <a:schemeClr val="bg1">
                    <a:lumMod val="95000"/>
                  </a:schemeClr>
                </a:solidFill>
                <a:latin typeface="Aptos Display" panose="020B0004020202020204" pitchFamily="34" charset="0"/>
              </a:rPr>
              <a:t>A</a:t>
            </a:r>
          </a:p>
        </p:txBody>
      </p:sp>
      <p:sp>
        <p:nvSpPr>
          <p:cNvPr id="7" name="TextBox 6">
            <a:extLst>
              <a:ext uri="{FF2B5EF4-FFF2-40B4-BE49-F238E27FC236}">
                <a16:creationId xmlns:a16="http://schemas.microsoft.com/office/drawing/2014/main" id="{F755CB97-4290-AAFD-533A-3CB2F515A00C}"/>
              </a:ext>
            </a:extLst>
          </p:cNvPr>
          <p:cNvSpPr txBox="1"/>
          <p:nvPr/>
        </p:nvSpPr>
        <p:spPr>
          <a:xfrm>
            <a:off x="3700976" y="4008151"/>
            <a:ext cx="367408" cy="369332"/>
          </a:xfrm>
          <a:prstGeom prst="rect">
            <a:avLst/>
          </a:prstGeom>
          <a:noFill/>
        </p:spPr>
        <p:txBody>
          <a:bodyPr wrap="none" rtlCol="0">
            <a:spAutoFit/>
          </a:bodyPr>
          <a:lstStyle/>
          <a:p>
            <a:r>
              <a:rPr lang="en-US" b="1" dirty="0">
                <a:solidFill>
                  <a:schemeClr val="bg1">
                    <a:lumMod val="95000"/>
                  </a:schemeClr>
                </a:solidFill>
                <a:latin typeface="Aptos Display" panose="020B0004020202020204" pitchFamily="34" charset="0"/>
              </a:rPr>
              <a:t>M</a:t>
            </a:r>
          </a:p>
        </p:txBody>
      </p:sp>
      <p:sp>
        <p:nvSpPr>
          <p:cNvPr id="9" name="TextBox 8">
            <a:extLst>
              <a:ext uri="{FF2B5EF4-FFF2-40B4-BE49-F238E27FC236}">
                <a16:creationId xmlns:a16="http://schemas.microsoft.com/office/drawing/2014/main" id="{FD051F95-DE83-DC1B-AFDA-0172DB548EBF}"/>
              </a:ext>
            </a:extLst>
          </p:cNvPr>
          <p:cNvSpPr txBox="1"/>
          <p:nvPr/>
        </p:nvSpPr>
        <p:spPr>
          <a:xfrm>
            <a:off x="3722152" y="4776951"/>
            <a:ext cx="325730" cy="369332"/>
          </a:xfrm>
          <a:prstGeom prst="rect">
            <a:avLst/>
          </a:prstGeom>
          <a:noFill/>
        </p:spPr>
        <p:txBody>
          <a:bodyPr wrap="none" rtlCol="0">
            <a:spAutoFit/>
          </a:bodyPr>
          <a:lstStyle/>
          <a:p>
            <a:r>
              <a:rPr lang="en-US" b="1" dirty="0">
                <a:solidFill>
                  <a:schemeClr val="bg1">
                    <a:lumMod val="95000"/>
                  </a:schemeClr>
                </a:solidFill>
                <a:latin typeface="Aptos Display" panose="020B0004020202020204" pitchFamily="34" charset="0"/>
              </a:rPr>
              <a:t>R</a:t>
            </a:r>
          </a:p>
        </p:txBody>
      </p:sp>
    </p:spTree>
    <p:extLst>
      <p:ext uri="{BB962C8B-B14F-4D97-AF65-F5344CB8AC3E}">
        <p14:creationId xmlns:p14="http://schemas.microsoft.com/office/powerpoint/2010/main" val="356661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7DF1-AB05-D327-E940-ED4D6A19ED6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705928-781F-D959-2B8E-E08F25FE7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302A7142-1381-4DF3-76EB-A3243C8E9F67}"/>
              </a:ext>
            </a:extLst>
          </p:cNvPr>
          <p:cNvSpPr>
            <a:spLocks noGrp="1"/>
          </p:cNvSpPr>
          <p:nvPr>
            <p:ph type="ctrTitle"/>
          </p:nvPr>
        </p:nvSpPr>
        <p:spPr>
          <a:xfrm>
            <a:off x="783883" y="502962"/>
            <a:ext cx="9144000" cy="646719"/>
          </a:xfrm>
        </p:spPr>
        <p:txBody>
          <a:bodyPr>
            <a:normAutofit/>
          </a:bodyPr>
          <a:lstStyle/>
          <a:p>
            <a:pPr algn="l"/>
            <a:r>
              <a:rPr lang="el-GR" sz="2400" b="1" dirty="0">
                <a:solidFill>
                  <a:schemeClr val="bg1"/>
                </a:solidFill>
                <a:latin typeface="Aptos Display" panose="020B0004020202020204" pitchFamily="34" charset="0"/>
              </a:rPr>
              <a:t>ΚΡΙΤΗΡΙΑ ΕΠΙΛΟΓΗΣ ΨΗΦΙΑΚΩΝ ΕΡΓΑΛΕΙΩΝ</a:t>
            </a:r>
            <a:endParaRPr lang="en-US" sz="2400" dirty="0"/>
          </a:p>
        </p:txBody>
      </p:sp>
      <p:cxnSp>
        <p:nvCxnSpPr>
          <p:cNvPr id="61" name="Straight Connector 60">
            <a:extLst>
              <a:ext uri="{FF2B5EF4-FFF2-40B4-BE49-F238E27FC236}">
                <a16:creationId xmlns:a16="http://schemas.microsoft.com/office/drawing/2014/main" id="{F93AF248-D200-310D-F8CB-EB749889D9C8}"/>
              </a:ext>
            </a:extLst>
          </p:cNvPr>
          <p:cNvCxnSpPr/>
          <p:nvPr/>
        </p:nvCxnSpPr>
        <p:spPr>
          <a:xfrm>
            <a:off x="869133" y="1149681"/>
            <a:ext cx="3892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DD76A9C8-F0D5-6EB7-DF37-33EAC32F6161}"/>
              </a:ext>
            </a:extLst>
          </p:cNvPr>
          <p:cNvSpPr/>
          <p:nvPr/>
        </p:nvSpPr>
        <p:spPr>
          <a:xfrm>
            <a:off x="586740" y="5660807"/>
            <a:ext cx="11018520" cy="914401"/>
          </a:xfrm>
          <a:prstGeom prst="roundRect">
            <a:avLst>
              <a:gd name="adj" fmla="val 25421"/>
            </a:avLst>
          </a:prstGeom>
          <a:gradFill flip="none" rotWithShape="1">
            <a:gsLst>
              <a:gs pos="0">
                <a:schemeClr val="accent3">
                  <a:lumMod val="75000"/>
                  <a:alpha val="70000"/>
                </a:schemeClr>
              </a:gs>
              <a:gs pos="80000">
                <a:srgbClr val="001235"/>
              </a:gs>
            </a:gsLst>
            <a:lin ang="0" scaled="1"/>
            <a:tileRect/>
          </a:gra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75967EE-4C1D-2D4F-CD56-35F0188AAD66}"/>
              </a:ext>
            </a:extLst>
          </p:cNvPr>
          <p:cNvSpPr txBox="1"/>
          <p:nvPr/>
        </p:nvSpPr>
        <p:spPr>
          <a:xfrm>
            <a:off x="3452022" y="5793503"/>
            <a:ext cx="6704294" cy="646331"/>
          </a:xfrm>
          <a:prstGeom prst="rect">
            <a:avLst/>
          </a:prstGeom>
          <a:noFill/>
        </p:spPr>
        <p:txBody>
          <a:bodyPr wrap="square" rtlCol="0">
            <a:spAutoFit/>
          </a:bodyPr>
          <a:lstStyle/>
          <a:p>
            <a:r>
              <a:rPr lang="el-GR" dirty="0">
                <a:solidFill>
                  <a:schemeClr val="bg1"/>
                </a:solidFill>
                <a:latin typeface="Aptos Display" panose="020B0004020202020204" pitchFamily="34" charset="0"/>
              </a:rPr>
              <a:t>Η τεκμηριωμένη επιλογή εργαλείων οδηγεί σε </a:t>
            </a:r>
            <a:r>
              <a:rPr lang="el-GR" b="1" dirty="0">
                <a:solidFill>
                  <a:srgbClr val="FFC000"/>
                </a:solidFill>
                <a:latin typeface="Aptos Display" panose="020B0004020202020204" pitchFamily="34" charset="0"/>
              </a:rPr>
              <a:t>ποιοτική</a:t>
            </a:r>
            <a:r>
              <a:rPr lang="el-GR" dirty="0">
                <a:solidFill>
                  <a:schemeClr val="bg1"/>
                </a:solidFill>
                <a:latin typeface="Aptos Display" panose="020B0004020202020204" pitchFamily="34" charset="0"/>
              </a:rPr>
              <a:t>, </a:t>
            </a:r>
            <a:r>
              <a:rPr lang="el-GR" b="1" dirty="0">
                <a:solidFill>
                  <a:srgbClr val="FFC000"/>
                </a:solidFill>
                <a:latin typeface="Aptos Display" panose="020B0004020202020204" pitchFamily="34" charset="0"/>
              </a:rPr>
              <a:t>ουσιαστική</a:t>
            </a:r>
            <a:r>
              <a:rPr lang="el-GR" dirty="0">
                <a:solidFill>
                  <a:schemeClr val="bg1"/>
                </a:solidFill>
                <a:latin typeface="Aptos Display" panose="020B0004020202020204" pitchFamily="34" charset="0"/>
              </a:rPr>
              <a:t> και </a:t>
            </a:r>
            <a:r>
              <a:rPr lang="el-GR" b="1" dirty="0">
                <a:solidFill>
                  <a:srgbClr val="FFC000"/>
                </a:solidFill>
                <a:latin typeface="Aptos Display" panose="020B0004020202020204" pitchFamily="34" charset="0"/>
              </a:rPr>
              <a:t>μετασχηματιστική</a:t>
            </a:r>
            <a:r>
              <a:rPr lang="el-GR" dirty="0">
                <a:solidFill>
                  <a:schemeClr val="bg1"/>
                </a:solidFill>
                <a:latin typeface="Aptos Display" panose="020B0004020202020204" pitchFamily="34" charset="0"/>
              </a:rPr>
              <a:t> μαθησιακή εμπειρία</a:t>
            </a:r>
            <a:endParaRPr lang="en-US" dirty="0">
              <a:solidFill>
                <a:schemeClr val="bg1"/>
              </a:solidFill>
              <a:latin typeface="Aptos Display" panose="020B0004020202020204" pitchFamily="34" charset="0"/>
            </a:endParaRPr>
          </a:p>
        </p:txBody>
      </p:sp>
      <p:sp>
        <p:nvSpPr>
          <p:cNvPr id="53" name="Oval 52">
            <a:extLst>
              <a:ext uri="{FF2B5EF4-FFF2-40B4-BE49-F238E27FC236}">
                <a16:creationId xmlns:a16="http://schemas.microsoft.com/office/drawing/2014/main" id="{BFB947AB-237A-F94D-4E6E-1BA2F4756FF2}"/>
              </a:ext>
            </a:extLst>
          </p:cNvPr>
          <p:cNvSpPr/>
          <p:nvPr/>
        </p:nvSpPr>
        <p:spPr>
          <a:xfrm>
            <a:off x="11408117" y="228642"/>
            <a:ext cx="548640" cy="548640"/>
          </a:xfrm>
          <a:prstGeom prst="ellipse">
            <a:avLst/>
          </a:prstGeom>
          <a:solidFill>
            <a:schemeClr val="accent1">
              <a:lumMod val="20000"/>
              <a:lumOff val="8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a:solidFill>
                  <a:srgbClr val="002060"/>
                </a:solidFill>
                <a:latin typeface="Aptos Display" panose="020B0004020202020204" pitchFamily="34" charset="0"/>
              </a:rPr>
              <a:t>9</a:t>
            </a:r>
            <a:endParaRPr lang="en-US" sz="1400" b="1" dirty="0">
              <a:solidFill>
                <a:srgbClr val="002060"/>
              </a:solidFill>
              <a:latin typeface="Aptos Display" panose="020B0004020202020204" pitchFamily="34" charset="0"/>
            </a:endParaRPr>
          </a:p>
        </p:txBody>
      </p:sp>
      <p:sp>
        <p:nvSpPr>
          <p:cNvPr id="3" name="Rectangle: Rounded Corners 2">
            <a:extLst>
              <a:ext uri="{FF2B5EF4-FFF2-40B4-BE49-F238E27FC236}">
                <a16:creationId xmlns:a16="http://schemas.microsoft.com/office/drawing/2014/main" id="{40CB6691-0915-247E-88FF-DB803BCDE0E1}"/>
              </a:ext>
            </a:extLst>
          </p:cNvPr>
          <p:cNvSpPr/>
          <p:nvPr/>
        </p:nvSpPr>
        <p:spPr>
          <a:xfrm>
            <a:off x="1137492" y="1548887"/>
            <a:ext cx="2560320" cy="1371600"/>
          </a:xfrm>
          <a:prstGeom prst="roundRect">
            <a:avLst>
              <a:gd name="adj" fmla="val 6766"/>
            </a:avLst>
          </a:prstGeom>
          <a:solidFill>
            <a:schemeClr val="bg2">
              <a:lumMod val="75000"/>
              <a:alpha val="70000"/>
            </a:schemeClr>
          </a:solidFill>
          <a:ln w="19050">
            <a:solidFill>
              <a:srgbClr val="B17ED8"/>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06CAD05-614B-E7DD-3C83-42475719C86A}"/>
              </a:ext>
            </a:extLst>
          </p:cNvPr>
          <p:cNvSpPr/>
          <p:nvPr/>
        </p:nvSpPr>
        <p:spPr>
          <a:xfrm>
            <a:off x="8674713" y="1548887"/>
            <a:ext cx="2560320" cy="1371600"/>
          </a:xfrm>
          <a:prstGeom prst="roundRect">
            <a:avLst>
              <a:gd name="adj" fmla="val 6766"/>
            </a:avLst>
          </a:prstGeom>
          <a:solidFill>
            <a:schemeClr val="bg2">
              <a:lumMod val="75000"/>
              <a:alpha val="70000"/>
            </a:schemeClr>
          </a:solidFill>
          <a:ln w="19050">
            <a:solidFill>
              <a:srgbClr val="B17ED8"/>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1983AD1-C84B-4D53-3429-C2A4ACB8BEE2}"/>
              </a:ext>
            </a:extLst>
          </p:cNvPr>
          <p:cNvSpPr/>
          <p:nvPr/>
        </p:nvSpPr>
        <p:spPr>
          <a:xfrm>
            <a:off x="9044938" y="3053183"/>
            <a:ext cx="2560320" cy="1371600"/>
          </a:xfrm>
          <a:prstGeom prst="roundRect">
            <a:avLst>
              <a:gd name="adj" fmla="val 6766"/>
            </a:avLst>
          </a:prstGeom>
          <a:solidFill>
            <a:schemeClr val="bg2">
              <a:lumMod val="75000"/>
              <a:alpha val="70000"/>
            </a:schemeClr>
          </a:solidFill>
          <a:ln w="19050">
            <a:solidFill>
              <a:srgbClr val="B17ED8"/>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83C05B7-B358-6D17-B220-982D08BD0842}"/>
              </a:ext>
            </a:extLst>
          </p:cNvPr>
          <p:cNvSpPr/>
          <p:nvPr/>
        </p:nvSpPr>
        <p:spPr>
          <a:xfrm>
            <a:off x="4818648" y="3053183"/>
            <a:ext cx="2560320" cy="1371600"/>
          </a:xfrm>
          <a:prstGeom prst="roundRect">
            <a:avLst>
              <a:gd name="adj" fmla="val 6766"/>
            </a:avLst>
          </a:prstGeom>
          <a:solidFill>
            <a:schemeClr val="bg2">
              <a:lumMod val="75000"/>
              <a:alpha val="70000"/>
            </a:schemeClr>
          </a:solidFill>
          <a:ln w="19050">
            <a:solidFill>
              <a:srgbClr val="B17ED8"/>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47DE90E-9750-2C5A-A44A-20986D540105}"/>
              </a:ext>
            </a:extLst>
          </p:cNvPr>
          <p:cNvSpPr/>
          <p:nvPr/>
        </p:nvSpPr>
        <p:spPr>
          <a:xfrm>
            <a:off x="586739" y="4560157"/>
            <a:ext cx="11018519" cy="965276"/>
          </a:xfrm>
          <a:prstGeom prst="roundRect">
            <a:avLst>
              <a:gd name="adj" fmla="val 6766"/>
            </a:avLst>
          </a:prstGeom>
          <a:solidFill>
            <a:schemeClr val="bg1">
              <a:lumMod val="85000"/>
              <a:alpha val="60000"/>
            </a:schemeClr>
          </a:solidFill>
          <a:ln w="1905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4408A20-8ED4-4371-9C0E-EC8C543BAED2}"/>
              </a:ext>
            </a:extLst>
          </p:cNvPr>
          <p:cNvSpPr/>
          <p:nvPr/>
        </p:nvSpPr>
        <p:spPr>
          <a:xfrm>
            <a:off x="5410198" y="1435505"/>
            <a:ext cx="1371600" cy="1371600"/>
          </a:xfrm>
          <a:prstGeom prst="ellipse">
            <a:avLst/>
          </a:prstGeom>
          <a:solidFill>
            <a:schemeClr val="accent1">
              <a:lumMod val="50000"/>
              <a:alpha val="60000"/>
            </a:schemeClr>
          </a:solidFill>
          <a:ln w="19050">
            <a:solidFill>
              <a:srgbClr val="BD92DE"/>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26DCCD1-0769-ED43-CA52-35D35B2C3F35}"/>
              </a:ext>
            </a:extLst>
          </p:cNvPr>
          <p:cNvCxnSpPr>
            <a:cxnSpLocks/>
            <a:stCxn id="11" idx="2"/>
            <a:endCxn id="3" idx="3"/>
          </p:cNvCxnSpPr>
          <p:nvPr/>
        </p:nvCxnSpPr>
        <p:spPr>
          <a:xfrm flipH="1">
            <a:off x="3697812" y="2121305"/>
            <a:ext cx="1712386" cy="113382"/>
          </a:xfrm>
          <a:prstGeom prst="straightConnector1">
            <a:avLst/>
          </a:prstGeom>
          <a:ln>
            <a:solidFill>
              <a:srgbClr val="BD92DE"/>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C6DA89D9-6BF5-94CB-209B-110C6FE05FD4}"/>
              </a:ext>
            </a:extLst>
          </p:cNvPr>
          <p:cNvCxnSpPr>
            <a:cxnSpLocks/>
            <a:stCxn id="11" idx="2"/>
            <a:endCxn id="46" idx="3"/>
          </p:cNvCxnSpPr>
          <p:nvPr/>
        </p:nvCxnSpPr>
        <p:spPr>
          <a:xfrm flipH="1">
            <a:off x="3146263" y="2121305"/>
            <a:ext cx="2263935" cy="1617678"/>
          </a:xfrm>
          <a:prstGeom prst="straightConnector1">
            <a:avLst/>
          </a:prstGeom>
          <a:ln>
            <a:solidFill>
              <a:srgbClr val="BD92DE"/>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E4975979-E18D-384E-65DE-1AF5944E0071}"/>
              </a:ext>
            </a:extLst>
          </p:cNvPr>
          <p:cNvCxnSpPr>
            <a:cxnSpLocks/>
            <a:stCxn id="11" idx="6"/>
            <a:endCxn id="5" idx="1"/>
          </p:cNvCxnSpPr>
          <p:nvPr/>
        </p:nvCxnSpPr>
        <p:spPr>
          <a:xfrm>
            <a:off x="6781798" y="2121305"/>
            <a:ext cx="1892915" cy="113382"/>
          </a:xfrm>
          <a:prstGeom prst="straightConnector1">
            <a:avLst/>
          </a:prstGeom>
          <a:ln>
            <a:solidFill>
              <a:srgbClr val="BD92DE"/>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EBCE5907-FA57-7625-87D6-A1DED10199DF}"/>
              </a:ext>
            </a:extLst>
          </p:cNvPr>
          <p:cNvCxnSpPr>
            <a:cxnSpLocks/>
            <a:stCxn id="11" idx="6"/>
            <a:endCxn id="7" idx="1"/>
          </p:cNvCxnSpPr>
          <p:nvPr/>
        </p:nvCxnSpPr>
        <p:spPr>
          <a:xfrm>
            <a:off x="6781798" y="2121305"/>
            <a:ext cx="2263140" cy="1617678"/>
          </a:xfrm>
          <a:prstGeom prst="straightConnector1">
            <a:avLst/>
          </a:prstGeom>
          <a:ln>
            <a:solidFill>
              <a:srgbClr val="BD92DE"/>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7C0469F6-5EB2-B8F0-D752-52105C9567BB}"/>
              </a:ext>
            </a:extLst>
          </p:cNvPr>
          <p:cNvCxnSpPr>
            <a:cxnSpLocks/>
            <a:stCxn id="11" idx="4"/>
            <a:endCxn id="9" idx="0"/>
          </p:cNvCxnSpPr>
          <p:nvPr/>
        </p:nvCxnSpPr>
        <p:spPr>
          <a:xfrm>
            <a:off x="6095998" y="2807105"/>
            <a:ext cx="2810" cy="246078"/>
          </a:xfrm>
          <a:prstGeom prst="straightConnector1">
            <a:avLst/>
          </a:prstGeom>
          <a:ln>
            <a:solidFill>
              <a:srgbClr val="BD92DE"/>
            </a:solidFill>
            <a:prstDash val="sysDash"/>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3ACB628D-A2B7-FE4C-B1F7-B42FD21923AA}"/>
              </a:ext>
            </a:extLst>
          </p:cNvPr>
          <p:cNvSpPr txBox="1"/>
          <p:nvPr/>
        </p:nvSpPr>
        <p:spPr>
          <a:xfrm>
            <a:off x="5407847" y="1971619"/>
            <a:ext cx="1372357" cy="738664"/>
          </a:xfrm>
          <a:prstGeom prst="rect">
            <a:avLst/>
          </a:prstGeom>
          <a:noFill/>
        </p:spPr>
        <p:txBody>
          <a:bodyPr wrap="square" rtlCol="0">
            <a:spAutoFit/>
          </a:bodyPr>
          <a:lstStyle/>
          <a:p>
            <a:pPr algn="ctr"/>
            <a:r>
              <a:rPr lang="el-GR" sz="1400" b="1" dirty="0">
                <a:solidFill>
                  <a:srgbClr val="BD92DE"/>
                </a:solidFill>
                <a:latin typeface="Aptos Display" panose="020B0004020202020204" pitchFamily="34" charset="0"/>
              </a:rPr>
              <a:t>Παιδαγωγικά Τεκμηριωμένη Επιλογή</a:t>
            </a:r>
            <a:endParaRPr lang="en-US" sz="1400" b="1" dirty="0">
              <a:solidFill>
                <a:srgbClr val="BD92DE"/>
              </a:solidFill>
              <a:latin typeface="Aptos Display" panose="020B0004020202020204" pitchFamily="34" charset="0"/>
            </a:endParaRPr>
          </a:p>
        </p:txBody>
      </p:sp>
      <p:pic>
        <p:nvPicPr>
          <p:cNvPr id="41" name="Graphic 40" descr="Bullseye">
            <a:extLst>
              <a:ext uri="{FF2B5EF4-FFF2-40B4-BE49-F238E27FC236}">
                <a16:creationId xmlns:a16="http://schemas.microsoft.com/office/drawing/2014/main" id="{069D3815-23D3-B6D7-359C-720FF01690F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65425" y="1532619"/>
            <a:ext cx="457200" cy="457200"/>
          </a:xfrm>
          <a:prstGeom prst="rect">
            <a:avLst/>
          </a:prstGeom>
        </p:spPr>
      </p:pic>
      <p:cxnSp>
        <p:nvCxnSpPr>
          <p:cNvPr id="43" name="Straight Connector 42">
            <a:extLst>
              <a:ext uri="{FF2B5EF4-FFF2-40B4-BE49-F238E27FC236}">
                <a16:creationId xmlns:a16="http://schemas.microsoft.com/office/drawing/2014/main" id="{96E6FCA4-07B1-CD3B-9905-AC67379F61D0}"/>
              </a:ext>
            </a:extLst>
          </p:cNvPr>
          <p:cNvCxnSpPr/>
          <p:nvPr/>
        </p:nvCxnSpPr>
        <p:spPr>
          <a:xfrm>
            <a:off x="1351618" y="2516863"/>
            <a:ext cx="210040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20AA65BB-CA18-FCBE-05D3-772975AB0F45}"/>
              </a:ext>
            </a:extLst>
          </p:cNvPr>
          <p:cNvCxnSpPr/>
          <p:nvPr/>
        </p:nvCxnSpPr>
        <p:spPr>
          <a:xfrm>
            <a:off x="8901927" y="2487638"/>
            <a:ext cx="2100404" cy="0"/>
          </a:xfrm>
          <a:prstGeom prst="line">
            <a:avLst/>
          </a:prstGeom>
        </p:spPr>
        <p:style>
          <a:lnRef idx="1">
            <a:schemeClr val="accent4"/>
          </a:lnRef>
          <a:fillRef idx="0">
            <a:schemeClr val="accent4"/>
          </a:fillRef>
          <a:effectRef idx="0">
            <a:schemeClr val="accent4"/>
          </a:effectRef>
          <a:fontRef idx="minor">
            <a:schemeClr val="tx1"/>
          </a:fontRef>
        </p:style>
      </p:cxnSp>
      <p:sp>
        <p:nvSpPr>
          <p:cNvPr id="46" name="Rectangle: Rounded Corners 45">
            <a:extLst>
              <a:ext uri="{FF2B5EF4-FFF2-40B4-BE49-F238E27FC236}">
                <a16:creationId xmlns:a16="http://schemas.microsoft.com/office/drawing/2014/main" id="{89742BA6-83B6-28D0-7284-78C43642DEB3}"/>
              </a:ext>
            </a:extLst>
          </p:cNvPr>
          <p:cNvSpPr/>
          <p:nvPr/>
        </p:nvSpPr>
        <p:spPr>
          <a:xfrm>
            <a:off x="585943" y="3053183"/>
            <a:ext cx="2560320" cy="1371600"/>
          </a:xfrm>
          <a:prstGeom prst="roundRect">
            <a:avLst>
              <a:gd name="adj" fmla="val 6766"/>
            </a:avLst>
          </a:prstGeom>
          <a:solidFill>
            <a:schemeClr val="bg2">
              <a:lumMod val="75000"/>
              <a:alpha val="70000"/>
            </a:schemeClr>
          </a:solidFill>
          <a:ln w="19050">
            <a:solidFill>
              <a:srgbClr val="B17ED8"/>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A2C22FC-EF76-20F7-3BBC-23EF4DABFAFF}"/>
              </a:ext>
            </a:extLst>
          </p:cNvPr>
          <p:cNvCxnSpPr/>
          <p:nvPr/>
        </p:nvCxnSpPr>
        <p:spPr>
          <a:xfrm>
            <a:off x="791524" y="3993500"/>
            <a:ext cx="210040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id="{E33A910E-3C73-730B-0AF6-941E1B3DC80A}"/>
              </a:ext>
            </a:extLst>
          </p:cNvPr>
          <p:cNvCxnSpPr/>
          <p:nvPr/>
        </p:nvCxnSpPr>
        <p:spPr>
          <a:xfrm>
            <a:off x="5036621" y="4013706"/>
            <a:ext cx="210040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49" name="Straight Connector 48">
            <a:extLst>
              <a:ext uri="{FF2B5EF4-FFF2-40B4-BE49-F238E27FC236}">
                <a16:creationId xmlns:a16="http://schemas.microsoft.com/office/drawing/2014/main" id="{F5BC8A94-5514-B722-9B67-105EB0948839}"/>
              </a:ext>
            </a:extLst>
          </p:cNvPr>
          <p:cNvCxnSpPr/>
          <p:nvPr/>
        </p:nvCxnSpPr>
        <p:spPr>
          <a:xfrm>
            <a:off x="9262015" y="4009913"/>
            <a:ext cx="2100404" cy="0"/>
          </a:xfrm>
          <a:prstGeom prst="line">
            <a:avLst/>
          </a:prstGeom>
        </p:spPr>
        <p:style>
          <a:lnRef idx="1">
            <a:schemeClr val="accent4"/>
          </a:lnRef>
          <a:fillRef idx="0">
            <a:schemeClr val="accent4"/>
          </a:fillRef>
          <a:effectRef idx="0">
            <a:schemeClr val="accent4"/>
          </a:effectRef>
          <a:fontRef idx="minor">
            <a:schemeClr val="tx1"/>
          </a:fontRef>
        </p:style>
      </p:cxnSp>
      <p:pic>
        <p:nvPicPr>
          <p:cNvPr id="51" name="Picture 50">
            <a:extLst>
              <a:ext uri="{FF2B5EF4-FFF2-40B4-BE49-F238E27FC236}">
                <a16:creationId xmlns:a16="http://schemas.microsoft.com/office/drawing/2014/main" id="{0A001857-00EE-1F69-AFEB-35C5848C9232}"/>
              </a:ext>
            </a:extLst>
          </p:cNvPr>
          <p:cNvPicPr>
            <a:picLocks noChangeAspect="1"/>
          </p:cNvPicPr>
          <p:nvPr/>
        </p:nvPicPr>
        <p:blipFill>
          <a:blip r:embed="rId5">
            <a:extLst>
              <a:ext uri="{28A0092B-C50C-407E-A947-70E740481C1C}">
                <a14:useLocalDpi xmlns:a14="http://schemas.microsoft.com/office/drawing/2010/main" val="0"/>
              </a:ext>
            </a:extLst>
          </a:blip>
          <a:srcRect b="14139"/>
          <a:stretch>
            <a:fillRect/>
          </a:stretch>
        </p:blipFill>
        <p:spPr>
          <a:xfrm>
            <a:off x="1351618" y="2561311"/>
            <a:ext cx="676445" cy="274320"/>
          </a:xfrm>
          <a:prstGeom prst="rect">
            <a:avLst/>
          </a:prstGeom>
        </p:spPr>
      </p:pic>
      <p:pic>
        <p:nvPicPr>
          <p:cNvPr id="54" name="Picture 53">
            <a:extLst>
              <a:ext uri="{FF2B5EF4-FFF2-40B4-BE49-F238E27FC236}">
                <a16:creationId xmlns:a16="http://schemas.microsoft.com/office/drawing/2014/main" id="{BFF8A95D-FF57-7C62-B1C2-A95803FB91EA}"/>
              </a:ext>
            </a:extLst>
          </p:cNvPr>
          <p:cNvPicPr>
            <a:picLocks noChangeAspect="1"/>
          </p:cNvPicPr>
          <p:nvPr/>
        </p:nvPicPr>
        <p:blipFill>
          <a:blip r:embed="rId5">
            <a:extLst>
              <a:ext uri="{28A0092B-C50C-407E-A947-70E740481C1C}">
                <a14:useLocalDpi xmlns:a14="http://schemas.microsoft.com/office/drawing/2010/main" val="0"/>
              </a:ext>
            </a:extLst>
          </a:blip>
          <a:srcRect b="14139"/>
          <a:stretch>
            <a:fillRect/>
          </a:stretch>
        </p:blipFill>
        <p:spPr>
          <a:xfrm>
            <a:off x="8901927" y="2532086"/>
            <a:ext cx="676445" cy="274320"/>
          </a:xfrm>
          <a:prstGeom prst="rect">
            <a:avLst/>
          </a:prstGeom>
        </p:spPr>
      </p:pic>
      <p:pic>
        <p:nvPicPr>
          <p:cNvPr id="57" name="Picture 56">
            <a:extLst>
              <a:ext uri="{FF2B5EF4-FFF2-40B4-BE49-F238E27FC236}">
                <a16:creationId xmlns:a16="http://schemas.microsoft.com/office/drawing/2014/main" id="{053B7003-046B-F9B4-AE54-068EF0DE4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524" y="4058152"/>
            <a:ext cx="888342" cy="274320"/>
          </a:xfrm>
          <a:prstGeom prst="rect">
            <a:avLst/>
          </a:prstGeom>
        </p:spPr>
      </p:pic>
      <p:pic>
        <p:nvPicPr>
          <p:cNvPr id="59" name="Picture 58">
            <a:extLst>
              <a:ext uri="{FF2B5EF4-FFF2-40B4-BE49-F238E27FC236}">
                <a16:creationId xmlns:a16="http://schemas.microsoft.com/office/drawing/2014/main" id="{F533587A-2D42-D26D-D834-EDCA18721932}"/>
              </a:ext>
            </a:extLst>
          </p:cNvPr>
          <p:cNvPicPr>
            <a:picLocks noChangeAspect="1"/>
          </p:cNvPicPr>
          <p:nvPr/>
        </p:nvPicPr>
        <p:blipFill>
          <a:blip r:embed="rId7">
            <a:extLst>
              <a:ext uri="{28A0092B-C50C-407E-A947-70E740481C1C}">
                <a14:useLocalDpi xmlns:a14="http://schemas.microsoft.com/office/drawing/2010/main" val="0"/>
              </a:ext>
            </a:extLst>
          </a:blip>
          <a:srcRect l="20296" t="-1" r="20100" b="30847"/>
          <a:stretch>
            <a:fillRect/>
          </a:stretch>
        </p:blipFill>
        <p:spPr>
          <a:xfrm>
            <a:off x="2386046" y="2564621"/>
            <a:ext cx="321879" cy="289424"/>
          </a:xfrm>
          <a:prstGeom prst="rect">
            <a:avLst/>
          </a:prstGeom>
        </p:spPr>
      </p:pic>
      <p:pic>
        <p:nvPicPr>
          <p:cNvPr id="85" name="Picture 84">
            <a:extLst>
              <a:ext uri="{FF2B5EF4-FFF2-40B4-BE49-F238E27FC236}">
                <a16:creationId xmlns:a16="http://schemas.microsoft.com/office/drawing/2014/main" id="{FB5BBB5F-4660-7171-276B-FE4487263AA2}"/>
              </a:ext>
            </a:extLst>
          </p:cNvPr>
          <p:cNvPicPr>
            <a:picLocks noChangeAspect="1"/>
          </p:cNvPicPr>
          <p:nvPr/>
        </p:nvPicPr>
        <p:blipFill>
          <a:blip r:embed="rId7">
            <a:extLst>
              <a:ext uri="{28A0092B-C50C-407E-A947-70E740481C1C}">
                <a14:useLocalDpi xmlns:a14="http://schemas.microsoft.com/office/drawing/2010/main" val="0"/>
              </a:ext>
            </a:extLst>
          </a:blip>
          <a:srcRect l="20296" t="-1" r="20100" b="30847"/>
          <a:stretch>
            <a:fillRect/>
          </a:stretch>
        </p:blipFill>
        <p:spPr>
          <a:xfrm>
            <a:off x="1839614" y="4055562"/>
            <a:ext cx="321879" cy="289424"/>
          </a:xfrm>
          <a:prstGeom prst="rect">
            <a:avLst/>
          </a:prstGeom>
        </p:spPr>
      </p:pic>
      <p:pic>
        <p:nvPicPr>
          <p:cNvPr id="88" name="Picture 87">
            <a:extLst>
              <a:ext uri="{FF2B5EF4-FFF2-40B4-BE49-F238E27FC236}">
                <a16:creationId xmlns:a16="http://schemas.microsoft.com/office/drawing/2014/main" id="{3392E5A5-A0E3-2A64-59C5-B2546D4AA749}"/>
              </a:ext>
            </a:extLst>
          </p:cNvPr>
          <p:cNvPicPr>
            <a:picLocks noChangeAspect="1"/>
          </p:cNvPicPr>
          <p:nvPr/>
        </p:nvPicPr>
        <p:blipFill>
          <a:blip r:embed="rId7">
            <a:extLst>
              <a:ext uri="{28A0092B-C50C-407E-A947-70E740481C1C}">
                <a14:useLocalDpi xmlns:a14="http://schemas.microsoft.com/office/drawing/2010/main" val="0"/>
              </a:ext>
            </a:extLst>
          </a:blip>
          <a:srcRect l="20296" t="-1" r="20100" b="30847"/>
          <a:stretch>
            <a:fillRect/>
          </a:stretch>
        </p:blipFill>
        <p:spPr>
          <a:xfrm>
            <a:off x="6190303" y="4078358"/>
            <a:ext cx="321879" cy="289424"/>
          </a:xfrm>
          <a:prstGeom prst="rect">
            <a:avLst/>
          </a:prstGeom>
        </p:spPr>
      </p:pic>
      <p:pic>
        <p:nvPicPr>
          <p:cNvPr id="91" name="Picture 90">
            <a:extLst>
              <a:ext uri="{FF2B5EF4-FFF2-40B4-BE49-F238E27FC236}">
                <a16:creationId xmlns:a16="http://schemas.microsoft.com/office/drawing/2014/main" id="{D9D0AF5E-7985-239B-5044-69A47766B822}"/>
              </a:ext>
            </a:extLst>
          </p:cNvPr>
          <p:cNvPicPr>
            <a:picLocks noChangeAspect="1"/>
          </p:cNvPicPr>
          <p:nvPr/>
        </p:nvPicPr>
        <p:blipFill>
          <a:blip r:embed="rId7">
            <a:extLst>
              <a:ext uri="{28A0092B-C50C-407E-A947-70E740481C1C}">
                <a14:useLocalDpi xmlns:a14="http://schemas.microsoft.com/office/drawing/2010/main" val="0"/>
              </a:ext>
            </a:extLst>
          </a:blip>
          <a:srcRect l="20296" t="-1" r="20100" b="30847"/>
          <a:stretch>
            <a:fillRect/>
          </a:stretch>
        </p:blipFill>
        <p:spPr>
          <a:xfrm>
            <a:off x="10264385" y="4061312"/>
            <a:ext cx="321879" cy="289424"/>
          </a:xfrm>
          <a:prstGeom prst="rect">
            <a:avLst/>
          </a:prstGeom>
        </p:spPr>
      </p:pic>
      <p:pic>
        <p:nvPicPr>
          <p:cNvPr id="105" name="Picture 104">
            <a:extLst>
              <a:ext uri="{FF2B5EF4-FFF2-40B4-BE49-F238E27FC236}">
                <a16:creationId xmlns:a16="http://schemas.microsoft.com/office/drawing/2014/main" id="{E6963B0E-93BD-3393-051C-4200A6734F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7302" y="4071369"/>
            <a:ext cx="670436" cy="274320"/>
          </a:xfrm>
          <a:prstGeom prst="roundRect">
            <a:avLst>
              <a:gd name="adj" fmla="val 8594"/>
            </a:avLst>
          </a:prstGeom>
          <a:solidFill>
            <a:srgbClr val="FFFFFF">
              <a:shade val="85000"/>
            </a:srgbClr>
          </a:solidFill>
          <a:ln>
            <a:noFill/>
          </a:ln>
          <a:effectLst/>
        </p:spPr>
      </p:pic>
      <p:sp>
        <p:nvSpPr>
          <p:cNvPr id="106" name="TextBox 105">
            <a:extLst>
              <a:ext uri="{FF2B5EF4-FFF2-40B4-BE49-F238E27FC236}">
                <a16:creationId xmlns:a16="http://schemas.microsoft.com/office/drawing/2014/main" id="{4B1A48D9-521A-58A5-DF73-E752E5C915B2}"/>
              </a:ext>
            </a:extLst>
          </p:cNvPr>
          <p:cNvSpPr txBox="1"/>
          <p:nvPr/>
        </p:nvSpPr>
        <p:spPr>
          <a:xfrm>
            <a:off x="1147824" y="1607330"/>
            <a:ext cx="2549988" cy="276999"/>
          </a:xfrm>
          <a:prstGeom prst="rect">
            <a:avLst/>
          </a:prstGeom>
          <a:noFill/>
        </p:spPr>
        <p:txBody>
          <a:bodyPr wrap="square" rtlCol="0">
            <a:spAutoFit/>
          </a:bodyPr>
          <a:lstStyle/>
          <a:p>
            <a:pPr algn="ctr"/>
            <a:r>
              <a:rPr lang="el-GR" sz="1200" b="1" dirty="0">
                <a:solidFill>
                  <a:srgbClr val="FFC000"/>
                </a:solidFill>
                <a:latin typeface="Aptos Display" panose="020B0004020202020204" pitchFamily="34" charset="0"/>
              </a:rPr>
              <a:t>Παιδαγωγική Αξία</a:t>
            </a:r>
            <a:endParaRPr lang="en-US" sz="1200" b="1" dirty="0">
              <a:solidFill>
                <a:srgbClr val="FFC000"/>
              </a:solidFill>
              <a:latin typeface="Aptos Display" panose="020B0004020202020204" pitchFamily="34" charset="0"/>
            </a:endParaRPr>
          </a:p>
        </p:txBody>
      </p:sp>
      <p:sp>
        <p:nvSpPr>
          <p:cNvPr id="107" name="TextBox 106">
            <a:extLst>
              <a:ext uri="{FF2B5EF4-FFF2-40B4-BE49-F238E27FC236}">
                <a16:creationId xmlns:a16="http://schemas.microsoft.com/office/drawing/2014/main" id="{0D4C1686-31D8-4BA4-271A-F872CA9A2DFD}"/>
              </a:ext>
            </a:extLst>
          </p:cNvPr>
          <p:cNvSpPr txBox="1"/>
          <p:nvPr/>
        </p:nvSpPr>
        <p:spPr>
          <a:xfrm>
            <a:off x="585943" y="3095369"/>
            <a:ext cx="2528005" cy="276999"/>
          </a:xfrm>
          <a:prstGeom prst="rect">
            <a:avLst/>
          </a:prstGeom>
          <a:noFill/>
        </p:spPr>
        <p:txBody>
          <a:bodyPr wrap="square" rtlCol="0">
            <a:spAutoFit/>
          </a:bodyPr>
          <a:lstStyle/>
          <a:p>
            <a:pPr algn="ctr"/>
            <a:r>
              <a:rPr lang="el-GR" sz="1200" b="1" dirty="0">
                <a:solidFill>
                  <a:srgbClr val="FFC000"/>
                </a:solidFill>
                <a:latin typeface="Aptos Display" panose="020B0004020202020204" pitchFamily="34" charset="0"/>
              </a:rPr>
              <a:t>Συνεργασία &amp; Επικοινωνία</a:t>
            </a:r>
            <a:endParaRPr lang="en-US" sz="1200" b="1" dirty="0">
              <a:solidFill>
                <a:srgbClr val="FFC000"/>
              </a:solidFill>
              <a:latin typeface="Aptos Display" panose="020B0004020202020204" pitchFamily="34" charset="0"/>
            </a:endParaRPr>
          </a:p>
        </p:txBody>
      </p:sp>
      <p:sp>
        <p:nvSpPr>
          <p:cNvPr id="108" name="TextBox 107">
            <a:extLst>
              <a:ext uri="{FF2B5EF4-FFF2-40B4-BE49-F238E27FC236}">
                <a16:creationId xmlns:a16="http://schemas.microsoft.com/office/drawing/2014/main" id="{0B5BC464-6303-FABC-C2B8-A81312336167}"/>
              </a:ext>
            </a:extLst>
          </p:cNvPr>
          <p:cNvSpPr txBox="1"/>
          <p:nvPr/>
        </p:nvSpPr>
        <p:spPr>
          <a:xfrm>
            <a:off x="4827473" y="3095370"/>
            <a:ext cx="2546685" cy="276999"/>
          </a:xfrm>
          <a:prstGeom prst="rect">
            <a:avLst/>
          </a:prstGeom>
          <a:noFill/>
        </p:spPr>
        <p:txBody>
          <a:bodyPr wrap="square" rtlCol="0">
            <a:spAutoFit/>
          </a:bodyPr>
          <a:lstStyle/>
          <a:p>
            <a:pPr algn="ctr"/>
            <a:r>
              <a:rPr lang="el-GR" sz="1200" b="1" dirty="0">
                <a:solidFill>
                  <a:srgbClr val="FFC000"/>
                </a:solidFill>
                <a:latin typeface="Aptos Display" panose="020B0004020202020204" pitchFamily="34" charset="0"/>
              </a:rPr>
              <a:t>Ευχρηστία &amp; Προσβασιμότητα</a:t>
            </a:r>
            <a:endParaRPr lang="en-US" sz="1200" b="1" dirty="0">
              <a:solidFill>
                <a:srgbClr val="FFC000"/>
              </a:solidFill>
              <a:latin typeface="Aptos Display" panose="020B0004020202020204" pitchFamily="34" charset="0"/>
            </a:endParaRPr>
          </a:p>
        </p:txBody>
      </p:sp>
      <p:sp>
        <p:nvSpPr>
          <p:cNvPr id="109" name="TextBox 108">
            <a:extLst>
              <a:ext uri="{FF2B5EF4-FFF2-40B4-BE49-F238E27FC236}">
                <a16:creationId xmlns:a16="http://schemas.microsoft.com/office/drawing/2014/main" id="{6A743392-21C6-F5D4-8F09-91347E83A51F}"/>
              </a:ext>
            </a:extLst>
          </p:cNvPr>
          <p:cNvSpPr txBox="1"/>
          <p:nvPr/>
        </p:nvSpPr>
        <p:spPr>
          <a:xfrm>
            <a:off x="9075182" y="3095370"/>
            <a:ext cx="2530076" cy="276999"/>
          </a:xfrm>
          <a:prstGeom prst="rect">
            <a:avLst/>
          </a:prstGeom>
          <a:noFill/>
        </p:spPr>
        <p:txBody>
          <a:bodyPr wrap="square" rtlCol="0">
            <a:spAutoFit/>
          </a:bodyPr>
          <a:lstStyle/>
          <a:p>
            <a:pPr algn="ctr"/>
            <a:r>
              <a:rPr lang="el-GR" sz="1200" b="1" dirty="0">
                <a:solidFill>
                  <a:srgbClr val="FFC000"/>
                </a:solidFill>
                <a:latin typeface="Aptos Display" panose="020B0004020202020204" pitchFamily="34" charset="0"/>
              </a:rPr>
              <a:t>Υποστήριξη Αξιολόγησης</a:t>
            </a:r>
            <a:endParaRPr lang="en-US" sz="1200" b="1" dirty="0">
              <a:solidFill>
                <a:srgbClr val="FFC000"/>
              </a:solidFill>
              <a:latin typeface="Aptos Display" panose="020B0004020202020204" pitchFamily="34" charset="0"/>
            </a:endParaRPr>
          </a:p>
        </p:txBody>
      </p:sp>
      <p:sp>
        <p:nvSpPr>
          <p:cNvPr id="110" name="TextBox 109">
            <a:extLst>
              <a:ext uri="{FF2B5EF4-FFF2-40B4-BE49-F238E27FC236}">
                <a16:creationId xmlns:a16="http://schemas.microsoft.com/office/drawing/2014/main" id="{18A44C45-6626-99D0-5794-BDA5F8526900}"/>
              </a:ext>
            </a:extLst>
          </p:cNvPr>
          <p:cNvSpPr txBox="1"/>
          <p:nvPr/>
        </p:nvSpPr>
        <p:spPr>
          <a:xfrm>
            <a:off x="8674713" y="1607330"/>
            <a:ext cx="2560320" cy="276999"/>
          </a:xfrm>
          <a:prstGeom prst="rect">
            <a:avLst/>
          </a:prstGeom>
          <a:noFill/>
        </p:spPr>
        <p:txBody>
          <a:bodyPr wrap="square" rtlCol="0">
            <a:spAutoFit/>
          </a:bodyPr>
          <a:lstStyle/>
          <a:p>
            <a:pPr algn="ctr"/>
            <a:r>
              <a:rPr lang="el-GR" sz="1200" b="1" dirty="0">
                <a:solidFill>
                  <a:srgbClr val="FFC000"/>
                </a:solidFill>
                <a:latin typeface="Aptos Display" panose="020B0004020202020204" pitchFamily="34" charset="0"/>
              </a:rPr>
              <a:t>Οπτικοποίηση &amp; Αλληλεπίδραση</a:t>
            </a:r>
            <a:endParaRPr lang="en-US" sz="1200" b="1" dirty="0">
              <a:solidFill>
                <a:srgbClr val="FFC000"/>
              </a:solidFill>
              <a:latin typeface="Aptos Display" panose="020B0004020202020204" pitchFamily="34" charset="0"/>
            </a:endParaRPr>
          </a:p>
        </p:txBody>
      </p:sp>
      <p:sp>
        <p:nvSpPr>
          <p:cNvPr id="111" name="TextBox 110">
            <a:extLst>
              <a:ext uri="{FF2B5EF4-FFF2-40B4-BE49-F238E27FC236}">
                <a16:creationId xmlns:a16="http://schemas.microsoft.com/office/drawing/2014/main" id="{9466AD75-2E80-27F5-BA21-88D68BC2848F}"/>
              </a:ext>
            </a:extLst>
          </p:cNvPr>
          <p:cNvSpPr txBox="1"/>
          <p:nvPr/>
        </p:nvSpPr>
        <p:spPr>
          <a:xfrm>
            <a:off x="2171753" y="3987420"/>
            <a:ext cx="811441" cy="430887"/>
          </a:xfrm>
          <a:prstGeom prst="rect">
            <a:avLst/>
          </a:prstGeom>
          <a:noFill/>
        </p:spPr>
        <p:txBody>
          <a:bodyPr wrap="none" rtlCol="0">
            <a:spAutoFit/>
          </a:bodyPr>
          <a:lstStyle/>
          <a:p>
            <a:r>
              <a:rPr lang="en-US" sz="1100" b="1" dirty="0">
                <a:solidFill>
                  <a:schemeClr val="tx1">
                    <a:lumMod val="85000"/>
                    <a:lumOff val="15000"/>
                  </a:schemeClr>
                </a:solidFill>
                <a:latin typeface="Aptos Display" panose="020B0004020202020204" pitchFamily="34" charset="0"/>
              </a:rPr>
              <a:t>Google</a:t>
            </a:r>
          </a:p>
          <a:p>
            <a:r>
              <a:rPr lang="en-US" sz="1100" dirty="0">
                <a:solidFill>
                  <a:schemeClr val="tx1">
                    <a:lumMod val="85000"/>
                    <a:lumOff val="15000"/>
                  </a:schemeClr>
                </a:solidFill>
                <a:latin typeface="Aptos Display" panose="020B0004020202020204" pitchFamily="34" charset="0"/>
              </a:rPr>
              <a:t>Classroom</a:t>
            </a:r>
          </a:p>
        </p:txBody>
      </p:sp>
      <p:sp>
        <p:nvSpPr>
          <p:cNvPr id="112" name="TextBox 111">
            <a:extLst>
              <a:ext uri="{FF2B5EF4-FFF2-40B4-BE49-F238E27FC236}">
                <a16:creationId xmlns:a16="http://schemas.microsoft.com/office/drawing/2014/main" id="{5E049F04-78CB-C56F-66D6-38FDD3C006AE}"/>
              </a:ext>
            </a:extLst>
          </p:cNvPr>
          <p:cNvSpPr txBox="1"/>
          <p:nvPr/>
        </p:nvSpPr>
        <p:spPr>
          <a:xfrm>
            <a:off x="2727321" y="2487525"/>
            <a:ext cx="811441" cy="430887"/>
          </a:xfrm>
          <a:prstGeom prst="rect">
            <a:avLst/>
          </a:prstGeom>
          <a:noFill/>
        </p:spPr>
        <p:txBody>
          <a:bodyPr wrap="none" rtlCol="0">
            <a:spAutoFit/>
          </a:bodyPr>
          <a:lstStyle/>
          <a:p>
            <a:r>
              <a:rPr lang="en-US" sz="1100" b="1" dirty="0">
                <a:solidFill>
                  <a:schemeClr val="tx1">
                    <a:lumMod val="85000"/>
                    <a:lumOff val="15000"/>
                  </a:schemeClr>
                </a:solidFill>
                <a:latin typeface="Aptos Display" panose="020B0004020202020204" pitchFamily="34" charset="0"/>
              </a:rPr>
              <a:t>Google</a:t>
            </a:r>
          </a:p>
          <a:p>
            <a:r>
              <a:rPr lang="en-US" sz="1100" dirty="0">
                <a:solidFill>
                  <a:schemeClr val="tx1">
                    <a:lumMod val="85000"/>
                    <a:lumOff val="15000"/>
                  </a:schemeClr>
                </a:solidFill>
                <a:latin typeface="Aptos Display" panose="020B0004020202020204" pitchFamily="34" charset="0"/>
              </a:rPr>
              <a:t>Classroom</a:t>
            </a:r>
          </a:p>
        </p:txBody>
      </p:sp>
      <p:sp>
        <p:nvSpPr>
          <p:cNvPr id="113" name="TextBox 112">
            <a:extLst>
              <a:ext uri="{FF2B5EF4-FFF2-40B4-BE49-F238E27FC236}">
                <a16:creationId xmlns:a16="http://schemas.microsoft.com/office/drawing/2014/main" id="{748BC766-FBEF-99A2-BF8D-E0F260BB402E}"/>
              </a:ext>
            </a:extLst>
          </p:cNvPr>
          <p:cNvSpPr txBox="1"/>
          <p:nvPr/>
        </p:nvSpPr>
        <p:spPr>
          <a:xfrm>
            <a:off x="6522295" y="3998746"/>
            <a:ext cx="811441" cy="430887"/>
          </a:xfrm>
          <a:prstGeom prst="rect">
            <a:avLst/>
          </a:prstGeom>
          <a:noFill/>
        </p:spPr>
        <p:txBody>
          <a:bodyPr wrap="none" rtlCol="0">
            <a:spAutoFit/>
          </a:bodyPr>
          <a:lstStyle/>
          <a:p>
            <a:r>
              <a:rPr lang="en-US" sz="1100" b="1" dirty="0">
                <a:solidFill>
                  <a:schemeClr val="tx1">
                    <a:lumMod val="85000"/>
                    <a:lumOff val="15000"/>
                  </a:schemeClr>
                </a:solidFill>
                <a:latin typeface="Aptos Display" panose="020B0004020202020204" pitchFamily="34" charset="0"/>
              </a:rPr>
              <a:t>Google</a:t>
            </a:r>
          </a:p>
          <a:p>
            <a:r>
              <a:rPr lang="en-US" sz="1100" dirty="0">
                <a:solidFill>
                  <a:schemeClr val="tx1">
                    <a:lumMod val="85000"/>
                    <a:lumOff val="15000"/>
                  </a:schemeClr>
                </a:solidFill>
                <a:latin typeface="Aptos Display" panose="020B0004020202020204" pitchFamily="34" charset="0"/>
              </a:rPr>
              <a:t>Classroom</a:t>
            </a:r>
          </a:p>
        </p:txBody>
      </p:sp>
      <p:sp>
        <p:nvSpPr>
          <p:cNvPr id="114" name="TextBox 113">
            <a:extLst>
              <a:ext uri="{FF2B5EF4-FFF2-40B4-BE49-F238E27FC236}">
                <a16:creationId xmlns:a16="http://schemas.microsoft.com/office/drawing/2014/main" id="{C571D9D9-3EC1-C9B0-DE0C-3A5F92FA896E}"/>
              </a:ext>
            </a:extLst>
          </p:cNvPr>
          <p:cNvSpPr txBox="1"/>
          <p:nvPr/>
        </p:nvSpPr>
        <p:spPr>
          <a:xfrm>
            <a:off x="10616568" y="3995398"/>
            <a:ext cx="811441" cy="430887"/>
          </a:xfrm>
          <a:prstGeom prst="rect">
            <a:avLst/>
          </a:prstGeom>
          <a:noFill/>
        </p:spPr>
        <p:txBody>
          <a:bodyPr wrap="none" rtlCol="0">
            <a:spAutoFit/>
          </a:bodyPr>
          <a:lstStyle/>
          <a:p>
            <a:r>
              <a:rPr lang="en-US" sz="1100" b="1" dirty="0">
                <a:solidFill>
                  <a:schemeClr val="tx1">
                    <a:lumMod val="85000"/>
                    <a:lumOff val="15000"/>
                  </a:schemeClr>
                </a:solidFill>
                <a:latin typeface="Aptos Display" panose="020B0004020202020204" pitchFamily="34" charset="0"/>
              </a:rPr>
              <a:t>Google</a:t>
            </a:r>
          </a:p>
          <a:p>
            <a:r>
              <a:rPr lang="en-US" sz="1100" dirty="0">
                <a:solidFill>
                  <a:schemeClr val="tx1">
                    <a:lumMod val="85000"/>
                    <a:lumOff val="15000"/>
                  </a:schemeClr>
                </a:solidFill>
                <a:latin typeface="Aptos Display" panose="020B0004020202020204" pitchFamily="34" charset="0"/>
              </a:rPr>
              <a:t>Classroom</a:t>
            </a:r>
          </a:p>
        </p:txBody>
      </p:sp>
      <p:sp>
        <p:nvSpPr>
          <p:cNvPr id="115" name="TextBox 114">
            <a:extLst>
              <a:ext uri="{FF2B5EF4-FFF2-40B4-BE49-F238E27FC236}">
                <a16:creationId xmlns:a16="http://schemas.microsoft.com/office/drawing/2014/main" id="{FD034B5A-B59B-9174-06B1-9BBE5EB737E8}"/>
              </a:ext>
            </a:extLst>
          </p:cNvPr>
          <p:cNvSpPr txBox="1"/>
          <p:nvPr/>
        </p:nvSpPr>
        <p:spPr>
          <a:xfrm>
            <a:off x="1135898" y="1854830"/>
            <a:ext cx="2528063" cy="600164"/>
          </a:xfrm>
          <a:prstGeom prst="rect">
            <a:avLst/>
          </a:prstGeom>
          <a:noFill/>
        </p:spPr>
        <p:txBody>
          <a:bodyPr wrap="square" rtlCol="0">
            <a:spAutoFit/>
          </a:bodyPr>
          <a:lstStyle/>
          <a:p>
            <a:pPr algn="ctr">
              <a:buClr>
                <a:schemeClr val="accent6">
                  <a:lumMod val="60000"/>
                  <a:lumOff val="40000"/>
                </a:schemeClr>
              </a:buClr>
            </a:pPr>
            <a:r>
              <a:rPr lang="el-GR" sz="1100" dirty="0">
                <a:solidFill>
                  <a:schemeClr val="bg1"/>
                </a:solidFill>
                <a:latin typeface="Aptos Display" panose="020B0004020202020204" pitchFamily="34" charset="0"/>
              </a:rPr>
              <a:t>Διερεύνηση</a:t>
            </a:r>
          </a:p>
          <a:p>
            <a:pPr algn="ctr">
              <a:buClr>
                <a:schemeClr val="accent6">
                  <a:lumMod val="60000"/>
                  <a:lumOff val="40000"/>
                </a:schemeClr>
              </a:buClr>
            </a:pPr>
            <a:r>
              <a:rPr lang="el-GR" sz="1100" dirty="0">
                <a:solidFill>
                  <a:schemeClr val="bg1"/>
                </a:solidFill>
                <a:latin typeface="Aptos Display" panose="020B0004020202020204" pitchFamily="34" charset="0"/>
              </a:rPr>
              <a:t>Κατανόηση</a:t>
            </a:r>
          </a:p>
          <a:p>
            <a:pPr algn="ctr">
              <a:buClr>
                <a:schemeClr val="accent6">
                  <a:lumMod val="60000"/>
                  <a:lumOff val="40000"/>
                </a:schemeClr>
              </a:buClr>
            </a:pPr>
            <a:r>
              <a:rPr lang="el-GR" sz="1100" dirty="0">
                <a:solidFill>
                  <a:schemeClr val="bg1"/>
                </a:solidFill>
                <a:latin typeface="Aptos Display" panose="020B0004020202020204" pitchFamily="34" charset="0"/>
              </a:rPr>
              <a:t>Ενεργητική Μάθηση</a:t>
            </a:r>
            <a:endParaRPr lang="en-US" sz="1100" dirty="0">
              <a:solidFill>
                <a:schemeClr val="bg1"/>
              </a:solidFill>
              <a:latin typeface="Aptos Display" panose="020B0004020202020204" pitchFamily="34" charset="0"/>
            </a:endParaRPr>
          </a:p>
        </p:txBody>
      </p:sp>
      <p:sp>
        <p:nvSpPr>
          <p:cNvPr id="119" name="TextBox 118">
            <a:extLst>
              <a:ext uri="{FF2B5EF4-FFF2-40B4-BE49-F238E27FC236}">
                <a16:creationId xmlns:a16="http://schemas.microsoft.com/office/drawing/2014/main" id="{08F97DBC-0AEA-7458-7F67-5A7E8B070FA4}"/>
              </a:ext>
            </a:extLst>
          </p:cNvPr>
          <p:cNvSpPr txBox="1"/>
          <p:nvPr/>
        </p:nvSpPr>
        <p:spPr>
          <a:xfrm>
            <a:off x="609375" y="3341981"/>
            <a:ext cx="2528063" cy="600164"/>
          </a:xfrm>
          <a:prstGeom prst="rect">
            <a:avLst/>
          </a:prstGeom>
          <a:noFill/>
        </p:spPr>
        <p:txBody>
          <a:bodyPr wrap="square" rtlCol="0">
            <a:spAutoFit/>
          </a:bodyPr>
          <a:lstStyle/>
          <a:p>
            <a:pPr algn="ctr">
              <a:buClr>
                <a:schemeClr val="accent6">
                  <a:lumMod val="60000"/>
                  <a:lumOff val="40000"/>
                </a:schemeClr>
              </a:buClr>
            </a:pPr>
            <a:r>
              <a:rPr lang="el-GR" sz="1100" dirty="0">
                <a:solidFill>
                  <a:schemeClr val="bg1"/>
                </a:solidFill>
                <a:latin typeface="Aptos Display" panose="020B0004020202020204" pitchFamily="34" charset="0"/>
              </a:rPr>
              <a:t>Συνεργατική Μάθηση</a:t>
            </a:r>
          </a:p>
          <a:p>
            <a:pPr algn="ctr">
              <a:buClr>
                <a:schemeClr val="accent6">
                  <a:lumMod val="60000"/>
                  <a:lumOff val="40000"/>
                </a:schemeClr>
              </a:buClr>
            </a:pPr>
            <a:r>
              <a:rPr lang="el-GR" sz="1100" dirty="0">
                <a:solidFill>
                  <a:schemeClr val="bg1"/>
                </a:solidFill>
                <a:latin typeface="Aptos Display" panose="020B0004020202020204" pitchFamily="34" charset="0"/>
              </a:rPr>
              <a:t>Ανταλλαγή Ιδεών</a:t>
            </a:r>
          </a:p>
          <a:p>
            <a:pPr algn="ctr">
              <a:buClr>
                <a:schemeClr val="accent6">
                  <a:lumMod val="60000"/>
                  <a:lumOff val="40000"/>
                </a:schemeClr>
              </a:buClr>
            </a:pPr>
            <a:r>
              <a:rPr lang="el-GR" sz="1100" dirty="0">
                <a:solidFill>
                  <a:schemeClr val="bg1"/>
                </a:solidFill>
                <a:latin typeface="Aptos Display" panose="020B0004020202020204" pitchFamily="34" charset="0"/>
              </a:rPr>
              <a:t>Ανατροφοδότηση</a:t>
            </a:r>
            <a:endParaRPr lang="en-US" sz="1100" dirty="0">
              <a:solidFill>
                <a:schemeClr val="bg1"/>
              </a:solidFill>
              <a:latin typeface="Aptos Display" panose="020B0004020202020204" pitchFamily="34" charset="0"/>
            </a:endParaRPr>
          </a:p>
        </p:txBody>
      </p:sp>
      <p:sp>
        <p:nvSpPr>
          <p:cNvPr id="120" name="TextBox 119">
            <a:extLst>
              <a:ext uri="{FF2B5EF4-FFF2-40B4-BE49-F238E27FC236}">
                <a16:creationId xmlns:a16="http://schemas.microsoft.com/office/drawing/2014/main" id="{535914F6-333A-EFEF-D50F-2A462DA734D1}"/>
              </a:ext>
            </a:extLst>
          </p:cNvPr>
          <p:cNvSpPr txBox="1"/>
          <p:nvPr/>
        </p:nvSpPr>
        <p:spPr>
          <a:xfrm>
            <a:off x="4827473" y="3341981"/>
            <a:ext cx="2528063" cy="600164"/>
          </a:xfrm>
          <a:prstGeom prst="rect">
            <a:avLst/>
          </a:prstGeom>
          <a:noFill/>
        </p:spPr>
        <p:txBody>
          <a:bodyPr wrap="square" rtlCol="0">
            <a:spAutoFit/>
          </a:bodyPr>
          <a:lstStyle/>
          <a:p>
            <a:pPr algn="ctr">
              <a:buClr>
                <a:schemeClr val="accent6">
                  <a:lumMod val="60000"/>
                  <a:lumOff val="40000"/>
                </a:schemeClr>
              </a:buClr>
            </a:pPr>
            <a:r>
              <a:rPr lang="el-GR" sz="1100" dirty="0">
                <a:solidFill>
                  <a:schemeClr val="bg1"/>
                </a:solidFill>
                <a:latin typeface="Aptos Display" panose="020B0004020202020204" pitchFamily="34" charset="0"/>
              </a:rPr>
              <a:t>Εύκολη Χρήση</a:t>
            </a:r>
          </a:p>
          <a:p>
            <a:pPr algn="ctr">
              <a:buClr>
                <a:schemeClr val="accent6">
                  <a:lumMod val="60000"/>
                  <a:lumOff val="40000"/>
                </a:schemeClr>
              </a:buClr>
            </a:pPr>
            <a:r>
              <a:rPr lang="el-GR" sz="1100" dirty="0">
                <a:solidFill>
                  <a:schemeClr val="bg1"/>
                </a:solidFill>
                <a:latin typeface="Aptos Display" panose="020B0004020202020204" pitchFamily="34" charset="0"/>
              </a:rPr>
              <a:t>Εφαρμογή στην Τάξη</a:t>
            </a:r>
          </a:p>
          <a:p>
            <a:pPr algn="ctr">
              <a:buClr>
                <a:schemeClr val="accent6">
                  <a:lumMod val="60000"/>
                  <a:lumOff val="40000"/>
                </a:schemeClr>
              </a:buClr>
            </a:pPr>
            <a:r>
              <a:rPr lang="el-GR" sz="1100" dirty="0">
                <a:solidFill>
                  <a:schemeClr val="bg1"/>
                </a:solidFill>
                <a:latin typeface="Aptos Display" panose="020B0004020202020204" pitchFamily="34" charset="0"/>
              </a:rPr>
              <a:t>Δωρεάν Πρόσβαση</a:t>
            </a:r>
            <a:endParaRPr lang="en-US" sz="1100" dirty="0">
              <a:solidFill>
                <a:schemeClr val="bg1"/>
              </a:solidFill>
              <a:latin typeface="Aptos Display" panose="020B0004020202020204" pitchFamily="34" charset="0"/>
            </a:endParaRPr>
          </a:p>
        </p:txBody>
      </p:sp>
      <p:sp>
        <p:nvSpPr>
          <p:cNvPr id="121" name="TextBox 120">
            <a:extLst>
              <a:ext uri="{FF2B5EF4-FFF2-40B4-BE49-F238E27FC236}">
                <a16:creationId xmlns:a16="http://schemas.microsoft.com/office/drawing/2014/main" id="{11163BDA-55DF-BE0D-539B-F3D2823D55FE}"/>
              </a:ext>
            </a:extLst>
          </p:cNvPr>
          <p:cNvSpPr txBox="1"/>
          <p:nvPr/>
        </p:nvSpPr>
        <p:spPr>
          <a:xfrm>
            <a:off x="9066004" y="3341981"/>
            <a:ext cx="2528063" cy="600164"/>
          </a:xfrm>
          <a:prstGeom prst="rect">
            <a:avLst/>
          </a:prstGeom>
          <a:noFill/>
        </p:spPr>
        <p:txBody>
          <a:bodyPr wrap="square" rtlCol="0">
            <a:spAutoFit/>
          </a:bodyPr>
          <a:lstStyle/>
          <a:p>
            <a:pPr algn="ctr">
              <a:buClr>
                <a:schemeClr val="accent6">
                  <a:lumMod val="60000"/>
                  <a:lumOff val="40000"/>
                </a:schemeClr>
              </a:buClr>
            </a:pPr>
            <a:r>
              <a:rPr lang="el-GR" sz="1100" dirty="0">
                <a:solidFill>
                  <a:schemeClr val="bg1"/>
                </a:solidFill>
                <a:latin typeface="Aptos Display" panose="020B0004020202020204" pitchFamily="34" charset="0"/>
              </a:rPr>
              <a:t>Ανατροφοδότηση</a:t>
            </a:r>
          </a:p>
          <a:p>
            <a:pPr algn="ctr">
              <a:buClr>
                <a:schemeClr val="accent6">
                  <a:lumMod val="60000"/>
                  <a:lumOff val="40000"/>
                </a:schemeClr>
              </a:buClr>
            </a:pPr>
            <a:r>
              <a:rPr lang="el-GR" sz="1100" dirty="0">
                <a:solidFill>
                  <a:schemeClr val="bg1"/>
                </a:solidFill>
                <a:latin typeface="Aptos Display" panose="020B0004020202020204" pitchFamily="34" charset="0"/>
              </a:rPr>
              <a:t>Παρακολούθηση Προόδου</a:t>
            </a:r>
          </a:p>
          <a:p>
            <a:pPr algn="ctr">
              <a:buClr>
                <a:schemeClr val="accent6">
                  <a:lumMod val="60000"/>
                  <a:lumOff val="40000"/>
                </a:schemeClr>
              </a:buClr>
            </a:pPr>
            <a:r>
              <a:rPr lang="el-GR" sz="1100" dirty="0">
                <a:solidFill>
                  <a:schemeClr val="bg1"/>
                </a:solidFill>
                <a:latin typeface="Aptos Display" panose="020B0004020202020204" pitchFamily="34" charset="0"/>
              </a:rPr>
              <a:t>Διαμορφωτική Αξιολόγηση</a:t>
            </a:r>
            <a:endParaRPr lang="en-US" sz="1100" dirty="0">
              <a:solidFill>
                <a:schemeClr val="bg1"/>
              </a:solidFill>
              <a:latin typeface="Aptos Display" panose="020B0004020202020204" pitchFamily="34" charset="0"/>
            </a:endParaRPr>
          </a:p>
        </p:txBody>
      </p:sp>
      <p:sp>
        <p:nvSpPr>
          <p:cNvPr id="122" name="TextBox 121">
            <a:extLst>
              <a:ext uri="{FF2B5EF4-FFF2-40B4-BE49-F238E27FC236}">
                <a16:creationId xmlns:a16="http://schemas.microsoft.com/office/drawing/2014/main" id="{0D926A96-812A-F6CF-4444-1AF1AD30A130}"/>
              </a:ext>
            </a:extLst>
          </p:cNvPr>
          <p:cNvSpPr txBox="1"/>
          <p:nvPr/>
        </p:nvSpPr>
        <p:spPr>
          <a:xfrm>
            <a:off x="8690841" y="1854830"/>
            <a:ext cx="2528063" cy="600164"/>
          </a:xfrm>
          <a:prstGeom prst="rect">
            <a:avLst/>
          </a:prstGeom>
          <a:noFill/>
        </p:spPr>
        <p:txBody>
          <a:bodyPr wrap="square" rtlCol="0">
            <a:spAutoFit/>
          </a:bodyPr>
          <a:lstStyle/>
          <a:p>
            <a:pPr algn="ctr">
              <a:buClr>
                <a:schemeClr val="accent6">
                  <a:lumMod val="60000"/>
                  <a:lumOff val="40000"/>
                </a:schemeClr>
              </a:buClr>
            </a:pPr>
            <a:r>
              <a:rPr lang="el-GR" sz="1100" dirty="0">
                <a:solidFill>
                  <a:schemeClr val="bg1"/>
                </a:solidFill>
                <a:latin typeface="Aptos Display" panose="020B0004020202020204" pitchFamily="34" charset="0"/>
              </a:rPr>
              <a:t>Προσομοιώσεις</a:t>
            </a:r>
          </a:p>
          <a:p>
            <a:pPr algn="ctr">
              <a:buClr>
                <a:schemeClr val="accent6">
                  <a:lumMod val="60000"/>
                  <a:lumOff val="40000"/>
                </a:schemeClr>
              </a:buClr>
            </a:pPr>
            <a:r>
              <a:rPr lang="el-GR" sz="1100" dirty="0">
                <a:solidFill>
                  <a:schemeClr val="bg1"/>
                </a:solidFill>
                <a:latin typeface="Aptos Display" panose="020B0004020202020204" pitchFamily="34" charset="0"/>
              </a:rPr>
              <a:t>Πολλαπλές Αναπαραστάσεις</a:t>
            </a:r>
          </a:p>
          <a:p>
            <a:pPr algn="ctr">
              <a:buClr>
                <a:schemeClr val="accent6">
                  <a:lumMod val="60000"/>
                  <a:lumOff val="40000"/>
                </a:schemeClr>
              </a:buClr>
            </a:pPr>
            <a:r>
              <a:rPr lang="el-GR" sz="1100" dirty="0">
                <a:solidFill>
                  <a:schemeClr val="bg1"/>
                </a:solidFill>
                <a:latin typeface="Aptos Display" panose="020B0004020202020204" pitchFamily="34" charset="0"/>
              </a:rPr>
              <a:t>Συμμετοχή</a:t>
            </a:r>
            <a:endParaRPr lang="en-US" sz="1100" dirty="0">
              <a:solidFill>
                <a:schemeClr val="bg1"/>
              </a:solidFill>
              <a:latin typeface="Aptos Display" panose="020B0004020202020204" pitchFamily="34" charset="0"/>
            </a:endParaRPr>
          </a:p>
        </p:txBody>
      </p:sp>
      <p:cxnSp>
        <p:nvCxnSpPr>
          <p:cNvPr id="127" name="Straight Connector 126">
            <a:extLst>
              <a:ext uri="{FF2B5EF4-FFF2-40B4-BE49-F238E27FC236}">
                <a16:creationId xmlns:a16="http://schemas.microsoft.com/office/drawing/2014/main" id="{CDCE625E-01D7-E82D-B436-E97188938884}"/>
              </a:ext>
            </a:extLst>
          </p:cNvPr>
          <p:cNvCxnSpPr/>
          <p:nvPr/>
        </p:nvCxnSpPr>
        <p:spPr>
          <a:xfrm>
            <a:off x="585943" y="5042795"/>
            <a:ext cx="110193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8" name="Picture 127">
            <a:extLst>
              <a:ext uri="{FF2B5EF4-FFF2-40B4-BE49-F238E27FC236}">
                <a16:creationId xmlns:a16="http://schemas.microsoft.com/office/drawing/2014/main" id="{AC8411C7-941E-9034-2259-7E1FFDB39C36}"/>
              </a:ext>
            </a:extLst>
          </p:cNvPr>
          <p:cNvPicPr>
            <a:picLocks noChangeAspect="1"/>
          </p:cNvPicPr>
          <p:nvPr/>
        </p:nvPicPr>
        <p:blipFill>
          <a:blip r:embed="rId5">
            <a:extLst>
              <a:ext uri="{28A0092B-C50C-407E-A947-70E740481C1C}">
                <a14:useLocalDpi xmlns:a14="http://schemas.microsoft.com/office/drawing/2010/main" val="0"/>
              </a:ext>
            </a:extLst>
          </a:blip>
          <a:srcRect b="14139"/>
          <a:stretch>
            <a:fillRect/>
          </a:stretch>
        </p:blipFill>
        <p:spPr>
          <a:xfrm>
            <a:off x="2684841" y="4630423"/>
            <a:ext cx="676445" cy="274320"/>
          </a:xfrm>
          <a:prstGeom prst="rect">
            <a:avLst/>
          </a:prstGeom>
        </p:spPr>
      </p:pic>
      <p:pic>
        <p:nvPicPr>
          <p:cNvPr id="129" name="Picture 128">
            <a:extLst>
              <a:ext uri="{FF2B5EF4-FFF2-40B4-BE49-F238E27FC236}">
                <a16:creationId xmlns:a16="http://schemas.microsoft.com/office/drawing/2014/main" id="{22478559-20CE-39C0-949C-E5768035F6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0739" y="4660753"/>
            <a:ext cx="670436" cy="274320"/>
          </a:xfrm>
          <a:prstGeom prst="roundRect">
            <a:avLst>
              <a:gd name="adj" fmla="val 8594"/>
            </a:avLst>
          </a:prstGeom>
          <a:solidFill>
            <a:srgbClr val="FFFFFF">
              <a:shade val="85000"/>
            </a:srgbClr>
          </a:solidFill>
          <a:ln>
            <a:noFill/>
          </a:ln>
          <a:effectLst/>
        </p:spPr>
      </p:pic>
      <p:pic>
        <p:nvPicPr>
          <p:cNvPr id="130" name="Picture 129">
            <a:extLst>
              <a:ext uri="{FF2B5EF4-FFF2-40B4-BE49-F238E27FC236}">
                <a16:creationId xmlns:a16="http://schemas.microsoft.com/office/drawing/2014/main" id="{B2806A94-9BB0-D4A0-ABB9-8A6603D70D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9768" y="4660753"/>
            <a:ext cx="888342" cy="274320"/>
          </a:xfrm>
          <a:prstGeom prst="rect">
            <a:avLst/>
          </a:prstGeom>
        </p:spPr>
      </p:pic>
      <p:pic>
        <p:nvPicPr>
          <p:cNvPr id="131" name="Picture 130">
            <a:extLst>
              <a:ext uri="{FF2B5EF4-FFF2-40B4-BE49-F238E27FC236}">
                <a16:creationId xmlns:a16="http://schemas.microsoft.com/office/drawing/2014/main" id="{4BB3578B-6545-17AE-68AF-8E130D22D629}"/>
              </a:ext>
            </a:extLst>
          </p:cNvPr>
          <p:cNvPicPr>
            <a:picLocks noChangeAspect="1"/>
          </p:cNvPicPr>
          <p:nvPr/>
        </p:nvPicPr>
        <p:blipFill>
          <a:blip r:embed="rId7">
            <a:extLst>
              <a:ext uri="{28A0092B-C50C-407E-A947-70E740481C1C}">
                <a14:useLocalDpi xmlns:a14="http://schemas.microsoft.com/office/drawing/2010/main" val="0"/>
              </a:ext>
            </a:extLst>
          </a:blip>
          <a:srcRect l="20296" t="-1" r="20100" b="30847"/>
          <a:stretch>
            <a:fillRect/>
          </a:stretch>
        </p:blipFill>
        <p:spPr>
          <a:xfrm>
            <a:off x="8199478" y="4646281"/>
            <a:ext cx="321879" cy="289424"/>
          </a:xfrm>
          <a:prstGeom prst="rect">
            <a:avLst/>
          </a:prstGeom>
        </p:spPr>
      </p:pic>
      <p:sp>
        <p:nvSpPr>
          <p:cNvPr id="132" name="TextBox 131">
            <a:extLst>
              <a:ext uri="{FF2B5EF4-FFF2-40B4-BE49-F238E27FC236}">
                <a16:creationId xmlns:a16="http://schemas.microsoft.com/office/drawing/2014/main" id="{4A87D1A6-E171-ED7B-694C-25B1F5C87DB9}"/>
              </a:ext>
            </a:extLst>
          </p:cNvPr>
          <p:cNvSpPr txBox="1"/>
          <p:nvPr/>
        </p:nvSpPr>
        <p:spPr>
          <a:xfrm>
            <a:off x="8531617" y="4578139"/>
            <a:ext cx="811441" cy="430887"/>
          </a:xfrm>
          <a:prstGeom prst="rect">
            <a:avLst/>
          </a:prstGeom>
          <a:noFill/>
        </p:spPr>
        <p:txBody>
          <a:bodyPr wrap="none" rtlCol="0">
            <a:spAutoFit/>
          </a:bodyPr>
          <a:lstStyle/>
          <a:p>
            <a:r>
              <a:rPr lang="en-US" sz="1100" b="1" dirty="0">
                <a:solidFill>
                  <a:schemeClr val="tx1">
                    <a:lumMod val="85000"/>
                    <a:lumOff val="15000"/>
                  </a:schemeClr>
                </a:solidFill>
                <a:latin typeface="Aptos Display" panose="020B0004020202020204" pitchFamily="34" charset="0"/>
              </a:rPr>
              <a:t>Google</a:t>
            </a:r>
          </a:p>
          <a:p>
            <a:r>
              <a:rPr lang="en-US" sz="1100" dirty="0">
                <a:solidFill>
                  <a:schemeClr val="tx1">
                    <a:lumMod val="85000"/>
                    <a:lumOff val="15000"/>
                  </a:schemeClr>
                </a:solidFill>
                <a:latin typeface="Aptos Display" panose="020B0004020202020204" pitchFamily="34" charset="0"/>
              </a:rPr>
              <a:t>Classroom</a:t>
            </a:r>
          </a:p>
        </p:txBody>
      </p:sp>
      <p:sp>
        <p:nvSpPr>
          <p:cNvPr id="137" name="TextBox 136">
            <a:extLst>
              <a:ext uri="{FF2B5EF4-FFF2-40B4-BE49-F238E27FC236}">
                <a16:creationId xmlns:a16="http://schemas.microsoft.com/office/drawing/2014/main" id="{413E6B3C-04CB-B964-96F3-B77EBC22B1E3}"/>
              </a:ext>
            </a:extLst>
          </p:cNvPr>
          <p:cNvSpPr txBox="1"/>
          <p:nvPr/>
        </p:nvSpPr>
        <p:spPr>
          <a:xfrm>
            <a:off x="673042" y="5125318"/>
            <a:ext cx="1552984" cy="276999"/>
          </a:xfrm>
          <a:prstGeom prst="rect">
            <a:avLst/>
          </a:prstGeom>
          <a:noFill/>
        </p:spPr>
        <p:txBody>
          <a:bodyPr wrap="square" rtlCol="0">
            <a:spAutoFit/>
          </a:bodyPr>
          <a:lstStyle/>
          <a:p>
            <a:r>
              <a:rPr lang="el-GR" sz="1200" b="1" dirty="0">
                <a:solidFill>
                  <a:srgbClr val="FFC000"/>
                </a:solidFill>
                <a:latin typeface="Aptos Display" panose="020B0004020202020204" pitchFamily="34" charset="0"/>
              </a:rPr>
              <a:t>Ισχυρότερο Κριτήριο</a:t>
            </a:r>
            <a:endParaRPr lang="en-US" sz="1200" b="1" dirty="0">
              <a:solidFill>
                <a:srgbClr val="FFC000"/>
              </a:solidFill>
              <a:latin typeface="Aptos Display" panose="020B0004020202020204" pitchFamily="34" charset="0"/>
            </a:endParaRPr>
          </a:p>
        </p:txBody>
      </p:sp>
      <p:sp>
        <p:nvSpPr>
          <p:cNvPr id="138" name="TextBox 137">
            <a:extLst>
              <a:ext uri="{FF2B5EF4-FFF2-40B4-BE49-F238E27FC236}">
                <a16:creationId xmlns:a16="http://schemas.microsoft.com/office/drawing/2014/main" id="{BA135DFA-A5FD-CEFD-64AA-77F92269FD2A}"/>
              </a:ext>
            </a:extLst>
          </p:cNvPr>
          <p:cNvSpPr txBox="1"/>
          <p:nvPr/>
        </p:nvSpPr>
        <p:spPr>
          <a:xfrm>
            <a:off x="694345" y="4668559"/>
            <a:ext cx="1552984" cy="276999"/>
          </a:xfrm>
          <a:prstGeom prst="rect">
            <a:avLst/>
          </a:prstGeom>
          <a:noFill/>
        </p:spPr>
        <p:txBody>
          <a:bodyPr wrap="square" rtlCol="0">
            <a:spAutoFit/>
          </a:bodyPr>
          <a:lstStyle/>
          <a:p>
            <a:r>
              <a:rPr lang="el-GR" sz="1200" b="1" dirty="0">
                <a:solidFill>
                  <a:srgbClr val="FFC000"/>
                </a:solidFill>
                <a:latin typeface="Aptos Display" panose="020B0004020202020204" pitchFamily="34" charset="0"/>
              </a:rPr>
              <a:t>Εργαλείο</a:t>
            </a:r>
            <a:endParaRPr lang="en-US" sz="1200" b="1" dirty="0">
              <a:solidFill>
                <a:srgbClr val="FFC000"/>
              </a:solidFill>
              <a:latin typeface="Aptos Display" panose="020B0004020202020204" pitchFamily="34" charset="0"/>
            </a:endParaRPr>
          </a:p>
        </p:txBody>
      </p:sp>
      <p:sp>
        <p:nvSpPr>
          <p:cNvPr id="139" name="TextBox 138">
            <a:extLst>
              <a:ext uri="{FF2B5EF4-FFF2-40B4-BE49-F238E27FC236}">
                <a16:creationId xmlns:a16="http://schemas.microsoft.com/office/drawing/2014/main" id="{BEB70581-3F70-936F-A668-7CE08B62F49A}"/>
              </a:ext>
            </a:extLst>
          </p:cNvPr>
          <p:cNvSpPr txBox="1"/>
          <p:nvPr/>
        </p:nvSpPr>
        <p:spPr>
          <a:xfrm>
            <a:off x="2407579" y="5040117"/>
            <a:ext cx="1230971" cy="461665"/>
          </a:xfrm>
          <a:prstGeom prst="rect">
            <a:avLst/>
          </a:prstGeom>
          <a:noFill/>
        </p:spPr>
        <p:txBody>
          <a:bodyPr wrap="square" rtlCol="0">
            <a:spAutoFit/>
          </a:bodyPr>
          <a:lstStyle/>
          <a:p>
            <a:pPr algn="ctr"/>
            <a:r>
              <a:rPr lang="el-GR" sz="1200" dirty="0">
                <a:latin typeface="Aptos Display" panose="020B0004020202020204" pitchFamily="34" charset="0"/>
              </a:rPr>
              <a:t>Οπτικοποίηση &amp; Αλληλεπίδραση</a:t>
            </a:r>
            <a:endParaRPr lang="en-US" sz="1200" dirty="0">
              <a:latin typeface="Aptos Display" panose="020B0004020202020204" pitchFamily="34" charset="0"/>
            </a:endParaRPr>
          </a:p>
        </p:txBody>
      </p:sp>
      <p:sp>
        <p:nvSpPr>
          <p:cNvPr id="140" name="TextBox 139">
            <a:extLst>
              <a:ext uri="{FF2B5EF4-FFF2-40B4-BE49-F238E27FC236}">
                <a16:creationId xmlns:a16="http://schemas.microsoft.com/office/drawing/2014/main" id="{72F8A470-652D-59E5-18EE-8225E7304A20}"/>
              </a:ext>
            </a:extLst>
          </p:cNvPr>
          <p:cNvSpPr txBox="1"/>
          <p:nvPr/>
        </p:nvSpPr>
        <p:spPr>
          <a:xfrm>
            <a:off x="4167119" y="5040117"/>
            <a:ext cx="1230971" cy="461665"/>
          </a:xfrm>
          <a:prstGeom prst="rect">
            <a:avLst/>
          </a:prstGeom>
          <a:noFill/>
        </p:spPr>
        <p:txBody>
          <a:bodyPr wrap="square" rtlCol="0">
            <a:spAutoFit/>
          </a:bodyPr>
          <a:lstStyle/>
          <a:p>
            <a:pPr algn="ctr"/>
            <a:r>
              <a:rPr lang="el-GR" sz="1200" dirty="0">
                <a:latin typeface="Aptos Display" panose="020B0004020202020204" pitchFamily="34" charset="0"/>
              </a:rPr>
              <a:t>Υποστήριξη Αξιολόγησης</a:t>
            </a:r>
            <a:endParaRPr lang="en-US" sz="1200" dirty="0">
              <a:latin typeface="Aptos Display" panose="020B0004020202020204" pitchFamily="34" charset="0"/>
            </a:endParaRPr>
          </a:p>
        </p:txBody>
      </p:sp>
      <p:sp>
        <p:nvSpPr>
          <p:cNvPr id="141" name="TextBox 140">
            <a:extLst>
              <a:ext uri="{FF2B5EF4-FFF2-40B4-BE49-F238E27FC236}">
                <a16:creationId xmlns:a16="http://schemas.microsoft.com/office/drawing/2014/main" id="{F179CA97-0CB6-991E-BF4B-02E377421657}"/>
              </a:ext>
            </a:extLst>
          </p:cNvPr>
          <p:cNvSpPr txBox="1"/>
          <p:nvPr/>
        </p:nvSpPr>
        <p:spPr>
          <a:xfrm>
            <a:off x="6164718" y="5062429"/>
            <a:ext cx="1230971" cy="461665"/>
          </a:xfrm>
          <a:prstGeom prst="rect">
            <a:avLst/>
          </a:prstGeom>
          <a:noFill/>
        </p:spPr>
        <p:txBody>
          <a:bodyPr wrap="square" rtlCol="0">
            <a:spAutoFit/>
          </a:bodyPr>
          <a:lstStyle/>
          <a:p>
            <a:pPr algn="ctr"/>
            <a:r>
              <a:rPr lang="el-GR" sz="1200" dirty="0">
                <a:latin typeface="Aptos Display" panose="020B0004020202020204" pitchFamily="34" charset="0"/>
              </a:rPr>
              <a:t>Συνεργασία &amp; Επικοινωνία</a:t>
            </a:r>
            <a:endParaRPr lang="en-US" sz="1200" dirty="0">
              <a:latin typeface="Aptos Display" panose="020B0004020202020204" pitchFamily="34" charset="0"/>
            </a:endParaRPr>
          </a:p>
        </p:txBody>
      </p:sp>
      <p:sp>
        <p:nvSpPr>
          <p:cNvPr id="142" name="TextBox 141">
            <a:extLst>
              <a:ext uri="{FF2B5EF4-FFF2-40B4-BE49-F238E27FC236}">
                <a16:creationId xmlns:a16="http://schemas.microsoft.com/office/drawing/2014/main" id="{688BF914-4093-E90F-DBF0-4DDAE710E64D}"/>
              </a:ext>
            </a:extLst>
          </p:cNvPr>
          <p:cNvSpPr txBox="1"/>
          <p:nvPr/>
        </p:nvSpPr>
        <p:spPr>
          <a:xfrm>
            <a:off x="8114887" y="5062429"/>
            <a:ext cx="1230971" cy="461665"/>
          </a:xfrm>
          <a:prstGeom prst="rect">
            <a:avLst/>
          </a:prstGeom>
          <a:noFill/>
        </p:spPr>
        <p:txBody>
          <a:bodyPr wrap="square" rtlCol="0">
            <a:spAutoFit/>
          </a:bodyPr>
          <a:lstStyle/>
          <a:p>
            <a:pPr algn="ctr"/>
            <a:r>
              <a:rPr lang="el-GR" sz="1200" dirty="0">
                <a:latin typeface="Aptos Display" panose="020B0004020202020204" pitchFamily="34" charset="0"/>
              </a:rPr>
              <a:t>Οργάνωση &amp; Ομαδοποίηση</a:t>
            </a:r>
            <a:endParaRPr lang="en-US" sz="1200" dirty="0">
              <a:latin typeface="Aptos Display" panose="020B0004020202020204" pitchFamily="34" charset="0"/>
            </a:endParaRPr>
          </a:p>
        </p:txBody>
      </p:sp>
      <p:sp>
        <p:nvSpPr>
          <p:cNvPr id="143" name="TextBox 142">
            <a:extLst>
              <a:ext uri="{FF2B5EF4-FFF2-40B4-BE49-F238E27FC236}">
                <a16:creationId xmlns:a16="http://schemas.microsoft.com/office/drawing/2014/main" id="{9246AFED-F2F3-2F4D-581A-A90F137452AC}"/>
              </a:ext>
            </a:extLst>
          </p:cNvPr>
          <p:cNvSpPr txBox="1"/>
          <p:nvPr/>
        </p:nvSpPr>
        <p:spPr>
          <a:xfrm>
            <a:off x="10156315" y="5043567"/>
            <a:ext cx="1230971" cy="461665"/>
          </a:xfrm>
          <a:prstGeom prst="rect">
            <a:avLst/>
          </a:prstGeom>
          <a:noFill/>
        </p:spPr>
        <p:txBody>
          <a:bodyPr wrap="square" rtlCol="0">
            <a:spAutoFit/>
          </a:bodyPr>
          <a:lstStyle/>
          <a:p>
            <a:pPr algn="ctr"/>
            <a:r>
              <a:rPr lang="el-GR" sz="1200" dirty="0">
                <a:latin typeface="Aptos Display" panose="020B0004020202020204" pitchFamily="34" charset="0"/>
              </a:rPr>
              <a:t>Ευχρηστία &amp; Προσβασιμότητα</a:t>
            </a:r>
            <a:endParaRPr lang="en-US" sz="1200" dirty="0">
              <a:latin typeface="Aptos Display" panose="020B0004020202020204" pitchFamily="34" charset="0"/>
            </a:endParaRPr>
          </a:p>
        </p:txBody>
      </p:sp>
      <p:cxnSp>
        <p:nvCxnSpPr>
          <p:cNvPr id="144" name="Straight Connector 143">
            <a:extLst>
              <a:ext uri="{FF2B5EF4-FFF2-40B4-BE49-F238E27FC236}">
                <a16:creationId xmlns:a16="http://schemas.microsoft.com/office/drawing/2014/main" id="{E117D27B-85C0-EB7A-2C67-D5455EB3E932}"/>
              </a:ext>
            </a:extLst>
          </p:cNvPr>
          <p:cNvCxnSpPr>
            <a:cxnSpLocks/>
          </p:cNvCxnSpPr>
          <p:nvPr/>
        </p:nvCxnSpPr>
        <p:spPr>
          <a:xfrm>
            <a:off x="2412074" y="5810918"/>
            <a:ext cx="0" cy="646331"/>
          </a:xfrm>
          <a:prstGeom prst="line">
            <a:avLst/>
          </a:prstGeom>
          <a:ln/>
        </p:spPr>
        <p:style>
          <a:lnRef idx="1">
            <a:schemeClr val="accent4"/>
          </a:lnRef>
          <a:fillRef idx="0">
            <a:schemeClr val="accent4"/>
          </a:fillRef>
          <a:effectRef idx="0">
            <a:schemeClr val="accent4"/>
          </a:effectRef>
          <a:fontRef idx="minor">
            <a:schemeClr val="tx1"/>
          </a:fontRef>
        </p:style>
      </p:cxnSp>
      <p:pic>
        <p:nvPicPr>
          <p:cNvPr id="145" name="Graphic 144" descr="Lightbulb and gear">
            <a:extLst>
              <a:ext uri="{FF2B5EF4-FFF2-40B4-BE49-F238E27FC236}">
                <a16:creationId xmlns:a16="http://schemas.microsoft.com/office/drawing/2014/main" id="{183B28AF-0762-B518-1C51-E7F5B773DB6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153674" y="5733714"/>
            <a:ext cx="768585" cy="768585"/>
          </a:xfrm>
          <a:prstGeom prst="rect">
            <a:avLst/>
          </a:prstGeom>
        </p:spPr>
      </p:pic>
      <p:pic>
        <p:nvPicPr>
          <p:cNvPr id="2" name="Picture 1">
            <a:extLst>
              <a:ext uri="{FF2B5EF4-FFF2-40B4-BE49-F238E27FC236}">
                <a16:creationId xmlns:a16="http://schemas.microsoft.com/office/drawing/2014/main" id="{B80C24A2-05E7-5A4D-3B79-B99C7A79F89A}"/>
              </a:ext>
            </a:extLst>
          </p:cNvPr>
          <p:cNvPicPr>
            <a:picLocks noChangeAspect="1"/>
          </p:cNvPicPr>
          <p:nvPr/>
        </p:nvPicPr>
        <p:blipFill>
          <a:blip r:embed="rId10">
            <a:extLst>
              <a:ext uri="{28A0092B-C50C-407E-A947-70E740481C1C}">
                <a14:useLocalDpi xmlns:a14="http://schemas.microsoft.com/office/drawing/2010/main" val="0"/>
              </a:ext>
            </a:extLst>
          </a:blip>
          <a:srcRect l="3962" t="17448" r="75684" b="17447"/>
          <a:stretch>
            <a:fillRect/>
          </a:stretch>
        </p:blipFill>
        <p:spPr>
          <a:xfrm>
            <a:off x="5011283" y="4058152"/>
            <a:ext cx="320179" cy="292608"/>
          </a:xfrm>
          <a:prstGeom prst="rect">
            <a:avLst/>
          </a:prstGeom>
        </p:spPr>
      </p:pic>
      <p:sp>
        <p:nvSpPr>
          <p:cNvPr id="4" name="TextBox 3">
            <a:extLst>
              <a:ext uri="{FF2B5EF4-FFF2-40B4-BE49-F238E27FC236}">
                <a16:creationId xmlns:a16="http://schemas.microsoft.com/office/drawing/2014/main" id="{AFF7C365-4CBA-B808-17C1-222585F34073}"/>
              </a:ext>
            </a:extLst>
          </p:cNvPr>
          <p:cNvSpPr txBox="1"/>
          <p:nvPr/>
        </p:nvSpPr>
        <p:spPr>
          <a:xfrm>
            <a:off x="5292537" y="4062616"/>
            <a:ext cx="925769" cy="307777"/>
          </a:xfrm>
          <a:prstGeom prst="rect">
            <a:avLst/>
          </a:prstGeom>
          <a:noFill/>
        </p:spPr>
        <p:txBody>
          <a:bodyPr wrap="square">
            <a:spAutoFit/>
          </a:bodyPr>
          <a:lstStyle/>
          <a:p>
            <a:r>
              <a:rPr lang="en-US" sz="1400" b="1" dirty="0">
                <a:solidFill>
                  <a:srgbClr val="002060"/>
                </a:solidFill>
                <a:latin typeface="Aptos Display" panose="020B0004020202020204" pitchFamily="34" charset="0"/>
              </a:rPr>
              <a:t>Nicepage</a:t>
            </a:r>
            <a:endParaRPr lang="en-US" sz="2400" dirty="0">
              <a:solidFill>
                <a:srgbClr val="002060"/>
              </a:solidFill>
              <a:latin typeface="Aptos Display" panose="020B0004020202020204" pitchFamily="34" charset="0"/>
            </a:endParaRPr>
          </a:p>
        </p:txBody>
      </p:sp>
      <p:pic>
        <p:nvPicPr>
          <p:cNvPr id="6" name="Picture 5">
            <a:extLst>
              <a:ext uri="{FF2B5EF4-FFF2-40B4-BE49-F238E27FC236}">
                <a16:creationId xmlns:a16="http://schemas.microsoft.com/office/drawing/2014/main" id="{58F7567B-617B-82CF-A306-D32E6BB87CD3}"/>
              </a:ext>
            </a:extLst>
          </p:cNvPr>
          <p:cNvPicPr>
            <a:picLocks noChangeAspect="1"/>
          </p:cNvPicPr>
          <p:nvPr/>
        </p:nvPicPr>
        <p:blipFill>
          <a:blip r:embed="rId10">
            <a:extLst>
              <a:ext uri="{28A0092B-C50C-407E-A947-70E740481C1C}">
                <a14:useLocalDpi xmlns:a14="http://schemas.microsoft.com/office/drawing/2010/main" val="0"/>
              </a:ext>
            </a:extLst>
          </a:blip>
          <a:srcRect l="3962" t="17448" r="75684" b="17447"/>
          <a:stretch>
            <a:fillRect/>
          </a:stretch>
        </p:blipFill>
        <p:spPr>
          <a:xfrm>
            <a:off x="10180263" y="4648343"/>
            <a:ext cx="320179" cy="292608"/>
          </a:xfrm>
          <a:prstGeom prst="rect">
            <a:avLst/>
          </a:prstGeom>
        </p:spPr>
      </p:pic>
      <p:sp>
        <p:nvSpPr>
          <p:cNvPr id="12" name="TextBox 11">
            <a:extLst>
              <a:ext uri="{FF2B5EF4-FFF2-40B4-BE49-F238E27FC236}">
                <a16:creationId xmlns:a16="http://schemas.microsoft.com/office/drawing/2014/main" id="{C805C471-E59D-3948-F93C-1835E6FCA65C}"/>
              </a:ext>
            </a:extLst>
          </p:cNvPr>
          <p:cNvSpPr txBox="1"/>
          <p:nvPr/>
        </p:nvSpPr>
        <p:spPr>
          <a:xfrm>
            <a:off x="10461517" y="4652807"/>
            <a:ext cx="925769" cy="307777"/>
          </a:xfrm>
          <a:prstGeom prst="rect">
            <a:avLst/>
          </a:prstGeom>
          <a:noFill/>
        </p:spPr>
        <p:txBody>
          <a:bodyPr wrap="square">
            <a:spAutoFit/>
          </a:bodyPr>
          <a:lstStyle/>
          <a:p>
            <a:r>
              <a:rPr lang="en-US" sz="1400" b="1" dirty="0">
                <a:solidFill>
                  <a:srgbClr val="002060"/>
                </a:solidFill>
                <a:latin typeface="Aptos Display" panose="020B0004020202020204" pitchFamily="34" charset="0"/>
              </a:rPr>
              <a:t>Nicepage</a:t>
            </a:r>
            <a:endParaRPr lang="en-US" sz="2400" dirty="0">
              <a:solidFill>
                <a:srgbClr val="002060"/>
              </a:solidFill>
              <a:latin typeface="Aptos Display" panose="020B0004020202020204" pitchFamily="34" charset="0"/>
            </a:endParaRPr>
          </a:p>
        </p:txBody>
      </p:sp>
      <p:pic>
        <p:nvPicPr>
          <p:cNvPr id="16" name="Picture 15">
            <a:extLst>
              <a:ext uri="{FF2B5EF4-FFF2-40B4-BE49-F238E27FC236}">
                <a16:creationId xmlns:a16="http://schemas.microsoft.com/office/drawing/2014/main" id="{EB313F1E-7D80-256B-309A-08ABD2C5063A}"/>
              </a:ext>
            </a:extLst>
          </p:cNvPr>
          <p:cNvPicPr>
            <a:picLocks noChangeAspect="1"/>
          </p:cNvPicPr>
          <p:nvPr/>
        </p:nvPicPr>
        <p:blipFill>
          <a:blip r:embed="rId11"/>
          <a:stretch>
            <a:fillRect/>
          </a:stretch>
        </p:blipFill>
        <p:spPr>
          <a:xfrm>
            <a:off x="10016688" y="2561311"/>
            <a:ext cx="962406" cy="2743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77617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3946</TotalTime>
  <Words>3424</Words>
  <Application>Microsoft Office PowerPoint</Application>
  <PresentationFormat>Widescreen</PresentationFormat>
  <Paragraphs>583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 Display</vt:lpstr>
      <vt:lpstr>Arial</vt:lpstr>
      <vt:lpstr>Calibri</vt:lpstr>
      <vt:lpstr>Calibri Light</vt:lpstr>
      <vt:lpstr>Wingdings</vt:lpstr>
      <vt:lpstr>Office Theme</vt:lpstr>
      <vt:lpstr>ΣΥΓΧΡΟΝΑ ΨΗΦΙΑΚΑ ΕΡΓΑΛΕΙΑ ΚΑΙ ΚΑΙΝΟΤΟΜΕΣ ΠΑΙΔΑΓΩΓΙΚΕΣ ΠΡΟΣΕΓΓΙΣΕΙΣ ΓΙΑ ΤΗ ΔΙΔΑΣΚΑΛΙΑ ΤΗΣ ΚΛΑΣΙΚΗΣ ΜΗΧΑΝΙΚΗΣ ΣΤΗ ΔΕΥΤΕΡΟΒΑΘΜΙΑ ΕΚΠΑΙΔΕΥΣΗ</vt:lpstr>
      <vt:lpstr>ΔΟΜΗ ΤΗΣ ΠΑΡΟΥΣΙΑΣΗΣ</vt:lpstr>
      <vt:lpstr>ΤΟ ΕΚΠΑΙΔΕΥΤΙΚΟ ΠΡΟΒΛΗΜΑ</vt:lpstr>
      <vt:lpstr>ΣΚΟΠΟΣ &amp; ΕΡΕΥΝΗΤΙΚΑ ΕΡΩΤΗΜΑΤΑ</vt:lpstr>
      <vt:lpstr>ΔΙΕΡΕΥΝΗΤΙΚΗ, ΒΙΩΜΑΤΙΚΗ &amp; ΕΝΕΡΓΗΤΙΚΗ ΜΑΘΗΣΗ</vt:lpstr>
      <vt:lpstr>ΠΟΛΥΤΡΟΠΙΚΟΤΗΤΑ &amp; ΟΠΤΙΚΟΠΟΙΗΣΗ ΣΤΗ ΔΙΔΑΣΚΑΛΙΑ ΤΗΣ ΦΥΣΙΚΗΣ</vt:lpstr>
      <vt:lpstr>ΤΟ ΜΟΝΤΕΛΟ TPACK</vt:lpstr>
      <vt:lpstr>ΤΟ ΜΟΝΤΕΛΟ SAMR</vt:lpstr>
      <vt:lpstr>ΚΡΙΤΗΡΙΑ ΕΠΙΛΟΓΗΣ ΨΗΦΙΑΚΩΝ ΕΡΓΑΛΕΙΩΝ</vt:lpstr>
      <vt:lpstr>ΨΗΦΙΑΚΑ ΕΡΓΑΛΕΙΑ ΓΙΑ ΔΙΕΡΕΥΝΗΣΗ ΚΑΙ ΑΞΙΟΛΟΓΗΣΗ</vt:lpstr>
      <vt:lpstr>ΨΗΦΙΑΚΑ ΕΡΓΑΛΕΙΑ ΓΙΑ ΣΥΝΕΡΓΑΣΙΑ, ΟΡΓΑΝΩΣΗ ΚΑΙ ΠΑΡΑΓΩΓΗ ΥΛΙΚΟΥ</vt:lpstr>
      <vt:lpstr>ΣΥΓΚΡΙΤΙΚΗ ΑΞΙΟΛΟΓΗΣΗ ΨΗΦΙΑΚΩΝ ΕΡΓΑΛΕΙΩΝ</vt:lpstr>
      <vt:lpstr>ΟΔΗΓΟΙ ΧΡΗΣΗΣ ΚΑΙ ΕΚΠΑΙΔΕΥΤΙΚΟ ΥΛΙΚΟ</vt:lpstr>
      <vt:lpstr>ΔΟΜΗ ΤΟΥ ΔΙΔΑΚΤΙΚΟΥ ΣΕΝΑΡΙΟΥ</vt:lpstr>
      <vt:lpstr>ΕΝΔΕΙΚΤΙΚΗ ΔΡΑΣΤΗΡΙΟΤΗΤΑ: ΚΙΝΗΣΗ ΒΟΛΗΣ ΜΕ ΤΟ</vt:lpstr>
      <vt:lpstr>ΑΝΑΣΤΟΧΑΣΜΟΣ ΚΑΙ ΑΠΟΤΙΜΗΣΗ</vt:lpstr>
      <vt:lpstr>ΠΕΡΙΛΗΨΗ - ΒΑΣΙΚΑ ΣΗΜΕΙΑ ΤΗΣ ΕΡΓΑΣΙΑΣ</vt:lpstr>
      <vt:lpstr>ΠΕΡΙΟΡΙΣΜΟΙ ΚΑΙ ΠΡΟΤΑΣΕΙΣ</vt:lpstr>
      <vt:lpstr>ΣΥΜΠΕΡΑΣΜΑΤΑ</vt:lpstr>
      <vt:lpstr>ΕΥΧΑΡΙΣΤΩ ΘΕΡΜΑ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Konstantinos Mantikos</dc:creator>
  <cp:lastModifiedBy>Marios Stampolitis</cp:lastModifiedBy>
  <cp:revision>120</cp:revision>
  <dcterms:created xsi:type="dcterms:W3CDTF">2026-05-17T19:34:33Z</dcterms:created>
  <dcterms:modified xsi:type="dcterms:W3CDTF">2026-05-23T22:33:55Z</dcterms:modified>
</cp:coreProperties>
</file>