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0" r:id="rId5"/>
  </p:sldMasterIdLst>
  <p:sldIdLst>
    <p:sldId id="256" r:id="rId6"/>
    <p:sldId id="257" r:id="rId7"/>
    <p:sldId id="259" r:id="rId8"/>
    <p:sldId id="260" r:id="rId9"/>
    <p:sldId id="280" r:id="rId10"/>
    <p:sldId id="261" r:id="rId11"/>
    <p:sldId id="262" r:id="rId12"/>
    <p:sldId id="263" r:id="rId13"/>
    <p:sldId id="264" r:id="rId14"/>
    <p:sldId id="265" r:id="rId15"/>
    <p:sldId id="266" r:id="rId16"/>
    <p:sldId id="268" r:id="rId17"/>
    <p:sldId id="270" r:id="rId18"/>
    <p:sldId id="272" r:id="rId19"/>
    <p:sldId id="274" r:id="rId20"/>
    <p:sldId id="276" r:id="rId21"/>
    <p:sldId id="27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p:normalViewPr>
  <p:slideViewPr>
    <p:cSldViewPr snapToGrid="0" snapToObjects="1">
      <p:cViewPr varScale="1">
        <p:scale>
          <a:sx n="163" d="100"/>
          <a:sy n="163" d="100"/>
        </p:scale>
        <p:origin x="246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myresources.deloitte.com/personal/mageorgiadou_deloitte_gr/Documents/anthi.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1. Σε ποιο βαθμό πιστεύετε ότι τα μέσα κοινωνικής δικτύωσης έχουν θετικό αντίκτυπο στη δημιουργία αναγνωρισιμότητας της επωνυμίας του ξενοδοχείου σας;</a:t>
            </a:r>
            <a:endParaRPr lang="en-US" sz="1200"/>
          </a:p>
        </c:rich>
      </c:tx>
      <c:layout>
        <c:manualLayout>
          <c:xMode val="edge"/>
          <c:yMode val="edge"/>
          <c:x val="0.13036789151356082"/>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310-4289-815E-FD86FBB0D99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310-4289-815E-FD86FBB0D99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310-4289-815E-FD86FBB0D99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310-4289-815E-FD86FBB0D99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310-4289-815E-FD86FBB0D99E}"/>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Sheet1!$B$7:$B$11</c:f>
              <c:strCache>
                <c:ptCount val="5"/>
                <c:pt idx="0">
                  <c:v>- 1 (Διαφωνώ κάθετα)</c:v>
                </c:pt>
                <c:pt idx="1">
                  <c:v>- 2 (Διαφωνώ)</c:v>
                </c:pt>
                <c:pt idx="2">
                  <c:v>- 3 (Ουδέτερο)</c:v>
                </c:pt>
                <c:pt idx="3">
                  <c:v>- 4 (Συμφωνώ)</c:v>
                </c:pt>
                <c:pt idx="4">
                  <c:v>- 5 (Συμφωνώ απόλυτα)</c:v>
                </c:pt>
              </c:strCache>
            </c:strRef>
          </c:cat>
          <c:val>
            <c:numRef>
              <c:f>Sheet1!$C$7:$C$11</c:f>
              <c:numCache>
                <c:formatCode>General</c:formatCode>
                <c:ptCount val="5"/>
                <c:pt idx="0">
                  <c:v>0</c:v>
                </c:pt>
                <c:pt idx="1">
                  <c:v>0</c:v>
                </c:pt>
                <c:pt idx="2">
                  <c:v>12</c:v>
                </c:pt>
                <c:pt idx="3">
                  <c:v>43</c:v>
                </c:pt>
                <c:pt idx="4">
                  <c:v>26</c:v>
                </c:pt>
              </c:numCache>
            </c:numRef>
          </c:val>
          <c:extLst>
            <c:ext xmlns:c16="http://schemas.microsoft.com/office/drawing/2014/chart" uri="{C3380CC4-5D6E-409C-BE32-E72D297353CC}">
              <c16:uniqueId val="{0000000A-5310-4289-815E-FD86FBB0D99E}"/>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3. Σε ποιο βαθμό εξατομικεύετε την επικοινωνία σας με τους επισκέπτες μέσω των καναλιών μέσων κοινωνικής δικτύωσης;</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5CA-4BCD-89A7-C77F896BD80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5CA-4BCD-89A7-C77F896BD80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5CA-4BCD-89A7-C77F896BD80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5CA-4BCD-89A7-C77F896BD80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5CA-4BCD-89A7-C77F896BD80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Sheet1!$B$25:$B$29</c:f>
              <c:strCache>
                <c:ptCount val="5"/>
                <c:pt idx="0">
                  <c:v>- 1 (Μη εξατομικευμένη)</c:v>
                </c:pt>
                <c:pt idx="1">
                  <c:v>- 2 (Ελαφρώς εξατομικευμένη)</c:v>
                </c:pt>
                <c:pt idx="2">
                  <c:v>- 3 (Μέτρια εξατομίκευση)</c:v>
                </c:pt>
                <c:pt idx="3">
                  <c:v>- 4 (Πολύ εξατομικευμένο)</c:v>
                </c:pt>
                <c:pt idx="4">
                  <c:v>- 5 (Εξαιρετικά εξατομικευμένη)</c:v>
                </c:pt>
              </c:strCache>
            </c:strRef>
          </c:cat>
          <c:val>
            <c:numRef>
              <c:f>Sheet1!$C$25:$C$29</c:f>
              <c:numCache>
                <c:formatCode>General</c:formatCode>
                <c:ptCount val="5"/>
                <c:pt idx="0">
                  <c:v>4</c:v>
                </c:pt>
                <c:pt idx="1">
                  <c:v>23</c:v>
                </c:pt>
                <c:pt idx="2">
                  <c:v>31</c:v>
                </c:pt>
                <c:pt idx="3">
                  <c:v>17</c:v>
                </c:pt>
                <c:pt idx="4">
                  <c:v>6</c:v>
                </c:pt>
              </c:numCache>
            </c:numRef>
          </c:val>
          <c:extLst>
            <c:ext xmlns:c16="http://schemas.microsoft.com/office/drawing/2014/chart" uri="{C3380CC4-5D6E-409C-BE32-E72D297353CC}">
              <c16:uniqueId val="{0000000A-E5CA-4BCD-89A7-C77F896BD808}"/>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7.5286174767868891E-2"/>
          <c:y val="0.87207518415036833"/>
          <c:w val="0.84942765046426227"/>
          <c:h val="0.127924815849631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5. Σε ποιο βαθμό θεωρείτε αποτελεσματικές τις πλατφόρμες μέσων κοινωνικής δικτύωσης για την προσέλκυση νέων πελατών στο ξενοδοχείο σας;</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69A-484D-AB3A-AE882D13490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69A-484D-AB3A-AE882D13490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69A-484D-AB3A-AE882D13490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69A-484D-AB3A-AE882D13490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69A-484D-AB3A-AE882D13490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Sheet1!$B$41:$B$45</c:f>
              <c:strCache>
                <c:ptCount val="5"/>
                <c:pt idx="0">
                  <c:v>- 1 (Δεν είναι καθόλου αποτελεσματικό)</c:v>
                </c:pt>
                <c:pt idx="1">
                  <c:v>- 2 (Ελαφρώς αποτελεσματικό)</c:v>
                </c:pt>
                <c:pt idx="2">
                  <c:v>- 3 (Μέτρια αποτελεσματική)</c:v>
                </c:pt>
                <c:pt idx="3">
                  <c:v>- 4 (Πολύ αποτελεσματικό)</c:v>
                </c:pt>
                <c:pt idx="4">
                  <c:v>- 5 (Εξαιρετικά αποτελεσματικό)</c:v>
                </c:pt>
              </c:strCache>
            </c:strRef>
          </c:cat>
          <c:val>
            <c:numRef>
              <c:f>Sheet1!$C$41:$C$45</c:f>
              <c:numCache>
                <c:formatCode>General</c:formatCode>
                <c:ptCount val="5"/>
                <c:pt idx="0">
                  <c:v>4</c:v>
                </c:pt>
                <c:pt idx="1">
                  <c:v>14</c:v>
                </c:pt>
                <c:pt idx="2">
                  <c:v>25</c:v>
                </c:pt>
                <c:pt idx="3">
                  <c:v>29</c:v>
                </c:pt>
                <c:pt idx="4">
                  <c:v>9</c:v>
                </c:pt>
              </c:numCache>
            </c:numRef>
          </c:val>
          <c:extLst>
            <c:ext xmlns:c16="http://schemas.microsoft.com/office/drawing/2014/chart" uri="{C3380CC4-5D6E-409C-BE32-E72D297353CC}">
              <c16:uniqueId val="{0000000A-169A-484D-AB3A-AE882D13490C}"/>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7. Πόσο καλά πιστεύετε ότι το ξενοδοχείο σας προσαρμόζεται στις αλλαγές στους αλγόριθμους των μέσων κοινωνικής δικτύωσης για τη διατήρηση της ορατότητας;</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7E7-40A7-B6DC-50146C7CED0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7E7-40A7-B6DC-50146C7CED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7E7-40A7-B6DC-50146C7CED0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7E7-40A7-B6DC-50146C7CED0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7E7-40A7-B6DC-50146C7CED0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Sheet1!$B$57:$B$61</c:f>
              <c:strCache>
                <c:ptCount val="5"/>
                <c:pt idx="0">
                  <c:v>- 1 (Κακή)</c:v>
                </c:pt>
                <c:pt idx="1">
                  <c:v>- 2 (αρκετά καλά)</c:v>
                </c:pt>
                <c:pt idx="2">
                  <c:v>- 3 (μέτρια καλά)</c:v>
                </c:pt>
                <c:pt idx="3">
                  <c:v>- 4 (Πολύ καλά)</c:v>
                </c:pt>
                <c:pt idx="4">
                  <c:v>- 5 (Εξαιρετικά καλά)</c:v>
                </c:pt>
              </c:strCache>
            </c:strRef>
          </c:cat>
          <c:val>
            <c:numRef>
              <c:f>Sheet1!$C$57:$C$61</c:f>
              <c:numCache>
                <c:formatCode>General</c:formatCode>
                <c:ptCount val="5"/>
                <c:pt idx="0">
                  <c:v>13</c:v>
                </c:pt>
                <c:pt idx="1">
                  <c:v>36</c:v>
                </c:pt>
                <c:pt idx="2">
                  <c:v>22</c:v>
                </c:pt>
                <c:pt idx="3">
                  <c:v>3</c:v>
                </c:pt>
                <c:pt idx="4">
                  <c:v>7</c:v>
                </c:pt>
              </c:numCache>
            </c:numRef>
          </c:val>
          <c:extLst>
            <c:ext xmlns:c16="http://schemas.microsoft.com/office/drawing/2014/chart" uri="{C3380CC4-5D6E-409C-BE32-E72D297353CC}">
              <c16:uniqueId val="{0000000A-B7E7-40A7-B6DC-50146C7CED0D}"/>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8. Πόσο συχνά χρησιμοποιείτε πλατφόρμες μέσων κοινωνικής δικτύωσης για προσφορές και ειδικές προσφορές στο κοινό σας;</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900-49C6-A5BB-5883C8A3401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900-49C6-A5BB-5883C8A3401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900-49C6-A5BB-5883C8A3401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900-49C6-A5BB-5883C8A3401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900-49C6-A5BB-5883C8A3401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Sheet1!$B$65:$B$69</c:f>
              <c:strCache>
                <c:ptCount val="5"/>
                <c:pt idx="0">
                  <c:v>- 1 (Σπάνια)</c:v>
                </c:pt>
                <c:pt idx="1">
                  <c:v>- 2 (Περιστασιακά)</c:v>
                </c:pt>
                <c:pt idx="2">
                  <c:v>- 3 (τακτικά)</c:v>
                </c:pt>
                <c:pt idx="3">
                  <c:v>- 4 (Συχνά)</c:v>
                </c:pt>
                <c:pt idx="4">
                  <c:v>- 5 (Συνεπώς)</c:v>
                </c:pt>
              </c:strCache>
            </c:strRef>
          </c:cat>
          <c:val>
            <c:numRef>
              <c:f>Sheet1!$C$65:$C$69</c:f>
              <c:numCache>
                <c:formatCode>General</c:formatCode>
                <c:ptCount val="5"/>
                <c:pt idx="0">
                  <c:v>31</c:v>
                </c:pt>
                <c:pt idx="1">
                  <c:v>12</c:v>
                </c:pt>
                <c:pt idx="2">
                  <c:v>24</c:v>
                </c:pt>
                <c:pt idx="3">
                  <c:v>13</c:v>
                </c:pt>
                <c:pt idx="4">
                  <c:v>1</c:v>
                </c:pt>
              </c:numCache>
            </c:numRef>
          </c:val>
          <c:extLst>
            <c:ext xmlns:c16="http://schemas.microsoft.com/office/drawing/2014/chart" uri="{C3380CC4-5D6E-409C-BE32-E72D297353CC}">
              <c16:uniqueId val="{0000000A-7900-49C6-A5BB-5883C8A3401A}"/>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9. Σε ποιο βαθμό πιστεύετε ότι τα μέσα κοινωνικής δικτύωσης συμβάλλουν στην αφοσίωση των πελατών για το ξενοδοχείο σας;</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C5C-40F6-B91C-36282172EE5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C5C-40F6-B91C-36282172EE5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C5C-40F6-B91C-36282172EE5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C5C-40F6-B91C-36282172EE5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C5C-40F6-B91C-36282172EE5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Sheet1!$B$73:$B$77</c:f>
              <c:strCache>
                <c:ptCount val="5"/>
                <c:pt idx="0">
                  <c:v>- 1 (Δεν είναι συνεισφέρων)</c:v>
                </c:pt>
                <c:pt idx="1">
                  <c:v>- 2 (Ελαφρός συντελεστής)</c:v>
                </c:pt>
                <c:pt idx="2">
                  <c:v>- 3 (Μέτρια Συνεργάτης)</c:v>
                </c:pt>
                <c:pt idx="3">
                  <c:v>- 4 (Σημαντικός Συντελεστής)</c:v>
                </c:pt>
                <c:pt idx="4">
                  <c:v>- 5 (Κύριος συντελεστής)</c:v>
                </c:pt>
              </c:strCache>
            </c:strRef>
          </c:cat>
          <c:val>
            <c:numRef>
              <c:f>Sheet1!$C$73:$C$77</c:f>
              <c:numCache>
                <c:formatCode>General</c:formatCode>
                <c:ptCount val="5"/>
                <c:pt idx="0">
                  <c:v>17</c:v>
                </c:pt>
                <c:pt idx="1">
                  <c:v>15</c:v>
                </c:pt>
                <c:pt idx="2">
                  <c:v>33</c:v>
                </c:pt>
                <c:pt idx="3">
                  <c:v>14</c:v>
                </c:pt>
                <c:pt idx="4">
                  <c:v>2</c:v>
                </c:pt>
              </c:numCache>
            </c:numRef>
          </c:val>
          <c:extLst>
            <c:ext xmlns:c16="http://schemas.microsoft.com/office/drawing/2014/chart" uri="{C3380CC4-5D6E-409C-BE32-E72D297353CC}">
              <c16:uniqueId val="{0000000A-9C5C-40F6-B91C-36282172EE58}"/>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sz="1200"/>
              <a:t>10. Πόσο καλά αξιοποιεί το ξενοδοχείο σας τα μέσα κοινωνικής δικτύωσης για την προβολή τοπικών εμπειριών και αξιοθέατων στους επισκέπτες;</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l-G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14F-429E-953D-0D64ABE650B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14F-429E-953D-0D64ABE650B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14F-429E-953D-0D64ABE650B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14F-429E-953D-0D64ABE650B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14F-429E-953D-0D64ABE650B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l-GR"/>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Sheet1!$B$81:$B$85</c:f>
              <c:strCache>
                <c:ptCount val="5"/>
                <c:pt idx="0">
                  <c:v>- 1 (Χωρίς μόχλευση)</c:v>
                </c:pt>
                <c:pt idx="1">
                  <c:v>- 2 (Ελαφρώς μόχλευση)</c:v>
                </c:pt>
                <c:pt idx="2">
                  <c:v>- 3 (Μέτρια μόχλευση)</c:v>
                </c:pt>
                <c:pt idx="3">
                  <c:v>- 4 (Καλή μόχλευση)</c:v>
                </c:pt>
                <c:pt idx="4">
                  <c:v>- 5 (Υψηλή μόχλευση)</c:v>
                </c:pt>
              </c:strCache>
            </c:strRef>
          </c:cat>
          <c:val>
            <c:numRef>
              <c:f>Sheet1!$C$81:$C$85</c:f>
              <c:numCache>
                <c:formatCode>General</c:formatCode>
                <c:ptCount val="5"/>
                <c:pt idx="0">
                  <c:v>0</c:v>
                </c:pt>
                <c:pt idx="1">
                  <c:v>9</c:v>
                </c:pt>
                <c:pt idx="2">
                  <c:v>42</c:v>
                </c:pt>
                <c:pt idx="3">
                  <c:v>14</c:v>
                </c:pt>
                <c:pt idx="4">
                  <c:v>16</c:v>
                </c:pt>
              </c:numCache>
            </c:numRef>
          </c:val>
          <c:extLst>
            <c:ext xmlns:c16="http://schemas.microsoft.com/office/drawing/2014/chart" uri="{C3380CC4-5D6E-409C-BE32-E72D297353CC}">
              <c16:uniqueId val="{0000000A-414F-429E-953D-0D64ABE650B4}"/>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9/22/2024</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D57F1E4F-1CFF-5643-939E-217C01CDF565}"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380743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B61BEF0D-F0BB-DE4B-95CE-6DB70DBA9567}" type="datetimeFigureOut">
              <a:rPr lang="en-US" smtClean="0"/>
              <a:pPr/>
              <a:t>9/22/2024</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591079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89678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25539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884581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417151099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814725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589255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B61BEF0D-F0BB-DE4B-95CE-6DB70DBA9567}" type="datetimeFigureOut">
              <a:rPr lang="en-US" smtClean="0"/>
              <a:pPr/>
              <a:t>9/22/2024</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D57F1E4F-1CFF-5643-939E-217C01CDF565}" type="slidenum">
              <a:rPr lang="en-US" smtClean="0"/>
              <a:pPr/>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94761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747724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3373519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44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9/22/2024</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316891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693" r:id="rId12"/>
  </p:sldLayoutIdLst>
  <p:transition>
    <p:fade/>
  </p:transition>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ustomXml" Target="../../customXml/item4.xml"/><Relationship Id="rId1" Type="http://schemas.openxmlformats.org/officeDocument/2006/relationships/customXml" Target="../../customXml/item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AEA3CE-8074-1F7D-8829-BF6336A06768}"/>
              </a:ext>
            </a:extLst>
          </p:cNvPr>
          <p:cNvSpPr txBox="1"/>
          <p:nvPr/>
        </p:nvSpPr>
        <p:spPr>
          <a:xfrm>
            <a:off x="2908300" y="990118"/>
            <a:ext cx="6731001" cy="1261884"/>
          </a:xfrm>
          <a:prstGeom prst="rect">
            <a:avLst/>
          </a:prstGeom>
          <a:noFill/>
        </p:spPr>
        <p:txBody>
          <a:bodyPr wrap="square">
            <a:spAutoFit/>
          </a:bodyPr>
          <a:lstStyle/>
          <a:p>
            <a:r>
              <a:rPr lang="el-GR" sz="2000" b="1" dirty="0"/>
              <a:t> </a:t>
            </a:r>
            <a:r>
              <a:rPr lang="en-US" sz="2000" b="1" dirty="0"/>
              <a:t>          </a:t>
            </a:r>
            <a:r>
              <a:rPr lang="el-GR" sz="2000" b="1" dirty="0"/>
              <a:t>ΔΙΟΙΚΗΣΗ ΤΟΥΡΙΣΤΙΚΩΝ ΕΠΙΧΕΙΡΗΣΕΩΝ</a:t>
            </a:r>
          </a:p>
          <a:p>
            <a:endParaRPr lang="en-US" sz="2000" b="1" dirty="0"/>
          </a:p>
          <a:p>
            <a:r>
              <a:rPr lang="el-GR" dirty="0"/>
              <a:t>Τίτλος:   </a:t>
            </a:r>
            <a:r>
              <a:rPr lang="el-GR" b="1" dirty="0"/>
              <a:t>ΚΟΙΝΩΝΙΚΑ ΜΕΣΑ ΚΑΙ ΔΙΑΧΕΙΡΙΣΗ ΠΕΛΑΤΕΙΑΚΩΝ               </a:t>
            </a:r>
          </a:p>
          <a:p>
            <a:r>
              <a:rPr lang="el-GR" b="1" dirty="0"/>
              <a:t>          ΣΧΕΣΕΩΝ ΣΕ ΜΙΚΡΟΜΕΣΑΙΕΣ ΤΟΥΡΙΣΤΙΚΕΣ ΕΠΙΧΕΙΡΗΣΕΙΣ</a:t>
            </a:r>
            <a:endParaRPr lang="en-US" dirty="0"/>
          </a:p>
        </p:txBody>
      </p:sp>
      <p:sp>
        <p:nvSpPr>
          <p:cNvPr id="4" name="TextBox 3">
            <a:extLst>
              <a:ext uri="{FF2B5EF4-FFF2-40B4-BE49-F238E27FC236}">
                <a16:creationId xmlns:a16="http://schemas.microsoft.com/office/drawing/2014/main" id="{C05C228C-C2B7-9206-A6E3-A27D6362F0E7}"/>
              </a:ext>
            </a:extLst>
          </p:cNvPr>
          <p:cNvSpPr txBox="1"/>
          <p:nvPr/>
        </p:nvSpPr>
        <p:spPr>
          <a:xfrm>
            <a:off x="823451" y="3519949"/>
            <a:ext cx="5201265" cy="2215991"/>
          </a:xfrm>
          <a:prstGeom prst="rect">
            <a:avLst/>
          </a:prstGeom>
          <a:noFill/>
        </p:spPr>
        <p:txBody>
          <a:bodyPr wrap="square" rtlCol="0">
            <a:spAutoFit/>
          </a:bodyPr>
          <a:lstStyle/>
          <a:p>
            <a:pPr>
              <a:spcAft>
                <a:spcPts val="12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b="1" dirty="0"/>
          </a:p>
          <a:p>
            <a:pPr>
              <a:lnSpc>
                <a:spcPct val="200000"/>
              </a:lnSpc>
              <a:spcAft>
                <a:spcPts val="800"/>
              </a:spcAft>
            </a:pPr>
            <a:r>
              <a:rPr lang="el-GR" sz="1200" b="1" dirty="0"/>
              <a:t>ΥΠΕΥΘΥΝΟΣ</a:t>
            </a:r>
            <a:r>
              <a:rPr lang="en-US" sz="1200" b="1" dirty="0"/>
              <a:t>  </a:t>
            </a:r>
            <a:r>
              <a:rPr lang="el-GR" sz="1200" b="1" dirty="0"/>
              <a:t>ΚΑΘΗΓΗΤΗΣ</a:t>
            </a:r>
            <a:r>
              <a:rPr lang="en-US" sz="1200" b="1" dirty="0"/>
              <a:t>: </a:t>
            </a:r>
            <a:r>
              <a:rPr lang="el-GR" sz="1200" b="1" dirty="0"/>
              <a:t>ΖΟΥΝΗ ΓΕΩΡΓΙΑ</a:t>
            </a:r>
            <a:endParaRPr lang="en-US" sz="1200" b="1" dirty="0"/>
          </a:p>
          <a:p>
            <a:pPr>
              <a:lnSpc>
                <a:spcPct val="200000"/>
              </a:lnSpc>
              <a:spcAft>
                <a:spcPts val="800"/>
              </a:spcAft>
            </a:pPr>
            <a:r>
              <a:rPr lang="en-US" sz="1200" b="1" dirty="0"/>
              <a:t> </a:t>
            </a:r>
            <a:r>
              <a:rPr lang="el-GR" sz="1200" b="1" dirty="0"/>
              <a:t>ΟΝΟΜΑΤΕΠΩΝΥΜΟ ΦΟΙΤΗΤΗ:</a:t>
            </a:r>
            <a:r>
              <a:rPr lang="en-US" sz="1200" b="1" dirty="0"/>
              <a:t>  </a:t>
            </a:r>
            <a:r>
              <a:rPr lang="el-GR" sz="1200" b="1" dirty="0"/>
              <a:t>ΑΝΘΗ ΠΑΠΑΧΡΥΣΟΒΕΡΓΗ</a:t>
            </a:r>
            <a:endParaRPr lang="en-US" sz="1200" b="1" dirty="0"/>
          </a:p>
          <a:p>
            <a:pPr>
              <a:lnSpc>
                <a:spcPct val="200000"/>
              </a:lnSpc>
              <a:spcAft>
                <a:spcPts val="800"/>
              </a:spcAft>
            </a:pPr>
            <a:r>
              <a:rPr lang="en-US" sz="1200" b="1" dirty="0"/>
              <a:t>student ID</a:t>
            </a:r>
            <a:r>
              <a:rPr lang="el-GR" sz="1200" b="1" dirty="0"/>
              <a:t>: </a:t>
            </a:r>
            <a:r>
              <a:rPr lang="en-US" sz="1200" b="1" dirty="0"/>
              <a:t>  </a:t>
            </a:r>
            <a:r>
              <a:rPr lang="el-GR" sz="1200" b="1" dirty="0"/>
              <a:t>143880</a:t>
            </a:r>
            <a:endParaRPr lang="en-US" sz="1200" b="1" dirty="0"/>
          </a:p>
          <a:p>
            <a:endParaRPr lang="en-US" dirty="0"/>
          </a:p>
        </p:txBody>
      </p:sp>
      <p:pic>
        <p:nvPicPr>
          <p:cNvPr id="5" name="Picture 4">
            <a:extLst>
              <a:ext uri="{FF2B5EF4-FFF2-40B4-BE49-F238E27FC236}">
                <a16:creationId xmlns:a16="http://schemas.microsoft.com/office/drawing/2014/main" id="{E02EC1AB-677A-4406-974B-2EC16D4A85F7}"/>
              </a:ext>
            </a:extLst>
          </p:cNvPr>
          <p:cNvPicPr>
            <a:picLocks noChangeAspect="1"/>
          </p:cNvPicPr>
          <p:nvPr/>
        </p:nvPicPr>
        <p:blipFill>
          <a:blip r:embed="rId4"/>
          <a:stretch>
            <a:fillRect/>
          </a:stretch>
        </p:blipFill>
        <p:spPr>
          <a:xfrm>
            <a:off x="10439399" y="84799"/>
            <a:ext cx="1464063" cy="563781"/>
          </a:xfrm>
          <a:prstGeom prst="rect">
            <a:avLst/>
          </a:prstGeom>
        </p:spPr>
      </p:pic>
    </p:spTree>
    <p:custDataLst>
      <p:custData r:id="rId1"/>
      <p:custData r:id="rId2"/>
    </p:custDataLst>
    <p:extLst>
      <p:ext uri="{BB962C8B-B14F-4D97-AF65-F5344CB8AC3E}">
        <p14:creationId xmlns:p14="http://schemas.microsoft.com/office/powerpoint/2010/main" val="336889369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3" y="412955"/>
            <a:ext cx="10697497" cy="2739211"/>
          </a:xfrm>
          <a:prstGeom prst="rect">
            <a:avLst/>
          </a:prstGeom>
          <a:noFill/>
        </p:spPr>
        <p:txBody>
          <a:bodyPr wrap="square" rtlCol="0">
            <a:spAutoFit/>
          </a:bodyPr>
          <a:lstStyle/>
          <a:p>
            <a:r>
              <a:rPr lang="el-GR" sz="2800" b="1" dirty="0"/>
              <a:t>Εισαγωγή</a:t>
            </a:r>
          </a:p>
          <a:p>
            <a:endParaRPr lang="el-GR" dirty="0"/>
          </a:p>
          <a:p>
            <a:pPr marL="285750" indent="-285750">
              <a:buFont typeface="Arial" panose="020B0604020202020204" pitchFamily="34" charset="0"/>
              <a:buChar char="•"/>
            </a:pPr>
            <a:r>
              <a:rPr lang="el-GR" dirty="0"/>
              <a:t>Η εισαγωγή των μέσων κοινωνικής δικτύωσης έχει φέρει επανάσταση στη διαχείριση πελατειακών σχέσεων (CRM) για τις μικρομεσαίες τουριστικές επιχειρήσεις (ΜΜΕ).</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Η έρευνα εξετάζει τη σχέση μεταξύ μέσων κοινωνικής δικτύωσης και CRM, με ποσοτική προσέγγιση βασισμένη σε δομημένα ερωτηματολόγια.</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Περιοχή μελέτης: Πελοπόννησος, γνωστή για τον τουριστικό της χαρακτήρα.</a:t>
            </a:r>
            <a:endParaRPr lang="en-US" dirty="0"/>
          </a:p>
        </p:txBody>
      </p:sp>
      <p:pic>
        <p:nvPicPr>
          <p:cNvPr id="3" name="Picture 2">
            <a:extLst>
              <a:ext uri="{FF2B5EF4-FFF2-40B4-BE49-F238E27FC236}">
                <a16:creationId xmlns:a16="http://schemas.microsoft.com/office/drawing/2014/main" id="{92760E50-5EE5-4C05-9FAB-91A5555DA48A}"/>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231452637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11031792" cy="2154436"/>
          </a:xfrm>
          <a:prstGeom prst="rect">
            <a:avLst/>
          </a:prstGeom>
          <a:noFill/>
        </p:spPr>
        <p:txBody>
          <a:bodyPr wrap="square" rtlCol="0">
            <a:spAutoFit/>
          </a:bodyPr>
          <a:lstStyle/>
          <a:p>
            <a:r>
              <a:rPr lang="el-GR" sz="2800" b="1" dirty="0"/>
              <a:t>Ειδικοί Στόχοι της Έρευνας</a:t>
            </a:r>
          </a:p>
          <a:p>
            <a:endParaRPr lang="el-GR" sz="2800" dirty="0"/>
          </a:p>
          <a:p>
            <a:endParaRPr lang="el-GR" dirty="0"/>
          </a:p>
          <a:p>
            <a:pPr marL="285750" indent="-285750">
              <a:buFont typeface="Arial" panose="020B0604020202020204" pitchFamily="34" charset="0"/>
              <a:buChar char="•"/>
            </a:pPr>
            <a:r>
              <a:rPr lang="el-GR" sz="2000" dirty="0"/>
              <a:t>Διερεύνηση του αντίκτυπου των μέσων κοινωνικής δικτύωσης στο CRM των τουριστικών επιχειρήσεων</a:t>
            </a:r>
            <a:endParaRPr lang="en-US" sz="2000" dirty="0"/>
          </a:p>
          <a:p>
            <a:pPr marL="285750" indent="-285750">
              <a:buFont typeface="Arial" panose="020B0604020202020204" pitchFamily="34" charset="0"/>
              <a:buChar char="•"/>
            </a:pPr>
            <a:r>
              <a:rPr lang="el-GR" sz="2000" dirty="0"/>
              <a:t>Βελτίωση της εξατομικευμένης επικοινωνίας και της αλληλεπίδρασης με τους πελάτες</a:t>
            </a:r>
            <a:endParaRPr lang="en-US" sz="2000" dirty="0"/>
          </a:p>
        </p:txBody>
      </p:sp>
      <p:sp>
        <p:nvSpPr>
          <p:cNvPr id="3" name="TextBox 2">
            <a:extLst>
              <a:ext uri="{FF2B5EF4-FFF2-40B4-BE49-F238E27FC236}">
                <a16:creationId xmlns:a16="http://schemas.microsoft.com/office/drawing/2014/main" id="{718BA8AD-9C24-54B2-7701-AA1BE3E95C6C}"/>
              </a:ext>
            </a:extLst>
          </p:cNvPr>
          <p:cNvSpPr txBox="1"/>
          <p:nvPr/>
        </p:nvSpPr>
        <p:spPr>
          <a:xfrm>
            <a:off x="934065" y="3471090"/>
            <a:ext cx="10323870" cy="646331"/>
          </a:xfrm>
          <a:prstGeom prst="rect">
            <a:avLst/>
          </a:prstGeom>
          <a:noFill/>
        </p:spPr>
        <p:txBody>
          <a:bodyPr wrap="square" rtlCol="0">
            <a:spAutoFit/>
          </a:bodyPr>
          <a:lstStyle/>
          <a:p>
            <a:r>
              <a:rPr lang="el-GR" b="1" dirty="0"/>
              <a:t>Στόχος:</a:t>
            </a:r>
            <a:r>
              <a:rPr lang="el-GR" dirty="0"/>
              <a:t> Παροχή εφαρμόσιμων συστάσεων για την ενίσχυση της σχέσης </a:t>
            </a:r>
            <a:r>
              <a:rPr lang="el-GR" dirty="0" err="1"/>
              <a:t>social</a:t>
            </a:r>
            <a:r>
              <a:rPr lang="el-GR" dirty="0"/>
              <a:t> </a:t>
            </a:r>
            <a:r>
              <a:rPr lang="el-GR" dirty="0" err="1"/>
              <a:t>media</a:t>
            </a:r>
            <a:r>
              <a:rPr lang="el-GR" dirty="0"/>
              <a:t>-CRM στις ΜΜΕ τουριστικές επιχειρήσεις.</a:t>
            </a:r>
            <a:endParaRPr lang="en-US" dirty="0"/>
          </a:p>
        </p:txBody>
      </p:sp>
      <p:pic>
        <p:nvPicPr>
          <p:cNvPr id="4" name="Picture 3">
            <a:extLst>
              <a:ext uri="{FF2B5EF4-FFF2-40B4-BE49-F238E27FC236}">
                <a16:creationId xmlns:a16="http://schemas.microsoft.com/office/drawing/2014/main" id="{3D08C6E0-FF76-42D8-A04C-865CC14BFA48}"/>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125994092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668812"/>
            <a:ext cx="11031792" cy="5786199"/>
          </a:xfrm>
          <a:prstGeom prst="rect">
            <a:avLst/>
          </a:prstGeom>
          <a:noFill/>
        </p:spPr>
        <p:txBody>
          <a:bodyPr wrap="square" rtlCol="0">
            <a:spAutoFit/>
          </a:bodyPr>
          <a:lstStyle/>
          <a:p>
            <a:r>
              <a:rPr lang="el-GR" sz="2800" b="1" dirty="0"/>
              <a:t>Βασικά Στοιχεία της Διαχείρισης Πελατειακών Σχέσεων (CRM)</a:t>
            </a:r>
          </a:p>
          <a:p>
            <a:endParaRPr lang="el-GR" dirty="0"/>
          </a:p>
          <a:p>
            <a:r>
              <a:rPr lang="el-GR" b="1" dirty="0"/>
              <a:t>Συλλογή και Ανάλυση Δεδομένων</a:t>
            </a:r>
          </a:p>
          <a:p>
            <a:pPr>
              <a:buFont typeface="Arial" panose="020B0604020202020204" pitchFamily="34" charset="0"/>
              <a:buChar char="•"/>
            </a:pPr>
            <a:r>
              <a:rPr lang="el-GR" dirty="0"/>
              <a:t>Συλλογή δεδομένων: Κρίσιμη για την κατανόηση των προτιμήσεων και συμπεριφορών των πελατών, μέσω εργαλείων όπως ερωτηματολόγια και σχόλια στα </a:t>
            </a:r>
            <a:r>
              <a:rPr lang="el-GR" dirty="0" err="1"/>
              <a:t>social</a:t>
            </a:r>
            <a:r>
              <a:rPr lang="el-GR" dirty="0"/>
              <a:t> </a:t>
            </a:r>
            <a:r>
              <a:rPr lang="el-GR" dirty="0" err="1"/>
              <a:t>media</a:t>
            </a:r>
            <a:r>
              <a:rPr lang="el-GR" dirty="0"/>
              <a:t> (</a:t>
            </a:r>
            <a:r>
              <a:rPr lang="el-GR" dirty="0" err="1"/>
              <a:t>Joo</a:t>
            </a:r>
            <a:r>
              <a:rPr lang="el-GR" dirty="0"/>
              <a:t>, </a:t>
            </a:r>
            <a:r>
              <a:rPr lang="el-GR" dirty="0" err="1"/>
              <a:t>Seok</a:t>
            </a:r>
            <a:r>
              <a:rPr lang="el-GR" dirty="0"/>
              <a:t> &amp; </a:t>
            </a:r>
            <a:r>
              <a:rPr lang="el-GR" dirty="0" err="1"/>
              <a:t>Nam</a:t>
            </a:r>
            <a:r>
              <a:rPr lang="el-GR" dirty="0"/>
              <a:t>, 2020).</a:t>
            </a:r>
          </a:p>
          <a:p>
            <a:pPr>
              <a:buFont typeface="Arial" panose="020B0604020202020204" pitchFamily="34" charset="0"/>
              <a:buChar char="•"/>
            </a:pPr>
            <a:r>
              <a:rPr lang="el-GR" dirty="0"/>
              <a:t>Πηγές δεδομένων: Έρευνες ικανοποίησης, κρατήσεις, </a:t>
            </a:r>
            <a:r>
              <a:rPr lang="el-GR" dirty="0" err="1"/>
              <a:t>επισκεψιμότητα</a:t>
            </a:r>
            <a:r>
              <a:rPr lang="el-GR" dirty="0"/>
              <a:t> ιστοσελίδων (</a:t>
            </a:r>
            <a:r>
              <a:rPr lang="el-GR" dirty="0" err="1"/>
              <a:t>Alford</a:t>
            </a:r>
            <a:r>
              <a:rPr lang="el-GR" dirty="0"/>
              <a:t> &amp; </a:t>
            </a:r>
            <a:r>
              <a:rPr lang="el-GR" dirty="0" err="1"/>
              <a:t>Jones</a:t>
            </a:r>
            <a:r>
              <a:rPr lang="el-GR" dirty="0"/>
              <a:t>, 2020).</a:t>
            </a:r>
          </a:p>
          <a:p>
            <a:pPr>
              <a:buFont typeface="Arial" panose="020B0604020202020204" pitchFamily="34" charset="0"/>
              <a:buChar char="•"/>
            </a:pPr>
            <a:r>
              <a:rPr lang="el-GR" dirty="0"/>
              <a:t>Χρήση αναλυτικών εργαλείων: Ανάλυση δεδομένων με εργαλεία CRM για στρατηγικές αποφάσεις (</a:t>
            </a:r>
            <a:r>
              <a:rPr lang="el-GR" dirty="0" err="1"/>
              <a:t>Arcese</a:t>
            </a:r>
            <a:r>
              <a:rPr lang="el-GR" dirty="0"/>
              <a:t> </a:t>
            </a:r>
            <a:r>
              <a:rPr lang="el-GR" dirty="0" err="1"/>
              <a:t>et</a:t>
            </a:r>
            <a:r>
              <a:rPr lang="el-GR" dirty="0"/>
              <a:t> </a:t>
            </a:r>
            <a:r>
              <a:rPr lang="el-GR" dirty="0" err="1"/>
              <a:t>al</a:t>
            </a:r>
            <a:r>
              <a:rPr lang="el-GR" dirty="0"/>
              <a:t>, 2021).</a:t>
            </a:r>
          </a:p>
          <a:p>
            <a:r>
              <a:rPr lang="el-GR" b="1" dirty="0" err="1"/>
              <a:t>Τμηματοποίηση</a:t>
            </a:r>
            <a:r>
              <a:rPr lang="el-GR" b="1" dirty="0"/>
              <a:t> Πελατών</a:t>
            </a:r>
          </a:p>
          <a:p>
            <a:pPr>
              <a:buFont typeface="Arial" panose="020B0604020202020204" pitchFamily="34" charset="0"/>
              <a:buChar char="•"/>
            </a:pPr>
            <a:r>
              <a:rPr lang="el-GR" dirty="0" err="1"/>
              <a:t>Τμηματοποίηση</a:t>
            </a:r>
            <a:r>
              <a:rPr lang="el-GR" dirty="0"/>
              <a:t>: Επιτρέπει </a:t>
            </a:r>
            <a:r>
              <a:rPr lang="el-GR" dirty="0" err="1"/>
              <a:t>στοχευμένο</a:t>
            </a:r>
            <a:r>
              <a:rPr lang="el-GR" dirty="0"/>
              <a:t> μάρκετινγκ με βάση δημογραφικά στοιχεία και συμπεριφορές ταξιδιού (</a:t>
            </a:r>
            <a:r>
              <a:rPr lang="el-GR" dirty="0" err="1"/>
              <a:t>Gillin</a:t>
            </a:r>
            <a:r>
              <a:rPr lang="el-GR" dirty="0"/>
              <a:t>, 2008).</a:t>
            </a:r>
          </a:p>
          <a:p>
            <a:pPr>
              <a:buFont typeface="Arial" panose="020B0604020202020204" pitchFamily="34" charset="0"/>
              <a:buChar char="•"/>
            </a:pPr>
            <a:r>
              <a:rPr lang="el-GR" dirty="0"/>
              <a:t>Οφέλη: Εξατομικευμένες προσφορές και ενίσχυση σχέσεων με πελάτες (</a:t>
            </a:r>
            <a:r>
              <a:rPr lang="el-GR" dirty="0" err="1"/>
              <a:t>Ai</a:t>
            </a:r>
            <a:r>
              <a:rPr lang="el-GR" dirty="0"/>
              <a:t>, </a:t>
            </a:r>
            <a:r>
              <a:rPr lang="el-GR" dirty="0" err="1"/>
              <a:t>Lv</a:t>
            </a:r>
            <a:r>
              <a:rPr lang="el-GR" dirty="0"/>
              <a:t>. &amp; </a:t>
            </a:r>
            <a:r>
              <a:rPr lang="el-GR" dirty="0" err="1"/>
              <a:t>Gursoy</a:t>
            </a:r>
            <a:r>
              <a:rPr lang="el-GR" dirty="0"/>
              <a:t>, 2020).</a:t>
            </a:r>
          </a:p>
          <a:p>
            <a:r>
              <a:rPr lang="el-GR" b="1" dirty="0"/>
              <a:t>Επικοινωνία και Δέσμευση</a:t>
            </a:r>
          </a:p>
          <a:p>
            <a:pPr>
              <a:buFont typeface="Arial" panose="020B0604020202020204" pitchFamily="34" charset="0"/>
              <a:buChar char="•"/>
            </a:pPr>
            <a:r>
              <a:rPr lang="el-GR" dirty="0"/>
              <a:t>Κανάλια επικοινωνίας: Email, </a:t>
            </a:r>
            <a:r>
              <a:rPr lang="el-GR" dirty="0" err="1"/>
              <a:t>social</a:t>
            </a:r>
            <a:r>
              <a:rPr lang="el-GR" dirty="0"/>
              <a:t> </a:t>
            </a:r>
            <a:r>
              <a:rPr lang="el-GR" dirty="0" err="1"/>
              <a:t>media</a:t>
            </a:r>
            <a:r>
              <a:rPr lang="el-GR" dirty="0"/>
              <a:t>, τηλέφωνο – επιλογή ανάλογα με τις προτιμήσεις των πελατών (</a:t>
            </a:r>
            <a:r>
              <a:rPr lang="el-GR" dirty="0" err="1"/>
              <a:t>Labanauskaitė</a:t>
            </a:r>
            <a:r>
              <a:rPr lang="el-GR" dirty="0"/>
              <a:t>, </a:t>
            </a:r>
            <a:r>
              <a:rPr lang="el-GR" dirty="0" err="1"/>
              <a:t>Fiore</a:t>
            </a:r>
            <a:r>
              <a:rPr lang="el-GR" dirty="0"/>
              <a:t> &amp; </a:t>
            </a:r>
            <a:r>
              <a:rPr lang="el-GR" dirty="0" err="1"/>
              <a:t>Stašys</a:t>
            </a:r>
            <a:r>
              <a:rPr lang="el-GR" dirty="0"/>
              <a:t>, 2020).</a:t>
            </a:r>
          </a:p>
          <a:p>
            <a:pPr>
              <a:buFont typeface="Arial" panose="020B0604020202020204" pitchFamily="34" charset="0"/>
              <a:buChar char="•"/>
            </a:pPr>
            <a:r>
              <a:rPr lang="el-GR" dirty="0"/>
              <a:t>Αλληλεπίδραση σε πραγματικό χρόνο: Προσφέρει ανατροφοδότηση και δημιουργεί αίσθηση κοινότητας (</a:t>
            </a:r>
            <a:r>
              <a:rPr lang="el-GR" dirty="0" err="1"/>
              <a:t>Kostakis</a:t>
            </a:r>
            <a:r>
              <a:rPr lang="el-GR" dirty="0"/>
              <a:t> &amp; </a:t>
            </a:r>
            <a:r>
              <a:rPr lang="el-GR" dirty="0" err="1"/>
              <a:t>Bauneus</a:t>
            </a:r>
            <a:r>
              <a:rPr lang="el-GR" dirty="0"/>
              <a:t>, 2014).</a:t>
            </a:r>
          </a:p>
          <a:p>
            <a:endParaRPr lang="el-GR" dirty="0"/>
          </a:p>
        </p:txBody>
      </p:sp>
      <p:pic>
        <p:nvPicPr>
          <p:cNvPr id="3" name="Picture 2">
            <a:extLst>
              <a:ext uri="{FF2B5EF4-FFF2-40B4-BE49-F238E27FC236}">
                <a16:creationId xmlns:a16="http://schemas.microsoft.com/office/drawing/2014/main" id="{81193090-6207-4EB2-8211-8DEA54F31106}"/>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46684264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700171"/>
            <a:ext cx="11031792" cy="3570208"/>
          </a:xfrm>
          <a:prstGeom prst="rect">
            <a:avLst/>
          </a:prstGeom>
          <a:noFill/>
        </p:spPr>
        <p:txBody>
          <a:bodyPr wrap="square" rtlCol="0">
            <a:spAutoFit/>
          </a:bodyPr>
          <a:lstStyle/>
          <a:p>
            <a:r>
              <a:rPr lang="el-GR" sz="2800" b="1" dirty="0"/>
              <a:t>Βασικά Στοιχεία της Διαχείρισης Πελατειακών Σχέσεων (CRM)</a:t>
            </a:r>
          </a:p>
          <a:p>
            <a:endParaRPr lang="el-GR" dirty="0"/>
          </a:p>
          <a:p>
            <a:r>
              <a:rPr lang="el-GR" b="1" dirty="0"/>
              <a:t>Στρατηγικές Διατήρησης Πελατών</a:t>
            </a:r>
          </a:p>
          <a:p>
            <a:pPr>
              <a:buFont typeface="Arial" panose="020B0604020202020204" pitchFamily="34" charset="0"/>
              <a:buChar char="•"/>
            </a:pPr>
            <a:r>
              <a:rPr lang="el-GR" dirty="0"/>
              <a:t>Προγράμματα αφοσίωσης: Ανταμοιβές και εκπτώσεις για τους πελάτες που επιστρέφουν (</a:t>
            </a:r>
            <a:r>
              <a:rPr lang="el-GR" dirty="0" err="1"/>
              <a:t>Dias</a:t>
            </a:r>
            <a:r>
              <a:rPr lang="el-GR" dirty="0"/>
              <a:t> </a:t>
            </a:r>
            <a:r>
              <a:rPr lang="el-GR" dirty="0" err="1"/>
              <a:t>et</a:t>
            </a:r>
            <a:r>
              <a:rPr lang="el-GR" dirty="0"/>
              <a:t> </a:t>
            </a:r>
            <a:r>
              <a:rPr lang="el-GR" dirty="0" err="1"/>
              <a:t>al</a:t>
            </a:r>
            <a:r>
              <a:rPr lang="el-GR" dirty="0"/>
              <a:t>, 2023).</a:t>
            </a:r>
          </a:p>
          <a:p>
            <a:pPr>
              <a:buFont typeface="Arial" panose="020B0604020202020204" pitchFamily="34" charset="0"/>
              <a:buChar char="•"/>
            </a:pPr>
            <a:r>
              <a:rPr lang="el-GR" dirty="0"/>
              <a:t>Διαχείριση ανατροφοδότησης: Γρήγορη ανταπόκριση σε σχόλια πελατών (</a:t>
            </a:r>
            <a:r>
              <a:rPr lang="el-GR" dirty="0" err="1"/>
              <a:t>Chu</a:t>
            </a:r>
            <a:r>
              <a:rPr lang="el-GR" dirty="0"/>
              <a:t>, </a:t>
            </a:r>
            <a:r>
              <a:rPr lang="el-GR" dirty="0" err="1"/>
              <a:t>Deng</a:t>
            </a:r>
            <a:r>
              <a:rPr lang="el-GR" dirty="0"/>
              <a:t> &amp; </a:t>
            </a:r>
            <a:r>
              <a:rPr lang="el-GR" dirty="0" err="1"/>
              <a:t>Cheng</a:t>
            </a:r>
            <a:r>
              <a:rPr lang="el-GR" dirty="0"/>
              <a:t>, 2020).</a:t>
            </a:r>
          </a:p>
          <a:p>
            <a:r>
              <a:rPr lang="el-GR" b="1" dirty="0"/>
              <a:t>Ενσωμάτωση Τεχνολογίας</a:t>
            </a:r>
          </a:p>
          <a:p>
            <a:pPr>
              <a:buFont typeface="Arial" panose="020B0604020202020204" pitchFamily="34" charset="0"/>
              <a:buChar char="•"/>
            </a:pPr>
            <a:r>
              <a:rPr lang="el-GR" dirty="0"/>
              <a:t>CRM </a:t>
            </a:r>
            <a:r>
              <a:rPr lang="el-GR" dirty="0" err="1"/>
              <a:t>software</a:t>
            </a:r>
            <a:r>
              <a:rPr lang="el-GR" dirty="0"/>
              <a:t>: Αυτοματοποίηση διαδικασιών και βελτίωση επικοινωνίας (</a:t>
            </a:r>
            <a:r>
              <a:rPr lang="el-GR" dirty="0" err="1"/>
              <a:t>Elmo</a:t>
            </a:r>
            <a:r>
              <a:rPr lang="el-GR" dirty="0"/>
              <a:t> </a:t>
            </a:r>
            <a:r>
              <a:rPr lang="el-GR" dirty="0" err="1"/>
              <a:t>et</a:t>
            </a:r>
            <a:r>
              <a:rPr lang="el-GR" dirty="0"/>
              <a:t> </a:t>
            </a:r>
            <a:r>
              <a:rPr lang="el-GR" dirty="0" err="1"/>
              <a:t>al</a:t>
            </a:r>
            <a:r>
              <a:rPr lang="el-GR" dirty="0"/>
              <a:t>, 2020).</a:t>
            </a:r>
          </a:p>
          <a:p>
            <a:pPr>
              <a:buFont typeface="Arial" panose="020B0604020202020204" pitchFamily="34" charset="0"/>
              <a:buChar char="•"/>
            </a:pPr>
            <a:r>
              <a:rPr lang="el-GR" dirty="0"/>
              <a:t>Εργαλεία κοινωνικών μέσων: Παρακολούθηση συμπεριφοράς πελατών για τη βελτίωση στρατηγικών (</a:t>
            </a:r>
            <a:r>
              <a:rPr lang="el-GR" dirty="0" err="1"/>
              <a:t>Chu</a:t>
            </a:r>
            <a:r>
              <a:rPr lang="el-GR" dirty="0"/>
              <a:t>, </a:t>
            </a:r>
            <a:r>
              <a:rPr lang="el-GR" dirty="0" err="1"/>
              <a:t>Deng</a:t>
            </a:r>
            <a:r>
              <a:rPr lang="el-GR" dirty="0"/>
              <a:t> &amp; </a:t>
            </a:r>
            <a:r>
              <a:rPr lang="el-GR" dirty="0" err="1"/>
              <a:t>Cheng</a:t>
            </a:r>
            <a:r>
              <a:rPr lang="el-GR" dirty="0"/>
              <a:t>, 2020).</a:t>
            </a:r>
          </a:p>
          <a:p>
            <a:endParaRPr lang="el-GR" dirty="0"/>
          </a:p>
        </p:txBody>
      </p:sp>
      <p:pic>
        <p:nvPicPr>
          <p:cNvPr id="3" name="Picture 2">
            <a:extLst>
              <a:ext uri="{FF2B5EF4-FFF2-40B4-BE49-F238E27FC236}">
                <a16:creationId xmlns:a16="http://schemas.microsoft.com/office/drawing/2014/main" id="{B936BE37-006A-40A1-8D24-CD8FBCB3DDC3}"/>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10683257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642718"/>
            <a:ext cx="11533238" cy="5509200"/>
          </a:xfrm>
          <a:prstGeom prst="rect">
            <a:avLst/>
          </a:prstGeom>
          <a:noFill/>
        </p:spPr>
        <p:txBody>
          <a:bodyPr wrap="square" rtlCol="0">
            <a:spAutoFit/>
          </a:bodyPr>
          <a:lstStyle/>
          <a:p>
            <a:r>
              <a:rPr lang="el-GR" sz="2800" b="1" dirty="0"/>
              <a:t>Διαχείριση Πελατειακών Σχέσεων (CRM) στις Τουριστικές ΜΜΕ</a:t>
            </a:r>
            <a:endParaRPr lang="el-GR" dirty="0"/>
          </a:p>
          <a:p>
            <a:endParaRPr lang="el-GR" dirty="0"/>
          </a:p>
          <a:p>
            <a:r>
              <a:rPr lang="el-GR" b="1" dirty="0"/>
              <a:t>Εισαγωγή στο CRM</a:t>
            </a:r>
          </a:p>
          <a:p>
            <a:r>
              <a:rPr lang="el-GR" dirty="0"/>
              <a:t>Η Διαχείριση Πελατειακών Σχέσεων (CRM) είναι μια στρατηγική που βοηθά τις τουριστικές επιχειρήσεις να διατηρούν μακροχρόνιες σχέσεις με τους πελάτες, μέσω της κατανόησης των αναγκών τους και της εξατομίκευσης των υπηρεσιών (</a:t>
            </a:r>
            <a:r>
              <a:rPr lang="el-GR" dirty="0" err="1"/>
              <a:t>Kosmatos</a:t>
            </a:r>
            <a:r>
              <a:rPr lang="el-GR" dirty="0"/>
              <a:t>, 2004).</a:t>
            </a:r>
          </a:p>
          <a:p>
            <a:r>
              <a:rPr lang="el-GR" b="1" dirty="0"/>
              <a:t>Προκλήσεις για τις ΜΜΕ</a:t>
            </a:r>
          </a:p>
          <a:p>
            <a:r>
              <a:rPr lang="el-GR" dirty="0"/>
              <a:t>Οι ΜΜΕ αντιμετωπίζουν περιορισμούς πόρων, ανησυχίες για την ασφάλεια δεδομένων και την ανάγκη προσαρμογής στις μεταβαλλόμενες προσδοκίες των πελατών (</a:t>
            </a:r>
            <a:r>
              <a:rPr lang="el-GR" dirty="0" err="1"/>
              <a:t>Vasileiadis</a:t>
            </a:r>
            <a:r>
              <a:rPr lang="el-GR" dirty="0"/>
              <a:t>, 2008; </a:t>
            </a:r>
            <a:r>
              <a:rPr lang="el-GR" dirty="0" err="1"/>
              <a:t>Kouvas</a:t>
            </a:r>
            <a:r>
              <a:rPr lang="el-GR" dirty="0"/>
              <a:t> </a:t>
            </a:r>
            <a:r>
              <a:rPr lang="el-GR" dirty="0" err="1"/>
              <a:t>et</a:t>
            </a:r>
            <a:r>
              <a:rPr lang="el-GR" dirty="0"/>
              <a:t> </a:t>
            </a:r>
            <a:r>
              <a:rPr lang="el-GR" dirty="0" err="1"/>
              <a:t>al</a:t>
            </a:r>
            <a:r>
              <a:rPr lang="el-GR" dirty="0"/>
              <a:t>., 2004; </a:t>
            </a:r>
            <a:r>
              <a:rPr lang="el-GR" dirty="0" err="1"/>
              <a:t>Ai</a:t>
            </a:r>
            <a:r>
              <a:rPr lang="el-GR" dirty="0"/>
              <a:t>, </a:t>
            </a:r>
            <a:r>
              <a:rPr lang="el-GR" dirty="0" err="1"/>
              <a:t>Lv</a:t>
            </a:r>
            <a:r>
              <a:rPr lang="el-GR" dirty="0"/>
              <a:t>, &amp; </a:t>
            </a:r>
            <a:r>
              <a:rPr lang="el-GR" dirty="0" err="1"/>
              <a:t>Gursoy</a:t>
            </a:r>
            <a:r>
              <a:rPr lang="el-GR" dirty="0"/>
              <a:t>, 2020).</a:t>
            </a:r>
          </a:p>
          <a:p>
            <a:r>
              <a:rPr lang="el-GR" b="1" dirty="0"/>
              <a:t>Ρόλος των Μέσων Κοινωνικής Δικτύωσης</a:t>
            </a:r>
          </a:p>
          <a:p>
            <a:r>
              <a:rPr lang="el-GR" dirty="0"/>
              <a:t>Τα </a:t>
            </a:r>
            <a:r>
              <a:rPr lang="el-GR" dirty="0" err="1"/>
              <a:t>social</a:t>
            </a:r>
            <a:r>
              <a:rPr lang="el-GR" dirty="0"/>
              <a:t> </a:t>
            </a:r>
            <a:r>
              <a:rPr lang="el-GR" dirty="0" err="1"/>
              <a:t>media</a:t>
            </a:r>
            <a:r>
              <a:rPr lang="el-GR" dirty="0"/>
              <a:t> ενισχύουν το CRM μέσω κοινωνικής ακρόασης, εξατομικευμένων καμπανιών και δημιουργίας κοινότητας. Παρέχουν άμεση επικοινωνία και ανατροφοδότηση με τους πελάτες (</a:t>
            </a:r>
            <a:r>
              <a:rPr lang="el-GR" dirty="0" err="1"/>
              <a:t>Deb</a:t>
            </a:r>
            <a:r>
              <a:rPr lang="el-GR" dirty="0"/>
              <a:t>, </a:t>
            </a:r>
            <a:r>
              <a:rPr lang="el-GR" dirty="0" err="1"/>
              <a:t>Nafi</a:t>
            </a:r>
            <a:r>
              <a:rPr lang="el-GR" dirty="0"/>
              <a:t> &amp; </a:t>
            </a:r>
            <a:r>
              <a:rPr lang="el-GR" dirty="0" err="1"/>
              <a:t>Valeri</a:t>
            </a:r>
            <a:r>
              <a:rPr lang="el-GR" dirty="0"/>
              <a:t>, 2022; </a:t>
            </a:r>
            <a:r>
              <a:rPr lang="el-GR" dirty="0" err="1"/>
              <a:t>Veniou</a:t>
            </a:r>
            <a:r>
              <a:rPr lang="el-GR" dirty="0"/>
              <a:t>, 2016).</a:t>
            </a:r>
          </a:p>
          <a:p>
            <a:r>
              <a:rPr lang="el-GR" b="1" dirty="0"/>
              <a:t>Μελλοντικές Τάσεις</a:t>
            </a:r>
          </a:p>
          <a:p>
            <a:r>
              <a:rPr lang="el-GR" dirty="0"/>
              <a:t>Τεχνολογίες όπως η τεχνητή νοημοσύνη, η επαυξημένη πραγματικότητα (AR) και το </a:t>
            </a:r>
            <a:r>
              <a:rPr lang="el-GR" dirty="0" err="1"/>
              <a:t>blockchain</a:t>
            </a:r>
            <a:r>
              <a:rPr lang="el-GR" dirty="0"/>
              <a:t> προσφέρουν νέες δυνατότητες για πιο αποδοτική και ασφαλή διαχείριση πελατειακών σχέσεων (</a:t>
            </a:r>
            <a:r>
              <a:rPr lang="el-GR" dirty="0" err="1"/>
              <a:t>Filimonau</a:t>
            </a:r>
            <a:r>
              <a:rPr lang="el-GR" dirty="0"/>
              <a:t> &amp; De </a:t>
            </a:r>
            <a:r>
              <a:rPr lang="el-GR" dirty="0" err="1"/>
              <a:t>Coteau</a:t>
            </a:r>
            <a:r>
              <a:rPr lang="el-GR" dirty="0"/>
              <a:t>, 2019; </a:t>
            </a:r>
            <a:r>
              <a:rPr lang="el-GR" dirty="0" err="1"/>
              <a:t>Malliou</a:t>
            </a:r>
            <a:r>
              <a:rPr lang="el-GR" dirty="0"/>
              <a:t>, 2017; </a:t>
            </a:r>
            <a:r>
              <a:rPr lang="el-GR" dirty="0" err="1"/>
              <a:t>Soegoto</a:t>
            </a:r>
            <a:r>
              <a:rPr lang="el-GR" dirty="0"/>
              <a:t> &amp; </a:t>
            </a:r>
            <a:r>
              <a:rPr lang="el-GR" dirty="0" err="1"/>
              <a:t>Eliana</a:t>
            </a:r>
            <a:r>
              <a:rPr lang="el-GR" dirty="0"/>
              <a:t>, 2018).</a:t>
            </a:r>
          </a:p>
          <a:p>
            <a:endParaRPr lang="el-GR" dirty="0"/>
          </a:p>
        </p:txBody>
      </p:sp>
      <p:pic>
        <p:nvPicPr>
          <p:cNvPr id="3" name="Picture 2">
            <a:extLst>
              <a:ext uri="{FF2B5EF4-FFF2-40B4-BE49-F238E27FC236}">
                <a16:creationId xmlns:a16="http://schemas.microsoft.com/office/drawing/2014/main" id="{05B45D9B-8C3F-4775-9DAB-8E04F4455909}"/>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427039921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933655"/>
            <a:ext cx="11533238" cy="3847207"/>
          </a:xfrm>
          <a:prstGeom prst="rect">
            <a:avLst/>
          </a:prstGeom>
          <a:noFill/>
        </p:spPr>
        <p:txBody>
          <a:bodyPr wrap="square" rtlCol="0">
            <a:spAutoFit/>
          </a:bodyPr>
          <a:lstStyle/>
          <a:p>
            <a:r>
              <a:rPr lang="el-GR" sz="2800" b="1" dirty="0"/>
              <a:t>Περιγραφή της Περιοχής Μελέτης: Πελοπόννησος</a:t>
            </a:r>
          </a:p>
          <a:p>
            <a:endParaRPr lang="el-GR" dirty="0"/>
          </a:p>
          <a:p>
            <a:endParaRPr lang="el-GR" dirty="0"/>
          </a:p>
          <a:p>
            <a:r>
              <a:rPr lang="el-GR" b="1" dirty="0"/>
              <a:t>Γεωγραφικό Πλαίσιο</a:t>
            </a:r>
          </a:p>
          <a:p>
            <a:r>
              <a:rPr lang="el-GR" dirty="0"/>
              <a:t>Τοποθεσία: Χερσόνησος στο νότιο τμήμα της Ελλάδας, συνδεδεμένη με την ηπειρωτική χώρα μέσω του Ισθμού της Κορίνθου.</a:t>
            </a:r>
          </a:p>
          <a:p>
            <a:r>
              <a:rPr lang="el-GR" dirty="0"/>
              <a:t>Ιστορικά Μνημεία: Αρχαία Ολυμπία, Μυκήνες, Επίδαυρος.</a:t>
            </a:r>
          </a:p>
          <a:p>
            <a:r>
              <a:rPr lang="el-GR" dirty="0"/>
              <a:t>Τουριστικοί Προορισμοί: Ναύπλιο, Μονεμβασιά, Καλαμάτα, </a:t>
            </a:r>
            <a:r>
              <a:rPr lang="el-GR" dirty="0" err="1"/>
              <a:t>Γύθειο</a:t>
            </a:r>
            <a:r>
              <a:rPr lang="el-GR" dirty="0"/>
              <a:t>. </a:t>
            </a:r>
          </a:p>
          <a:p>
            <a:endParaRPr lang="el-GR" b="1" dirty="0"/>
          </a:p>
          <a:p>
            <a:r>
              <a:rPr lang="el-GR" b="1" dirty="0"/>
              <a:t>Χαρακτηριστικά Τουριστικής Βιομηχανίας</a:t>
            </a:r>
          </a:p>
          <a:p>
            <a:r>
              <a:rPr lang="el-GR" dirty="0"/>
              <a:t>Δραστηριότητες: Ιστορικοί χώροι, παραλίες, παραδοσιακή κουζίνα, θαλάσσια σπορ.</a:t>
            </a:r>
          </a:p>
          <a:p>
            <a:r>
              <a:rPr lang="el-GR" dirty="0"/>
              <a:t>Δημογραφικά: Οικογένειες, ζευγάρια, μεμονωμένοι ταξιδιώτες.</a:t>
            </a:r>
          </a:p>
          <a:p>
            <a:r>
              <a:rPr lang="el-GR" dirty="0"/>
              <a:t>Τουριστικές Εποχές: Καλοκαίρι, Πάσχα, φθινόπωρο.</a:t>
            </a:r>
          </a:p>
        </p:txBody>
      </p:sp>
      <p:pic>
        <p:nvPicPr>
          <p:cNvPr id="3" name="Picture 2">
            <a:extLst>
              <a:ext uri="{FF2B5EF4-FFF2-40B4-BE49-F238E27FC236}">
                <a16:creationId xmlns:a16="http://schemas.microsoft.com/office/drawing/2014/main" id="{EDB977D1-F799-4E31-B90D-0F516ACBC7EA}"/>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47147683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11533238" cy="3847207"/>
          </a:xfrm>
          <a:prstGeom prst="rect">
            <a:avLst/>
          </a:prstGeom>
          <a:noFill/>
        </p:spPr>
        <p:txBody>
          <a:bodyPr wrap="square" rtlCol="0">
            <a:spAutoFit/>
          </a:bodyPr>
          <a:lstStyle/>
          <a:p>
            <a:r>
              <a:rPr lang="el-GR" sz="2800" b="1" dirty="0"/>
              <a:t>Περιγραφή της Περιοχής Μελέτης: Πελοπόννησος</a:t>
            </a:r>
          </a:p>
          <a:p>
            <a:endParaRPr lang="el-GR" dirty="0"/>
          </a:p>
          <a:p>
            <a:endParaRPr lang="el-GR" dirty="0"/>
          </a:p>
          <a:p>
            <a:r>
              <a:rPr lang="el-GR" b="1" dirty="0"/>
              <a:t>Κατηγορίες Ξενοδοχειακών Επιχειρήσεων</a:t>
            </a:r>
          </a:p>
          <a:p>
            <a:pPr>
              <a:buFont typeface="Arial" panose="020B0604020202020204" pitchFamily="34" charset="0"/>
              <a:buChar char="•"/>
            </a:pPr>
            <a:r>
              <a:rPr lang="el-GR" dirty="0"/>
              <a:t>Μικρές &amp; Μεσαίες Επιχειρήσεις: Ξενοδοχεία κάτω από 100 κλίνες, σε παραθαλάσσιες και αστικές περιοχές.</a:t>
            </a:r>
          </a:p>
          <a:p>
            <a:pPr>
              <a:buFont typeface="Arial" panose="020B0604020202020204" pitchFamily="34" charset="0"/>
              <a:buChar char="•"/>
            </a:pPr>
            <a:r>
              <a:rPr lang="el-GR" dirty="0"/>
              <a:t>Κατηγορίες: </a:t>
            </a:r>
            <a:r>
              <a:rPr lang="el-GR" dirty="0" err="1"/>
              <a:t>Boutique</a:t>
            </a:r>
            <a:r>
              <a:rPr lang="el-GR" dirty="0"/>
              <a:t>, οικογενειακά, οικολογικά θέρετρα.</a:t>
            </a:r>
          </a:p>
          <a:p>
            <a:endParaRPr lang="el-GR" b="1" dirty="0"/>
          </a:p>
          <a:p>
            <a:r>
              <a:rPr lang="el-GR" b="1" dirty="0"/>
              <a:t>Σημασία Μικρών &amp; Μεσαίων Επιχειρήσεων</a:t>
            </a:r>
          </a:p>
          <a:p>
            <a:pPr>
              <a:buFont typeface="Arial" panose="020B0604020202020204" pitchFamily="34" charset="0"/>
              <a:buChar char="•"/>
            </a:pPr>
            <a:r>
              <a:rPr lang="el-GR" dirty="0"/>
              <a:t>Προσαρμοσμένες Εμπειρίες: Προσφέρουν εξατομικευμένες υπηρεσίες παρά τους περιορισμένους πόρους.</a:t>
            </a:r>
          </a:p>
          <a:p>
            <a:pPr>
              <a:buFont typeface="Arial" panose="020B0604020202020204" pitchFamily="34" charset="0"/>
              <a:buChar char="•"/>
            </a:pPr>
            <a:r>
              <a:rPr lang="el-GR" dirty="0"/>
              <a:t>Καινοτομία στη Διαχείριση Πελατειακών Σχέσεων (CRM): Χρησιμοποιούν μέσα κοινωνικής δικτύωσης για τη διαχείριση πελατών.</a:t>
            </a:r>
          </a:p>
        </p:txBody>
      </p:sp>
      <p:pic>
        <p:nvPicPr>
          <p:cNvPr id="3" name="Picture 2">
            <a:extLst>
              <a:ext uri="{FF2B5EF4-FFF2-40B4-BE49-F238E27FC236}">
                <a16:creationId xmlns:a16="http://schemas.microsoft.com/office/drawing/2014/main" id="{AED26BFD-89F5-43C4-8A07-6B68257AE7E8}"/>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66029538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11533238" cy="5786199"/>
          </a:xfrm>
          <a:prstGeom prst="rect">
            <a:avLst/>
          </a:prstGeom>
          <a:noFill/>
        </p:spPr>
        <p:txBody>
          <a:bodyPr wrap="square" rtlCol="0">
            <a:spAutoFit/>
          </a:bodyPr>
          <a:lstStyle/>
          <a:p>
            <a:r>
              <a:rPr lang="el-GR" sz="2800" b="1" dirty="0"/>
              <a:t>Μεθοδολογία</a:t>
            </a:r>
            <a:endParaRPr lang="el-GR" b="1" dirty="0"/>
          </a:p>
          <a:p>
            <a:endParaRPr lang="el-GR" dirty="0"/>
          </a:p>
          <a:p>
            <a:r>
              <a:rPr lang="el-GR" b="1" dirty="0"/>
              <a:t>Σχεδιασμός Έρευνας</a:t>
            </a:r>
            <a:endParaRPr lang="el-GR" dirty="0"/>
          </a:p>
          <a:p>
            <a:pPr>
              <a:buFont typeface="Arial" panose="020B0604020202020204" pitchFamily="34" charset="0"/>
              <a:buChar char="•"/>
            </a:pPr>
            <a:r>
              <a:rPr lang="el-GR" dirty="0"/>
              <a:t>Διερεύνηση του ρόλου των μέσων κοινωνικής δικτύωσης στο CRM για μικρομεσαίες τουριστικές επιχειρήσεις στην Πελοπόννησο.</a:t>
            </a:r>
          </a:p>
          <a:p>
            <a:pPr>
              <a:buFont typeface="Arial" panose="020B0604020202020204" pitchFamily="34" charset="0"/>
              <a:buChar char="•"/>
            </a:pPr>
            <a:r>
              <a:rPr lang="el-GR" dirty="0"/>
              <a:t>Ποσοτική προσέγγιση: Συλλογή αντικειμενικών, μετρήσιμων δεδομένων μέσω δομημένων ερωτηματολογίων.</a:t>
            </a:r>
          </a:p>
          <a:p>
            <a:pPr>
              <a:buFont typeface="Arial" panose="020B0604020202020204" pitchFamily="34" charset="0"/>
              <a:buChar char="•"/>
            </a:pPr>
            <a:r>
              <a:rPr lang="el-GR" dirty="0"/>
              <a:t>Εστίαση: Εντοπισμός τάσεων και προτύπων στη χρήση των μέσων κοινωνικής δικτύωσης και στον αντίκτυπό τους στο CRM.</a:t>
            </a:r>
          </a:p>
          <a:p>
            <a:endParaRPr lang="el-GR" b="1" dirty="0"/>
          </a:p>
          <a:p>
            <a:r>
              <a:rPr lang="el-GR" b="1" dirty="0"/>
              <a:t>Στρατηγική Δειγματοληψίας</a:t>
            </a:r>
            <a:endParaRPr lang="el-GR" dirty="0"/>
          </a:p>
          <a:p>
            <a:pPr>
              <a:buFont typeface="Arial" panose="020B0604020202020204" pitchFamily="34" charset="0"/>
              <a:buChar char="•"/>
            </a:pPr>
            <a:r>
              <a:rPr lang="el-GR" dirty="0"/>
              <a:t>Πληθυσμός-στόχος: Μικρομεσαίες τουριστικές επιχειρήσεις (ξενοδοχεία, τουριστικοί πράκτορες, υπηρεσίες διαμονής) στην Πελοπόννησο.</a:t>
            </a:r>
          </a:p>
          <a:p>
            <a:pPr>
              <a:buFont typeface="Arial" panose="020B0604020202020204" pitchFamily="34" charset="0"/>
              <a:buChar char="•"/>
            </a:pPr>
            <a:r>
              <a:rPr lang="el-GR" dirty="0" err="1"/>
              <a:t>Στρωματοποιημένη</a:t>
            </a:r>
            <a:r>
              <a:rPr lang="el-GR" dirty="0"/>
              <a:t> τυχαία δειγματοληψία:</a:t>
            </a:r>
          </a:p>
          <a:p>
            <a:pPr marL="742950" lvl="1" indent="-285750">
              <a:buFont typeface="Arial" panose="020B0604020202020204" pitchFamily="34" charset="0"/>
              <a:buChar char="•"/>
            </a:pPr>
            <a:r>
              <a:rPr lang="el-GR" b="1" dirty="0"/>
              <a:t>Στρώματα:</a:t>
            </a:r>
            <a:endParaRPr lang="el-GR" dirty="0"/>
          </a:p>
          <a:p>
            <a:pPr marL="1143000" lvl="2" indent="-228600">
              <a:buFont typeface="Arial" panose="020B0604020202020204" pitchFamily="34" charset="0"/>
              <a:buChar char="•"/>
            </a:pPr>
            <a:r>
              <a:rPr lang="el-GR" dirty="0"/>
              <a:t>Γεωγραφία: Βόρεια, Κεντρική και Νότια Πελοπόννησος.</a:t>
            </a:r>
          </a:p>
          <a:p>
            <a:pPr marL="1143000" lvl="2" indent="-228600">
              <a:buFont typeface="Arial" panose="020B0604020202020204" pitchFamily="34" charset="0"/>
              <a:buChar char="•"/>
            </a:pPr>
            <a:r>
              <a:rPr lang="el-GR" dirty="0"/>
              <a:t>Μέγεθος Επιχείρησης: Μικρές (&lt;50 εργαζόμενοι), Μεσαίες (50-250 εργαζόμενοι).</a:t>
            </a:r>
          </a:p>
          <a:p>
            <a:pPr marL="1143000" lvl="2" indent="-228600">
              <a:buFont typeface="Arial" panose="020B0604020202020204" pitchFamily="34" charset="0"/>
              <a:buChar char="•"/>
            </a:pPr>
            <a:r>
              <a:rPr lang="el-GR" dirty="0"/>
              <a:t>Τύπος Υπηρεσίας: Ξενοδοχεία, τουριστικοί πράκτορες, υπηρεσίες διαμονής.</a:t>
            </a:r>
          </a:p>
          <a:p>
            <a:pPr marL="742950" lvl="1" indent="-285750">
              <a:buFont typeface="Arial" panose="020B0604020202020204" pitchFamily="34" charset="0"/>
              <a:buChar char="•"/>
            </a:pPr>
            <a:r>
              <a:rPr lang="el-GR" b="1" dirty="0"/>
              <a:t>Βήματα:</a:t>
            </a:r>
            <a:r>
              <a:rPr lang="el-GR" dirty="0"/>
              <a:t> Ταυτοποίηση στρωμάτων, δημιουργία πλαισίου δειγματοληψίας, τυχαία επιλογή δειγμάτων από κάθε στρώμα.</a:t>
            </a:r>
          </a:p>
        </p:txBody>
      </p:sp>
      <p:pic>
        <p:nvPicPr>
          <p:cNvPr id="3" name="Picture 2">
            <a:extLst>
              <a:ext uri="{FF2B5EF4-FFF2-40B4-BE49-F238E27FC236}">
                <a16:creationId xmlns:a16="http://schemas.microsoft.com/office/drawing/2014/main" id="{C4B1E710-D83E-442F-AF09-17F03849A2E6}"/>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204809493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11533238" cy="5509200"/>
          </a:xfrm>
          <a:prstGeom prst="rect">
            <a:avLst/>
          </a:prstGeom>
          <a:noFill/>
        </p:spPr>
        <p:txBody>
          <a:bodyPr wrap="square" rtlCol="0">
            <a:spAutoFit/>
          </a:bodyPr>
          <a:lstStyle/>
          <a:p>
            <a:r>
              <a:rPr lang="el-GR" sz="2800" b="1" dirty="0"/>
              <a:t>Μεθοδολογία</a:t>
            </a:r>
            <a:endParaRPr lang="el-GR" b="1" dirty="0"/>
          </a:p>
          <a:p>
            <a:endParaRPr lang="el-GR" dirty="0"/>
          </a:p>
          <a:p>
            <a:r>
              <a:rPr lang="el-GR" b="1" dirty="0"/>
              <a:t>Συλλογή Δεδομένων</a:t>
            </a:r>
            <a:endParaRPr lang="el-GR" dirty="0"/>
          </a:p>
          <a:p>
            <a:pPr>
              <a:buFont typeface="Arial" panose="020B0604020202020204" pitchFamily="34" charset="0"/>
              <a:buChar char="•"/>
            </a:pPr>
            <a:r>
              <a:rPr lang="el-GR" b="1" dirty="0"/>
              <a:t>Ανάπτυξη Ερωτηματολογίου:</a:t>
            </a:r>
            <a:endParaRPr lang="el-GR" dirty="0"/>
          </a:p>
          <a:p>
            <a:pPr marL="742950" lvl="1" indent="-285750">
              <a:buFont typeface="Arial" panose="020B0604020202020204" pitchFamily="34" charset="0"/>
              <a:buChar char="•"/>
            </a:pPr>
            <a:r>
              <a:rPr lang="el-GR" dirty="0"/>
              <a:t>10 δηλώσεις σχετικά με τη χρήση των μέσων κοινωνικής δικτύωσης και τον αντίκτυπό τους στο CRM.</a:t>
            </a:r>
          </a:p>
          <a:p>
            <a:pPr marL="742950" lvl="1" indent="-285750">
              <a:buFont typeface="Arial" panose="020B0604020202020204" pitchFamily="34" charset="0"/>
              <a:buChar char="•"/>
            </a:pPr>
            <a:r>
              <a:rPr lang="el-GR" dirty="0"/>
              <a:t>Κλίμακα </a:t>
            </a:r>
            <a:r>
              <a:rPr lang="el-GR" dirty="0" err="1"/>
              <a:t>Likert</a:t>
            </a:r>
            <a:r>
              <a:rPr lang="el-GR" dirty="0"/>
              <a:t> (1 = διαφωνώ απόλυτα, 5 = συμφωνώ απόλυτα).</a:t>
            </a:r>
          </a:p>
          <a:p>
            <a:pPr marL="742950" lvl="1" indent="-285750">
              <a:buFont typeface="Arial" panose="020B0604020202020204" pitchFamily="34" charset="0"/>
              <a:buChar char="•"/>
            </a:pPr>
            <a:r>
              <a:rPr lang="el-GR" dirty="0"/>
              <a:t>Θεματικές: </a:t>
            </a:r>
            <a:r>
              <a:rPr lang="el-GR" dirty="0" err="1"/>
              <a:t>Αναγνωρισιμότητα</a:t>
            </a:r>
            <a:r>
              <a:rPr lang="el-GR" dirty="0"/>
              <a:t> επωνυμίας, αλληλεπίδραση με επισκέπτες, εξατομίκευση, χρήση σχολίων, αφοσίωση πελατών.</a:t>
            </a:r>
          </a:p>
          <a:p>
            <a:pPr>
              <a:buFont typeface="Arial" panose="020B0604020202020204" pitchFamily="34" charset="0"/>
              <a:buChar char="•"/>
            </a:pPr>
            <a:r>
              <a:rPr lang="el-GR" b="1" dirty="0"/>
              <a:t>Διαδικασία:</a:t>
            </a:r>
            <a:endParaRPr lang="el-GR" dirty="0"/>
          </a:p>
          <a:p>
            <a:pPr marL="742950" lvl="1" indent="-285750">
              <a:buFont typeface="Arial" panose="020B0604020202020204" pitchFamily="34" charset="0"/>
              <a:buChar char="•"/>
            </a:pPr>
            <a:r>
              <a:rPr lang="el-GR" dirty="0"/>
              <a:t>Διανομή ηλεκτρονικά μέσω </a:t>
            </a:r>
            <a:r>
              <a:rPr lang="el-GR" dirty="0" err="1"/>
              <a:t>Google</a:t>
            </a:r>
            <a:r>
              <a:rPr lang="el-GR" dirty="0"/>
              <a:t> </a:t>
            </a:r>
            <a:r>
              <a:rPr lang="el-GR" dirty="0" err="1"/>
              <a:t>Forms</a:t>
            </a:r>
            <a:r>
              <a:rPr lang="el-GR" dirty="0"/>
              <a:t>.</a:t>
            </a:r>
          </a:p>
          <a:p>
            <a:pPr marL="742950" lvl="1" indent="-285750">
              <a:buFont typeface="Arial" panose="020B0604020202020204" pitchFamily="34" charset="0"/>
              <a:buChar char="•"/>
            </a:pPr>
            <a:r>
              <a:rPr lang="el-GR" dirty="0"/>
              <a:t>Αποστολή υπενθυμίσεων για αύξηση του ποσοστού απόκρισης.</a:t>
            </a:r>
          </a:p>
          <a:p>
            <a:pPr marL="742950" lvl="1" indent="-285750">
              <a:buFont typeface="Arial" panose="020B0604020202020204" pitchFamily="34" charset="0"/>
              <a:buChar char="•"/>
            </a:pPr>
            <a:r>
              <a:rPr lang="el-GR" dirty="0"/>
              <a:t>Τα δεδομένα αποθηκεύτηκαν με ασφάλεια και αναλύθηκαν στατιστικά.</a:t>
            </a:r>
          </a:p>
          <a:p>
            <a:endParaRPr lang="el-GR" b="1" dirty="0"/>
          </a:p>
          <a:p>
            <a:r>
              <a:rPr lang="el-GR" b="1" dirty="0"/>
              <a:t>Ηθικές Θεωρήσεις</a:t>
            </a:r>
            <a:endParaRPr lang="el-GR" dirty="0"/>
          </a:p>
          <a:p>
            <a:pPr>
              <a:buFont typeface="Arial" panose="020B0604020202020204" pitchFamily="34" charset="0"/>
              <a:buChar char="•"/>
            </a:pPr>
            <a:r>
              <a:rPr lang="el-GR" dirty="0"/>
              <a:t>Ενημερωμένη συγκατάθεση από τους συμμετέχοντες.</a:t>
            </a:r>
          </a:p>
          <a:p>
            <a:pPr>
              <a:buFont typeface="Arial" panose="020B0604020202020204" pitchFamily="34" charset="0"/>
              <a:buChar char="•"/>
            </a:pPr>
            <a:r>
              <a:rPr lang="el-GR" dirty="0"/>
              <a:t>Διασφάλιση ανωνυμίας και εμπιστευτικότητας.</a:t>
            </a:r>
          </a:p>
          <a:p>
            <a:pPr>
              <a:buFont typeface="Arial" panose="020B0604020202020204" pitchFamily="34" charset="0"/>
              <a:buChar char="•"/>
            </a:pPr>
            <a:r>
              <a:rPr lang="el-GR" dirty="0"/>
              <a:t>Προστασία δεδομένων σύμφωνα με τους κανονισμούς.</a:t>
            </a:r>
          </a:p>
          <a:p>
            <a:pPr lvl="1"/>
            <a:endParaRPr lang="el-GR" dirty="0"/>
          </a:p>
        </p:txBody>
      </p:sp>
      <p:pic>
        <p:nvPicPr>
          <p:cNvPr id="3" name="Picture 2">
            <a:extLst>
              <a:ext uri="{FF2B5EF4-FFF2-40B4-BE49-F238E27FC236}">
                <a16:creationId xmlns:a16="http://schemas.microsoft.com/office/drawing/2014/main" id="{AFC018D4-23ED-40FD-AA12-C497788023A4}"/>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332753893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5943986" cy="3016210"/>
          </a:xfrm>
          <a:prstGeom prst="rect">
            <a:avLst/>
          </a:prstGeom>
          <a:noFill/>
        </p:spPr>
        <p:txBody>
          <a:bodyPr wrap="square" rtlCol="0">
            <a:spAutoFit/>
          </a:bodyPr>
          <a:lstStyle/>
          <a:p>
            <a:r>
              <a:rPr lang="el-GR" sz="2800" b="1" dirty="0"/>
              <a:t>Αποτελέσματα</a:t>
            </a:r>
            <a:endParaRPr lang="el-GR" b="1" dirty="0"/>
          </a:p>
          <a:p>
            <a:endParaRPr lang="el-GR" dirty="0"/>
          </a:p>
          <a:p>
            <a:r>
              <a:rPr lang="el-GR" b="1" dirty="0" err="1"/>
              <a:t>Αναγνωρισιμότητα</a:t>
            </a:r>
            <a:r>
              <a:rPr lang="el-GR" b="1" dirty="0"/>
              <a:t> Επωνυμίας</a:t>
            </a:r>
            <a:endParaRPr lang="el-GR" dirty="0"/>
          </a:p>
          <a:p>
            <a:pPr>
              <a:buFont typeface="Arial" panose="020B0604020202020204" pitchFamily="34" charset="0"/>
              <a:buChar char="•"/>
            </a:pPr>
            <a:r>
              <a:rPr lang="el-GR" b="1" dirty="0"/>
              <a:t>43%</a:t>
            </a:r>
            <a:r>
              <a:rPr lang="el-GR" dirty="0"/>
              <a:t> συμφωνεί απόλυτα ότι τα μέσα κοινωνικής δικτύωσης αυξάνουν την </a:t>
            </a:r>
            <a:r>
              <a:rPr lang="el-GR" dirty="0" err="1"/>
              <a:t>αναγνωρισιμότητα</a:t>
            </a:r>
            <a:r>
              <a:rPr lang="el-GR" dirty="0"/>
              <a:t> της επωνυμίας.</a:t>
            </a:r>
          </a:p>
          <a:p>
            <a:pPr>
              <a:buFont typeface="Arial" panose="020B0604020202020204" pitchFamily="34" charset="0"/>
              <a:buChar char="•"/>
            </a:pPr>
            <a:r>
              <a:rPr lang="el-GR" dirty="0"/>
              <a:t>Συμπέρασμα: Ευκαιρία για περαιτέρω βελτίωση της προβολής της επωνυμίας μέσω </a:t>
            </a:r>
            <a:r>
              <a:rPr lang="el-GR" dirty="0" err="1"/>
              <a:t>στοχευμένων</a:t>
            </a:r>
            <a:r>
              <a:rPr lang="el-GR" dirty="0"/>
              <a:t> στρατηγικών.</a:t>
            </a:r>
          </a:p>
          <a:p>
            <a:pPr lvl="1"/>
            <a:endParaRPr lang="el-GR" dirty="0"/>
          </a:p>
        </p:txBody>
      </p:sp>
      <p:graphicFrame>
        <p:nvGraphicFramePr>
          <p:cNvPr id="3" name="Chart 2">
            <a:extLst>
              <a:ext uri="{FF2B5EF4-FFF2-40B4-BE49-F238E27FC236}">
                <a16:creationId xmlns:a16="http://schemas.microsoft.com/office/drawing/2014/main" id="{87AD3D61-348A-E7BE-6660-690CA7C8E88C}"/>
              </a:ext>
            </a:extLst>
          </p:cNvPr>
          <p:cNvGraphicFramePr/>
          <p:nvPr>
            <p:extLst>
              <p:ext uri="{D42A27DB-BD31-4B8C-83A1-F6EECF244321}">
                <p14:modId xmlns:p14="http://schemas.microsoft.com/office/powerpoint/2010/main" val="406014035"/>
              </p:ext>
            </p:extLst>
          </p:nvPr>
        </p:nvGraphicFramePr>
        <p:xfrm>
          <a:off x="821932" y="3524036"/>
          <a:ext cx="5274067" cy="265176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89B704A-9044-1817-E03F-27E3D5404C0A}"/>
              </a:ext>
            </a:extLst>
          </p:cNvPr>
          <p:cNvSpPr txBox="1"/>
          <p:nvPr/>
        </p:nvSpPr>
        <p:spPr>
          <a:xfrm>
            <a:off x="6524090" y="1078786"/>
            <a:ext cx="4715838" cy="2031325"/>
          </a:xfrm>
          <a:prstGeom prst="rect">
            <a:avLst/>
          </a:prstGeom>
          <a:noFill/>
        </p:spPr>
        <p:txBody>
          <a:bodyPr wrap="square" rtlCol="0">
            <a:spAutoFit/>
          </a:bodyPr>
          <a:lstStyle/>
          <a:p>
            <a:r>
              <a:rPr lang="el-GR" b="1" dirty="0"/>
              <a:t>Αλληλεπίδραση με Επισκέπτες σε Πραγματικό Χρόνο</a:t>
            </a:r>
            <a:endParaRPr lang="el-GR" dirty="0"/>
          </a:p>
          <a:p>
            <a:pPr>
              <a:buFont typeface="Arial" panose="020B0604020202020204" pitchFamily="34" charset="0"/>
              <a:buChar char="•"/>
            </a:pPr>
            <a:r>
              <a:rPr lang="el-GR" b="1" dirty="0"/>
              <a:t>32%</a:t>
            </a:r>
            <a:r>
              <a:rPr lang="el-GR" dirty="0"/>
              <a:t> κρίνει την αλληλεπίδραση ως πολύ αποτελεσματική.</a:t>
            </a:r>
          </a:p>
          <a:p>
            <a:pPr>
              <a:buFont typeface="Arial" panose="020B0604020202020204" pitchFamily="34" charset="0"/>
              <a:buChar char="•"/>
            </a:pPr>
            <a:r>
              <a:rPr lang="el-GR" dirty="0"/>
              <a:t>Συμπέρασμα: Επιτυχής ενσωμάτωση στρατηγικών πραγματικού χρόνου στις πλατφόρμες</a:t>
            </a:r>
            <a:endParaRPr lang="en-US" dirty="0"/>
          </a:p>
        </p:txBody>
      </p:sp>
      <p:pic>
        <p:nvPicPr>
          <p:cNvPr id="7" name="Picture 6">
            <a:extLst>
              <a:ext uri="{FF2B5EF4-FFF2-40B4-BE49-F238E27FC236}">
                <a16:creationId xmlns:a16="http://schemas.microsoft.com/office/drawing/2014/main" id="{7A7A74FB-D5C2-543F-5CF4-2D731F930EC4}"/>
              </a:ext>
            </a:extLst>
          </p:cNvPr>
          <p:cNvPicPr>
            <a:picLocks noChangeAspect="1"/>
          </p:cNvPicPr>
          <p:nvPr/>
        </p:nvPicPr>
        <p:blipFill>
          <a:blip r:embed="rId3"/>
          <a:stretch>
            <a:fillRect/>
          </a:stretch>
        </p:blipFill>
        <p:spPr>
          <a:xfrm>
            <a:off x="6524089" y="3524036"/>
            <a:ext cx="4921321" cy="2651766"/>
          </a:xfrm>
          <a:prstGeom prst="rect">
            <a:avLst/>
          </a:prstGeom>
        </p:spPr>
      </p:pic>
      <p:pic>
        <p:nvPicPr>
          <p:cNvPr id="8" name="Picture 7">
            <a:extLst>
              <a:ext uri="{FF2B5EF4-FFF2-40B4-BE49-F238E27FC236}">
                <a16:creationId xmlns:a16="http://schemas.microsoft.com/office/drawing/2014/main" id="{9376B1C0-D9AE-4AAB-863C-D01675E75958}"/>
              </a:ext>
            </a:extLst>
          </p:cNvPr>
          <p:cNvPicPr>
            <a:picLocks noChangeAspect="1"/>
          </p:cNvPicPr>
          <p:nvPr/>
        </p:nvPicPr>
        <p:blipFill>
          <a:blip r:embed="rId4"/>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121579135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4413136" cy="2739211"/>
          </a:xfrm>
          <a:prstGeom prst="rect">
            <a:avLst/>
          </a:prstGeom>
          <a:noFill/>
        </p:spPr>
        <p:txBody>
          <a:bodyPr wrap="square" rtlCol="0">
            <a:spAutoFit/>
          </a:bodyPr>
          <a:lstStyle/>
          <a:p>
            <a:r>
              <a:rPr lang="el-GR" sz="2800" b="1" dirty="0"/>
              <a:t>Αποτελέσματα</a:t>
            </a:r>
            <a:endParaRPr lang="el-GR" b="1" dirty="0"/>
          </a:p>
          <a:p>
            <a:endParaRPr lang="el-GR" dirty="0"/>
          </a:p>
          <a:p>
            <a:r>
              <a:rPr lang="el-GR" b="1" dirty="0"/>
              <a:t>Εξατομίκευση της Επικοινωνίας</a:t>
            </a:r>
            <a:endParaRPr lang="el-GR" dirty="0"/>
          </a:p>
          <a:p>
            <a:pPr>
              <a:buFont typeface="Arial" panose="020B0604020202020204" pitchFamily="34" charset="0"/>
              <a:buChar char="•"/>
            </a:pPr>
            <a:r>
              <a:rPr lang="el-GR" b="1" dirty="0"/>
              <a:t>31%</a:t>
            </a:r>
            <a:r>
              <a:rPr lang="el-GR" dirty="0"/>
              <a:t> αναφέρει μέτριο επίπεδο εξατομίκευσης.</a:t>
            </a:r>
          </a:p>
          <a:p>
            <a:pPr>
              <a:buFont typeface="Arial" panose="020B0604020202020204" pitchFamily="34" charset="0"/>
              <a:buChar char="•"/>
            </a:pPr>
            <a:r>
              <a:rPr lang="el-GR" dirty="0"/>
              <a:t>Συμπέρασμα: Υπάρχει περιθώριο για βελτίωση της επικοινωνίας προσαρμοσμένης στους πελάτες.</a:t>
            </a:r>
          </a:p>
          <a:p>
            <a:pPr lvl="1"/>
            <a:endParaRPr lang="el-GR" dirty="0"/>
          </a:p>
        </p:txBody>
      </p:sp>
      <p:graphicFrame>
        <p:nvGraphicFramePr>
          <p:cNvPr id="3" name="Chart 2">
            <a:extLst>
              <a:ext uri="{FF2B5EF4-FFF2-40B4-BE49-F238E27FC236}">
                <a16:creationId xmlns:a16="http://schemas.microsoft.com/office/drawing/2014/main" id="{941DA022-7668-184E-9E16-B99BE52D4B24}"/>
              </a:ext>
            </a:extLst>
          </p:cNvPr>
          <p:cNvGraphicFramePr/>
          <p:nvPr>
            <p:extLst>
              <p:ext uri="{D42A27DB-BD31-4B8C-83A1-F6EECF244321}">
                <p14:modId xmlns:p14="http://schemas.microsoft.com/office/powerpoint/2010/main" val="1112556543"/>
              </p:ext>
            </p:extLst>
          </p:nvPr>
        </p:nvGraphicFramePr>
        <p:xfrm>
          <a:off x="266339" y="2996705"/>
          <a:ext cx="5040665" cy="273921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5A15EA22-648F-9B92-F75E-DB9FD1EBEA61}"/>
              </a:ext>
            </a:extLst>
          </p:cNvPr>
          <p:cNvSpPr txBox="1"/>
          <p:nvPr/>
        </p:nvSpPr>
        <p:spPr>
          <a:xfrm>
            <a:off x="6575461" y="1006867"/>
            <a:ext cx="5496674" cy="2308324"/>
          </a:xfrm>
          <a:prstGeom prst="rect">
            <a:avLst/>
          </a:prstGeom>
          <a:noFill/>
        </p:spPr>
        <p:txBody>
          <a:bodyPr wrap="square" rtlCol="0">
            <a:spAutoFit/>
          </a:bodyPr>
          <a:lstStyle/>
          <a:p>
            <a:r>
              <a:rPr lang="el-GR" b="1" dirty="0"/>
              <a:t>Αξιοποίηση των Σχολίων Πελατών</a:t>
            </a:r>
            <a:endParaRPr lang="el-GR" dirty="0"/>
          </a:p>
          <a:p>
            <a:pPr>
              <a:buFont typeface="Arial" panose="020B0604020202020204" pitchFamily="34" charset="0"/>
              <a:buChar char="•"/>
            </a:pPr>
            <a:r>
              <a:rPr lang="el-GR" b="1" dirty="0"/>
              <a:t>34%</a:t>
            </a:r>
            <a:r>
              <a:rPr lang="el-GR" dirty="0"/>
              <a:t> δηλώνει ελάχιστη χρήση των σχολίων των πελατών.</a:t>
            </a:r>
          </a:p>
          <a:p>
            <a:pPr>
              <a:buFont typeface="Arial" panose="020B0604020202020204" pitchFamily="34" charset="0"/>
              <a:buChar char="•"/>
            </a:pPr>
            <a:r>
              <a:rPr lang="el-GR" b="1" dirty="0"/>
              <a:t>27%</a:t>
            </a:r>
            <a:r>
              <a:rPr lang="el-GR" dirty="0"/>
              <a:t> αναφέρει μέτρια χρήση.</a:t>
            </a:r>
          </a:p>
          <a:p>
            <a:pPr>
              <a:buFont typeface="Arial" panose="020B0604020202020204" pitchFamily="34" charset="0"/>
              <a:buChar char="•"/>
            </a:pPr>
            <a:r>
              <a:rPr lang="el-GR" dirty="0"/>
              <a:t>Συμπέρασμα: Πεδίο για βελτίωση μέσω της ενεργού αξιοποίησης των σχολίων για την βελτίωση των υπηρεσιών.</a:t>
            </a:r>
          </a:p>
          <a:p>
            <a:endParaRPr lang="en-US" dirty="0"/>
          </a:p>
        </p:txBody>
      </p:sp>
      <p:pic>
        <p:nvPicPr>
          <p:cNvPr id="5" name="Picture 4">
            <a:extLst>
              <a:ext uri="{FF2B5EF4-FFF2-40B4-BE49-F238E27FC236}">
                <a16:creationId xmlns:a16="http://schemas.microsoft.com/office/drawing/2014/main" id="{BE82DF52-56B8-2C31-6858-6EA4EF233822}"/>
              </a:ext>
            </a:extLst>
          </p:cNvPr>
          <p:cNvPicPr>
            <a:picLocks noChangeAspect="1"/>
          </p:cNvPicPr>
          <p:nvPr/>
        </p:nvPicPr>
        <p:blipFill>
          <a:blip r:embed="rId3"/>
          <a:stretch>
            <a:fillRect/>
          </a:stretch>
        </p:blipFill>
        <p:spPr>
          <a:xfrm>
            <a:off x="6575460" y="3205708"/>
            <a:ext cx="4808305" cy="2590188"/>
          </a:xfrm>
          <a:prstGeom prst="rect">
            <a:avLst/>
          </a:prstGeom>
        </p:spPr>
      </p:pic>
      <p:pic>
        <p:nvPicPr>
          <p:cNvPr id="6" name="Picture 5">
            <a:extLst>
              <a:ext uri="{FF2B5EF4-FFF2-40B4-BE49-F238E27FC236}">
                <a16:creationId xmlns:a16="http://schemas.microsoft.com/office/drawing/2014/main" id="{2F88D7E8-C658-4F70-898F-B3F68C2EA69A}"/>
              </a:ext>
            </a:extLst>
          </p:cNvPr>
          <p:cNvPicPr>
            <a:picLocks noChangeAspect="1"/>
          </p:cNvPicPr>
          <p:nvPr/>
        </p:nvPicPr>
        <p:blipFill>
          <a:blip r:embed="rId4"/>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160105824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5625487" cy="3293209"/>
          </a:xfrm>
          <a:prstGeom prst="rect">
            <a:avLst/>
          </a:prstGeom>
          <a:noFill/>
        </p:spPr>
        <p:txBody>
          <a:bodyPr wrap="square" rtlCol="0">
            <a:spAutoFit/>
          </a:bodyPr>
          <a:lstStyle/>
          <a:p>
            <a:r>
              <a:rPr lang="el-GR" sz="2800" b="1" dirty="0"/>
              <a:t>Αποτελέσματα</a:t>
            </a:r>
            <a:endParaRPr lang="el-GR" b="1" dirty="0"/>
          </a:p>
          <a:p>
            <a:endParaRPr lang="el-GR" dirty="0"/>
          </a:p>
          <a:p>
            <a:r>
              <a:rPr lang="el-GR" b="1" dirty="0"/>
              <a:t>Αποτελεσματικότητα στην Προσέλκυση Νέων Πελατών</a:t>
            </a:r>
            <a:endParaRPr lang="el-GR" dirty="0"/>
          </a:p>
          <a:p>
            <a:pPr>
              <a:buFont typeface="Arial" panose="020B0604020202020204" pitchFamily="34" charset="0"/>
              <a:buChar char="•"/>
            </a:pPr>
            <a:r>
              <a:rPr lang="el-GR" b="1" dirty="0"/>
              <a:t>29%</a:t>
            </a:r>
            <a:r>
              <a:rPr lang="el-GR" dirty="0"/>
              <a:t> βρίσκει τα μέσα κοινωνικής δικτύωσης πολύ αποτελεσματικά για την προσέλκυση νέων πελατών.</a:t>
            </a:r>
          </a:p>
          <a:p>
            <a:pPr>
              <a:buFont typeface="Arial" panose="020B0604020202020204" pitchFamily="34" charset="0"/>
              <a:buChar char="•"/>
            </a:pPr>
            <a:r>
              <a:rPr lang="el-GR" b="1" dirty="0"/>
              <a:t>25%</a:t>
            </a:r>
            <a:r>
              <a:rPr lang="el-GR" dirty="0"/>
              <a:t> τα θεωρεί μέτρια αποτελεσματικά.</a:t>
            </a:r>
          </a:p>
          <a:p>
            <a:pPr>
              <a:buFont typeface="Arial" panose="020B0604020202020204" pitchFamily="34" charset="0"/>
              <a:buChar char="•"/>
            </a:pPr>
            <a:r>
              <a:rPr lang="el-GR" dirty="0"/>
              <a:t>Συμπέρασμα: Βελτίωση στρατηγικών για καλύτερη στόχευση κοινού.</a:t>
            </a:r>
          </a:p>
          <a:p>
            <a:pPr lvl="1"/>
            <a:endParaRPr lang="el-GR" dirty="0"/>
          </a:p>
        </p:txBody>
      </p:sp>
      <p:graphicFrame>
        <p:nvGraphicFramePr>
          <p:cNvPr id="3" name="Chart 2">
            <a:extLst>
              <a:ext uri="{FF2B5EF4-FFF2-40B4-BE49-F238E27FC236}">
                <a16:creationId xmlns:a16="http://schemas.microsoft.com/office/drawing/2014/main" id="{C02B4EF2-23B2-9B62-A9BA-1A20BC025082}"/>
              </a:ext>
            </a:extLst>
          </p:cNvPr>
          <p:cNvGraphicFramePr/>
          <p:nvPr>
            <p:extLst>
              <p:ext uri="{D42A27DB-BD31-4B8C-83A1-F6EECF244321}">
                <p14:modId xmlns:p14="http://schemas.microsoft.com/office/powerpoint/2010/main" val="719150636"/>
              </p:ext>
            </p:extLst>
          </p:nvPr>
        </p:nvGraphicFramePr>
        <p:xfrm>
          <a:off x="10274" y="3429000"/>
          <a:ext cx="5332288" cy="261220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BBDF4A30-D267-4A70-3849-1D784B1F01B5}"/>
              </a:ext>
            </a:extLst>
          </p:cNvPr>
          <p:cNvSpPr txBox="1"/>
          <p:nvPr/>
        </p:nvSpPr>
        <p:spPr>
          <a:xfrm>
            <a:off x="7654247" y="1006868"/>
            <a:ext cx="4161034" cy="2862322"/>
          </a:xfrm>
          <a:prstGeom prst="rect">
            <a:avLst/>
          </a:prstGeom>
          <a:noFill/>
        </p:spPr>
        <p:txBody>
          <a:bodyPr wrap="square" rtlCol="0">
            <a:spAutoFit/>
          </a:bodyPr>
          <a:lstStyle/>
          <a:p>
            <a:r>
              <a:rPr lang="el-GR" b="1" dirty="0"/>
              <a:t>Ικανοποίηση από την Δέσμευση Πελατών</a:t>
            </a:r>
            <a:endParaRPr lang="el-GR" dirty="0"/>
          </a:p>
          <a:p>
            <a:pPr>
              <a:buFont typeface="Arial" panose="020B0604020202020204" pitchFamily="34" charset="0"/>
              <a:buChar char="•"/>
            </a:pPr>
            <a:r>
              <a:rPr lang="el-GR" b="1" dirty="0"/>
              <a:t>68%</a:t>
            </a:r>
            <a:r>
              <a:rPr lang="el-GR" dirty="0"/>
              <a:t> ουδέτερη στάση σχετικά με την ικανοποίηση από τη δέσμευση πελατών.</a:t>
            </a:r>
          </a:p>
          <a:p>
            <a:pPr>
              <a:buFont typeface="Arial" panose="020B0604020202020204" pitchFamily="34" charset="0"/>
              <a:buChar char="•"/>
            </a:pPr>
            <a:r>
              <a:rPr lang="el-GR" dirty="0"/>
              <a:t>Συμπέρασμα: Εξερεύνηση τρόπων ενίσχυσης της αφοσίωσης πελατών μέσω των μέσων κοινωνικής δικτύωσης.</a:t>
            </a:r>
          </a:p>
          <a:p>
            <a:endParaRPr lang="en-US" dirty="0"/>
          </a:p>
        </p:txBody>
      </p:sp>
      <p:pic>
        <p:nvPicPr>
          <p:cNvPr id="5" name="Picture 4">
            <a:extLst>
              <a:ext uri="{FF2B5EF4-FFF2-40B4-BE49-F238E27FC236}">
                <a16:creationId xmlns:a16="http://schemas.microsoft.com/office/drawing/2014/main" id="{AD822554-65E2-5F35-FCF2-115661ABB51E}"/>
              </a:ext>
            </a:extLst>
          </p:cNvPr>
          <p:cNvPicPr>
            <a:picLocks noChangeAspect="1"/>
          </p:cNvPicPr>
          <p:nvPr/>
        </p:nvPicPr>
        <p:blipFill>
          <a:blip r:embed="rId3"/>
          <a:stretch>
            <a:fillRect/>
          </a:stretch>
        </p:blipFill>
        <p:spPr>
          <a:xfrm>
            <a:off x="6277510" y="3565133"/>
            <a:ext cx="5537772" cy="2612204"/>
          </a:xfrm>
          <a:prstGeom prst="rect">
            <a:avLst/>
          </a:prstGeom>
        </p:spPr>
      </p:pic>
      <p:pic>
        <p:nvPicPr>
          <p:cNvPr id="6" name="Picture 5">
            <a:extLst>
              <a:ext uri="{FF2B5EF4-FFF2-40B4-BE49-F238E27FC236}">
                <a16:creationId xmlns:a16="http://schemas.microsoft.com/office/drawing/2014/main" id="{72565B04-162B-43F8-8ED5-C43769FB0C5C}"/>
              </a:ext>
            </a:extLst>
          </p:cNvPr>
          <p:cNvPicPr>
            <a:picLocks noChangeAspect="1"/>
          </p:cNvPicPr>
          <p:nvPr/>
        </p:nvPicPr>
        <p:blipFill>
          <a:blip r:embed="rId4"/>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268251625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4"/>
            <a:ext cx="4669990" cy="3016210"/>
          </a:xfrm>
          <a:prstGeom prst="rect">
            <a:avLst/>
          </a:prstGeom>
          <a:noFill/>
        </p:spPr>
        <p:txBody>
          <a:bodyPr wrap="square" rtlCol="0">
            <a:spAutoFit/>
          </a:bodyPr>
          <a:lstStyle/>
          <a:p>
            <a:r>
              <a:rPr lang="el-GR" sz="2800" b="1" dirty="0"/>
              <a:t>Αποτελέσματα</a:t>
            </a:r>
            <a:endParaRPr lang="el-GR" b="1" dirty="0"/>
          </a:p>
          <a:p>
            <a:endParaRPr lang="el-GR" dirty="0"/>
          </a:p>
          <a:p>
            <a:r>
              <a:rPr lang="el-GR" b="1" dirty="0"/>
              <a:t>Προσαρμογή στις Αλλαγές Αλγόριθμων</a:t>
            </a:r>
            <a:endParaRPr lang="el-GR" dirty="0"/>
          </a:p>
          <a:p>
            <a:pPr>
              <a:buFont typeface="Arial" panose="020B0604020202020204" pitchFamily="34" charset="0"/>
              <a:buChar char="•"/>
            </a:pPr>
            <a:r>
              <a:rPr lang="el-GR" b="1" dirty="0"/>
              <a:t>36%</a:t>
            </a:r>
            <a:r>
              <a:rPr lang="el-GR" dirty="0"/>
              <a:t> δείχνει καλή προσαρμογή στις αλλαγές των αλγόριθμων των </a:t>
            </a:r>
            <a:r>
              <a:rPr lang="el-GR" dirty="0" err="1"/>
              <a:t>πλατφορμών</a:t>
            </a:r>
            <a:r>
              <a:rPr lang="el-GR" dirty="0"/>
              <a:t>.</a:t>
            </a:r>
          </a:p>
          <a:p>
            <a:pPr>
              <a:buFont typeface="Arial" panose="020B0604020202020204" pitchFamily="34" charset="0"/>
              <a:buChar char="•"/>
            </a:pPr>
            <a:r>
              <a:rPr lang="el-GR" dirty="0"/>
              <a:t>Συμπέρασμα: Σχετικά καλή προσαρμογή των ξενοδοχείων στο δυναμικό τοπίο των μέσων κοινωνικής δικτύωσης.</a:t>
            </a:r>
          </a:p>
          <a:p>
            <a:pPr lvl="1"/>
            <a:endParaRPr lang="el-GR" dirty="0"/>
          </a:p>
        </p:txBody>
      </p:sp>
      <p:graphicFrame>
        <p:nvGraphicFramePr>
          <p:cNvPr id="3" name="Chart 2">
            <a:extLst>
              <a:ext uri="{FF2B5EF4-FFF2-40B4-BE49-F238E27FC236}">
                <a16:creationId xmlns:a16="http://schemas.microsoft.com/office/drawing/2014/main" id="{C7BA4A24-7C52-4287-B869-786397005D80}"/>
              </a:ext>
            </a:extLst>
          </p:cNvPr>
          <p:cNvGraphicFramePr/>
          <p:nvPr>
            <p:extLst>
              <p:ext uri="{D42A27DB-BD31-4B8C-83A1-F6EECF244321}">
                <p14:modId xmlns:p14="http://schemas.microsoft.com/office/powerpoint/2010/main" val="268623534"/>
              </p:ext>
            </p:extLst>
          </p:nvPr>
        </p:nvGraphicFramePr>
        <p:xfrm>
          <a:off x="-99340" y="3143891"/>
          <a:ext cx="5541221" cy="281865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118A9826-B0C6-D625-856F-605175C45D0C}"/>
              </a:ext>
            </a:extLst>
          </p:cNvPr>
          <p:cNvSpPr txBox="1"/>
          <p:nvPr/>
        </p:nvSpPr>
        <p:spPr>
          <a:xfrm>
            <a:off x="6750121" y="410609"/>
            <a:ext cx="4854925" cy="2862322"/>
          </a:xfrm>
          <a:prstGeom prst="rect">
            <a:avLst/>
          </a:prstGeom>
          <a:noFill/>
        </p:spPr>
        <p:txBody>
          <a:bodyPr wrap="square" rtlCol="0">
            <a:spAutoFit/>
          </a:bodyPr>
          <a:lstStyle/>
          <a:p>
            <a:endParaRPr lang="en-US" dirty="0"/>
          </a:p>
          <a:p>
            <a:endParaRPr lang="el-GR" dirty="0"/>
          </a:p>
          <a:p>
            <a:r>
              <a:rPr lang="el-GR" b="1" dirty="0"/>
              <a:t>Συχνότητα Προωθήσεων στα Μέσα Κοινωνικής Δικτύωσης</a:t>
            </a:r>
            <a:endParaRPr lang="el-GR" dirty="0"/>
          </a:p>
          <a:p>
            <a:pPr>
              <a:buFont typeface="Arial" panose="020B0604020202020204" pitchFamily="34" charset="0"/>
              <a:buChar char="•"/>
            </a:pPr>
            <a:r>
              <a:rPr lang="el-GR" b="1" dirty="0"/>
              <a:t>31%</a:t>
            </a:r>
            <a:r>
              <a:rPr lang="el-GR" dirty="0"/>
              <a:t> τακτική χρήση </a:t>
            </a:r>
            <a:r>
              <a:rPr lang="el-GR" dirty="0" err="1"/>
              <a:t>πλατφορμών</a:t>
            </a:r>
            <a:r>
              <a:rPr lang="el-GR" dirty="0"/>
              <a:t> για προωθητικές ενέργειες.</a:t>
            </a:r>
          </a:p>
          <a:p>
            <a:pPr>
              <a:buFont typeface="Arial" panose="020B0604020202020204" pitchFamily="34" charset="0"/>
              <a:buChar char="•"/>
            </a:pPr>
            <a:r>
              <a:rPr lang="el-GR" dirty="0"/>
              <a:t>Συμπέρασμα: Αξιοποίηση των μέσων κοινωνικής δικτύωσης για προώθηση προσφορών.</a:t>
            </a:r>
          </a:p>
          <a:p>
            <a:pPr lvl="1"/>
            <a:endParaRPr lang="el-GR" dirty="0"/>
          </a:p>
        </p:txBody>
      </p:sp>
      <p:graphicFrame>
        <p:nvGraphicFramePr>
          <p:cNvPr id="5" name="Chart 4">
            <a:extLst>
              <a:ext uri="{FF2B5EF4-FFF2-40B4-BE49-F238E27FC236}">
                <a16:creationId xmlns:a16="http://schemas.microsoft.com/office/drawing/2014/main" id="{A0AF4088-4299-802F-A16A-8C747EF44B3B}"/>
              </a:ext>
            </a:extLst>
          </p:cNvPr>
          <p:cNvGraphicFramePr/>
          <p:nvPr>
            <p:extLst>
              <p:ext uri="{D42A27DB-BD31-4B8C-83A1-F6EECF244321}">
                <p14:modId xmlns:p14="http://schemas.microsoft.com/office/powerpoint/2010/main" val="3751322337"/>
              </p:ext>
            </p:extLst>
          </p:nvPr>
        </p:nvGraphicFramePr>
        <p:xfrm>
          <a:off x="6341075" y="3219705"/>
          <a:ext cx="4750264" cy="2742839"/>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0DD9A626-C6F2-4777-B88B-F17390AC142B}"/>
              </a:ext>
            </a:extLst>
          </p:cNvPr>
          <p:cNvPicPr>
            <a:picLocks noChangeAspect="1"/>
          </p:cNvPicPr>
          <p:nvPr/>
        </p:nvPicPr>
        <p:blipFill>
          <a:blip r:embed="rId4"/>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70794831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5515896" cy="2739211"/>
          </a:xfrm>
          <a:prstGeom prst="rect">
            <a:avLst/>
          </a:prstGeom>
          <a:noFill/>
        </p:spPr>
        <p:txBody>
          <a:bodyPr wrap="square" rtlCol="0">
            <a:spAutoFit/>
          </a:bodyPr>
          <a:lstStyle/>
          <a:p>
            <a:r>
              <a:rPr lang="el-GR" sz="2800" b="1" dirty="0"/>
              <a:t>Αποτελέσματα</a:t>
            </a:r>
            <a:endParaRPr lang="el-GR" b="1" dirty="0"/>
          </a:p>
          <a:p>
            <a:endParaRPr lang="el-GR" dirty="0"/>
          </a:p>
          <a:p>
            <a:r>
              <a:rPr lang="el-GR" b="1" dirty="0"/>
              <a:t>Συμβολή των Μέσων Κοινωνικής Δικτύωσης στην Αφοσίωση Πελατών</a:t>
            </a:r>
            <a:endParaRPr lang="el-GR" dirty="0"/>
          </a:p>
          <a:p>
            <a:pPr>
              <a:buFont typeface="Arial" panose="020B0604020202020204" pitchFamily="34" charset="0"/>
              <a:buChar char="•"/>
            </a:pPr>
            <a:r>
              <a:rPr lang="el-GR" b="1" dirty="0"/>
              <a:t>33%</a:t>
            </a:r>
            <a:r>
              <a:rPr lang="el-GR" dirty="0"/>
              <a:t> μέτρια συμβολή των μέσων κοινωνικής δικτύωσης στην αφοσίωση πελατών.</a:t>
            </a:r>
          </a:p>
          <a:p>
            <a:pPr>
              <a:buFont typeface="Arial" panose="020B0604020202020204" pitchFamily="34" charset="0"/>
              <a:buChar char="•"/>
            </a:pPr>
            <a:r>
              <a:rPr lang="el-GR" dirty="0"/>
              <a:t>Συμπέρασμα: Αύξηση της σύνδεσης μεταξύ αφοσίωσης και μέσων κοινωνικής δικτύωσης.</a:t>
            </a:r>
          </a:p>
          <a:p>
            <a:pPr lvl="1"/>
            <a:endParaRPr lang="el-GR" dirty="0"/>
          </a:p>
        </p:txBody>
      </p:sp>
      <p:graphicFrame>
        <p:nvGraphicFramePr>
          <p:cNvPr id="3" name="Chart 2">
            <a:extLst>
              <a:ext uri="{FF2B5EF4-FFF2-40B4-BE49-F238E27FC236}">
                <a16:creationId xmlns:a16="http://schemas.microsoft.com/office/drawing/2014/main" id="{0D64C32E-8D0B-B67A-2F48-EA06F3A19EF7}"/>
              </a:ext>
            </a:extLst>
          </p:cNvPr>
          <p:cNvGraphicFramePr/>
          <p:nvPr>
            <p:extLst>
              <p:ext uri="{D42A27DB-BD31-4B8C-83A1-F6EECF244321}">
                <p14:modId xmlns:p14="http://schemas.microsoft.com/office/powerpoint/2010/main" val="1321027206"/>
              </p:ext>
            </p:extLst>
          </p:nvPr>
        </p:nvGraphicFramePr>
        <p:xfrm>
          <a:off x="365694" y="2955627"/>
          <a:ext cx="5059061" cy="273921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2605280E-E74D-D419-E77F-20FB95189BFF}"/>
              </a:ext>
            </a:extLst>
          </p:cNvPr>
          <p:cNvSpPr txBox="1"/>
          <p:nvPr/>
        </p:nvSpPr>
        <p:spPr>
          <a:xfrm>
            <a:off x="5808303" y="378802"/>
            <a:ext cx="6139195" cy="2862322"/>
          </a:xfrm>
          <a:prstGeom prst="rect">
            <a:avLst/>
          </a:prstGeom>
          <a:noFill/>
        </p:spPr>
        <p:txBody>
          <a:bodyPr wrap="square" rtlCol="0">
            <a:spAutoFit/>
          </a:bodyPr>
          <a:lstStyle/>
          <a:p>
            <a:endParaRPr lang="en-US" dirty="0"/>
          </a:p>
          <a:p>
            <a:endParaRPr lang="el-GR" dirty="0"/>
          </a:p>
          <a:p>
            <a:r>
              <a:rPr lang="el-GR" b="1" dirty="0"/>
              <a:t>Χρήση των Μέσων Κοινωνικής Δικτύωσης για την Προβολή Τοπικών Εμπειριών</a:t>
            </a:r>
            <a:endParaRPr lang="el-GR" dirty="0"/>
          </a:p>
          <a:p>
            <a:pPr>
              <a:buFont typeface="Arial" panose="020B0604020202020204" pitchFamily="34" charset="0"/>
              <a:buChar char="•"/>
            </a:pPr>
            <a:r>
              <a:rPr lang="el-GR" b="1" dirty="0"/>
              <a:t>42%</a:t>
            </a:r>
            <a:r>
              <a:rPr lang="el-GR" dirty="0"/>
              <a:t> αξιοποιεί τα μέσα για την παρουσίαση τοπικών εμπειριών.</a:t>
            </a:r>
          </a:p>
          <a:p>
            <a:pPr>
              <a:buFont typeface="Arial" panose="020B0604020202020204" pitchFamily="34" charset="0"/>
              <a:buChar char="•"/>
            </a:pPr>
            <a:r>
              <a:rPr lang="el-GR" dirty="0"/>
              <a:t>Συμπέρασμα: Αναγνώριση της αξίας της ανάδειξης τοπικών στοιχείων για τη βελτίωση της εμπειρίας των επισκεπτών.</a:t>
            </a:r>
          </a:p>
          <a:p>
            <a:pPr lvl="1"/>
            <a:endParaRPr lang="el-GR" dirty="0"/>
          </a:p>
        </p:txBody>
      </p:sp>
      <p:graphicFrame>
        <p:nvGraphicFramePr>
          <p:cNvPr id="5" name="Chart 4">
            <a:extLst>
              <a:ext uri="{FF2B5EF4-FFF2-40B4-BE49-F238E27FC236}">
                <a16:creationId xmlns:a16="http://schemas.microsoft.com/office/drawing/2014/main" id="{0817E927-1037-02A0-8F08-588B86C24335}"/>
              </a:ext>
            </a:extLst>
          </p:cNvPr>
          <p:cNvGraphicFramePr/>
          <p:nvPr>
            <p:extLst>
              <p:ext uri="{D42A27DB-BD31-4B8C-83A1-F6EECF244321}">
                <p14:modId xmlns:p14="http://schemas.microsoft.com/office/powerpoint/2010/main" val="1709133532"/>
              </p:ext>
            </p:extLst>
          </p:nvPr>
        </p:nvGraphicFramePr>
        <p:xfrm>
          <a:off x="5639165" y="3068643"/>
          <a:ext cx="5822701" cy="289717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BF75FC9E-CC0D-4EDE-98F5-22165D3C6540}"/>
              </a:ext>
            </a:extLst>
          </p:cNvPr>
          <p:cNvPicPr>
            <a:picLocks noChangeAspect="1"/>
          </p:cNvPicPr>
          <p:nvPr/>
        </p:nvPicPr>
        <p:blipFill>
          <a:blip r:embed="rId4"/>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46228506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11533238" cy="4678204"/>
          </a:xfrm>
          <a:prstGeom prst="rect">
            <a:avLst/>
          </a:prstGeom>
          <a:noFill/>
        </p:spPr>
        <p:txBody>
          <a:bodyPr wrap="square" rtlCol="0">
            <a:spAutoFit/>
          </a:bodyPr>
          <a:lstStyle/>
          <a:p>
            <a:r>
              <a:rPr lang="el-GR" sz="2800" b="1" dirty="0"/>
              <a:t>Συμπεράσματα </a:t>
            </a:r>
            <a:endParaRPr lang="el-GR" b="1" dirty="0"/>
          </a:p>
          <a:p>
            <a:endParaRPr lang="el-GR" dirty="0"/>
          </a:p>
          <a:p>
            <a:r>
              <a:rPr lang="el-GR" dirty="0"/>
              <a:t>Η παρούσα έρευνα ανέδειξε τη δυναμική διασταύρωση των μέσων κοινωνικής δικτύωσης και της διαχείρισης πελατειακών σχέσεων (CRM) σε μικρομεσαίες τουριστικές επιχειρήσεις στην Ελλάδα. Μέσα από ποσοτική έρευνα, συγκεντρώθηκαν πολύτιμες γνώσεις από διευθυντές ξενοδοχείων, προσωπικό και επισκέπτες, προσφέροντας μια ολοκληρωμένη εικόνα της χρήσης των </a:t>
            </a:r>
            <a:r>
              <a:rPr lang="el-GR" dirty="0" err="1"/>
              <a:t>social</a:t>
            </a:r>
            <a:r>
              <a:rPr lang="el-GR" dirty="0"/>
              <a:t> </a:t>
            </a:r>
            <a:r>
              <a:rPr lang="el-GR" dirty="0" err="1"/>
              <a:t>media</a:t>
            </a:r>
            <a:r>
              <a:rPr lang="el-GR" dirty="0"/>
              <a:t> για την ενίσχυση των σχέσεων με τους πελάτες.</a:t>
            </a:r>
          </a:p>
          <a:p>
            <a:endParaRPr lang="en-US" b="1" dirty="0"/>
          </a:p>
          <a:p>
            <a:r>
              <a:rPr lang="el-GR" b="1" dirty="0"/>
              <a:t>Κύρια ευρήματα:</a:t>
            </a:r>
            <a:endParaRPr lang="el-GR" dirty="0"/>
          </a:p>
          <a:p>
            <a:pPr>
              <a:buFont typeface="Arial" panose="020B0604020202020204" pitchFamily="34" charset="0"/>
              <a:buChar char="•"/>
            </a:pPr>
            <a:r>
              <a:rPr lang="el-GR" dirty="0"/>
              <a:t>Θετική αντίληψη για τον αντίκτυπο των </a:t>
            </a:r>
            <a:r>
              <a:rPr lang="el-GR" dirty="0" err="1"/>
              <a:t>social</a:t>
            </a:r>
            <a:r>
              <a:rPr lang="el-GR" dirty="0"/>
              <a:t> </a:t>
            </a:r>
            <a:r>
              <a:rPr lang="el-GR" dirty="0" err="1"/>
              <a:t>media</a:t>
            </a:r>
            <a:r>
              <a:rPr lang="el-GR" dirty="0"/>
              <a:t> στην </a:t>
            </a:r>
            <a:r>
              <a:rPr lang="el-GR" dirty="0" err="1"/>
              <a:t>αναγνωρισιμότητα</a:t>
            </a:r>
            <a:r>
              <a:rPr lang="el-GR" dirty="0"/>
              <a:t> της επωνυμίας και την προσέλκυση νέων πελατών.</a:t>
            </a:r>
          </a:p>
          <a:p>
            <a:pPr>
              <a:buFont typeface="Arial" panose="020B0604020202020204" pitchFamily="34" charset="0"/>
              <a:buChar char="•"/>
            </a:pPr>
            <a:r>
              <a:rPr lang="el-GR" dirty="0"/>
              <a:t>Αποτελεσματική δέσμευση σε πραγματικό χρόνο με τους επισκέπτες.</a:t>
            </a:r>
          </a:p>
          <a:p>
            <a:pPr>
              <a:buFont typeface="Arial" panose="020B0604020202020204" pitchFamily="34" charset="0"/>
              <a:buChar char="•"/>
            </a:pPr>
            <a:r>
              <a:rPr lang="el-GR" dirty="0"/>
              <a:t>Ποικιλία πρακτικών για την εξατομίκευση της επικοινωνίας.</a:t>
            </a:r>
          </a:p>
          <a:p>
            <a:pPr>
              <a:buFont typeface="Arial" panose="020B0604020202020204" pitchFamily="34" charset="0"/>
              <a:buChar char="•"/>
            </a:pPr>
            <a:r>
              <a:rPr lang="el-GR" dirty="0"/>
              <a:t>Περιθώρια βελτίωσης στην αξιοποίηση των σχολίων των πελατών και στη δημιουργία ισχυρότερων δεσμών αφοσίωσης.</a:t>
            </a:r>
          </a:p>
          <a:p>
            <a:pPr lvl="1"/>
            <a:endParaRPr lang="el-GR" dirty="0"/>
          </a:p>
        </p:txBody>
      </p:sp>
      <p:pic>
        <p:nvPicPr>
          <p:cNvPr id="3" name="Picture 2">
            <a:extLst>
              <a:ext uri="{FF2B5EF4-FFF2-40B4-BE49-F238E27FC236}">
                <a16:creationId xmlns:a16="http://schemas.microsoft.com/office/drawing/2014/main" id="{903FC060-F53F-47BE-994D-2CBF31CD4C5D}"/>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200105765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580104" y="412955"/>
            <a:ext cx="11533238" cy="3293209"/>
          </a:xfrm>
          <a:prstGeom prst="rect">
            <a:avLst/>
          </a:prstGeom>
          <a:noFill/>
        </p:spPr>
        <p:txBody>
          <a:bodyPr wrap="square" rtlCol="0">
            <a:spAutoFit/>
          </a:bodyPr>
          <a:lstStyle/>
          <a:p>
            <a:r>
              <a:rPr lang="el-GR" sz="2800" b="1" dirty="0"/>
              <a:t>Συμπεράσματα </a:t>
            </a:r>
            <a:endParaRPr lang="el-GR" b="1" dirty="0"/>
          </a:p>
          <a:p>
            <a:endParaRPr lang="el-GR" dirty="0"/>
          </a:p>
          <a:p>
            <a:r>
              <a:rPr lang="el-GR" dirty="0"/>
              <a:t>Η μελέτη αναγνώρισε βασικά σημεία που μπορούν να βελτιώσουν τις ξενοδοχειακές στρατηγικές:</a:t>
            </a:r>
          </a:p>
          <a:p>
            <a:pPr>
              <a:buFont typeface="Arial" panose="020B0604020202020204" pitchFamily="34" charset="0"/>
              <a:buChar char="•"/>
            </a:pPr>
            <a:r>
              <a:rPr lang="el-GR" b="1" dirty="0"/>
              <a:t>Δυνατά σημεία:</a:t>
            </a:r>
            <a:r>
              <a:rPr lang="el-GR" dirty="0"/>
              <a:t> Αποτελεσματικές στρατηγικές δέσμευσης, προληπτική χρήση των </a:t>
            </a:r>
            <a:r>
              <a:rPr lang="el-GR" dirty="0" err="1"/>
              <a:t>social</a:t>
            </a:r>
            <a:r>
              <a:rPr lang="el-GR" dirty="0"/>
              <a:t> </a:t>
            </a:r>
            <a:r>
              <a:rPr lang="el-GR" dirty="0" err="1"/>
              <a:t>media</a:t>
            </a:r>
            <a:r>
              <a:rPr lang="el-GR" dirty="0"/>
              <a:t> για προωθητικές ενέργειες και προσαρμοστικότητα στις αλλαγές αλγόριθμων.</a:t>
            </a:r>
          </a:p>
          <a:p>
            <a:pPr>
              <a:buFont typeface="Arial" panose="020B0604020202020204" pitchFamily="34" charset="0"/>
              <a:buChar char="•"/>
            </a:pPr>
            <a:r>
              <a:rPr lang="el-GR" b="1" dirty="0"/>
              <a:t>Τομείς προς βελτίωση:</a:t>
            </a:r>
            <a:r>
              <a:rPr lang="el-GR" dirty="0"/>
              <a:t> Ανάγκη για συνεπές </a:t>
            </a:r>
            <a:r>
              <a:rPr lang="el-GR" dirty="0" err="1"/>
              <a:t>branding</a:t>
            </a:r>
            <a:r>
              <a:rPr lang="el-GR" dirty="0"/>
              <a:t>, εξατομικευμένη επικοινωνία και στρατηγική χρήση των σχολίων πελατών.</a:t>
            </a:r>
          </a:p>
          <a:p>
            <a:r>
              <a:rPr lang="el-GR" dirty="0"/>
              <a:t>Οι μελλοντικές προκλήσεις περιλαμβάνουν τη συνεχή εκπαίδευση, την καινοτομία στις στρατηγικές προσέγγισης και τη διαρκή προσαρμογή στις τάσεις των μέσων κοινωνικής δικτύωσης για την ενίσχυση της αφοσίωσης και της ικανοποίησης των πελατών.</a:t>
            </a:r>
          </a:p>
          <a:p>
            <a:pPr lvl="1"/>
            <a:endParaRPr lang="el-GR" dirty="0"/>
          </a:p>
        </p:txBody>
      </p:sp>
      <p:pic>
        <p:nvPicPr>
          <p:cNvPr id="3" name="Picture 2">
            <a:extLst>
              <a:ext uri="{FF2B5EF4-FFF2-40B4-BE49-F238E27FC236}">
                <a16:creationId xmlns:a16="http://schemas.microsoft.com/office/drawing/2014/main" id="{EF161C0B-FC5B-482A-8474-33E4A83077DA}"/>
              </a:ext>
            </a:extLst>
          </p:cNvPr>
          <p:cNvPicPr>
            <a:picLocks noChangeAspect="1"/>
          </p:cNvPicPr>
          <p:nvPr/>
        </p:nvPicPr>
        <p:blipFill>
          <a:blip r:embed="rId2"/>
          <a:stretch>
            <a:fillRect/>
          </a:stretch>
        </p:blipFill>
        <p:spPr>
          <a:xfrm>
            <a:off x="10439399" y="84799"/>
            <a:ext cx="1464063" cy="563781"/>
          </a:xfrm>
          <a:prstGeom prst="rect">
            <a:avLst/>
          </a:prstGeom>
        </p:spPr>
      </p:pic>
    </p:spTree>
    <p:extLst>
      <p:ext uri="{BB962C8B-B14F-4D97-AF65-F5344CB8AC3E}">
        <p14:creationId xmlns:p14="http://schemas.microsoft.com/office/powerpoint/2010/main" val="345461069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0F756-568C-B0ED-638B-0AD6E6BCFF07}"/>
              </a:ext>
            </a:extLst>
          </p:cNvPr>
          <p:cNvSpPr txBox="1"/>
          <p:nvPr/>
        </p:nvSpPr>
        <p:spPr>
          <a:xfrm>
            <a:off x="3578943" y="2310184"/>
            <a:ext cx="4670322" cy="1200329"/>
          </a:xfrm>
          <a:prstGeom prst="rect">
            <a:avLst/>
          </a:prstGeom>
          <a:noFill/>
        </p:spPr>
        <p:txBody>
          <a:bodyPr wrap="square" rtlCol="0">
            <a:spAutoFit/>
          </a:bodyPr>
          <a:lstStyle/>
          <a:p>
            <a:r>
              <a:rPr lang="el-GR" sz="5400" b="1" dirty="0"/>
              <a:t>ΕΥΧΑΡΙΣΤΩ</a:t>
            </a:r>
            <a:endParaRPr lang="el-GR" sz="5400" dirty="0"/>
          </a:p>
          <a:p>
            <a:pPr lvl="1"/>
            <a:endParaRPr lang="el-GR" dirty="0"/>
          </a:p>
        </p:txBody>
      </p:sp>
      <p:pic>
        <p:nvPicPr>
          <p:cNvPr id="3" name="Picture 2">
            <a:extLst>
              <a:ext uri="{FF2B5EF4-FFF2-40B4-BE49-F238E27FC236}">
                <a16:creationId xmlns:a16="http://schemas.microsoft.com/office/drawing/2014/main" id="{DEF8E6EF-60E8-4E2C-AE9F-7144FEF69918}"/>
              </a:ext>
            </a:extLst>
          </p:cNvPr>
          <p:cNvPicPr>
            <a:picLocks noChangeAspect="1"/>
          </p:cNvPicPr>
          <p:nvPr/>
        </p:nvPicPr>
        <p:blipFill>
          <a:blip r:embed="rId2"/>
          <a:stretch>
            <a:fillRect/>
          </a:stretch>
        </p:blipFill>
        <p:spPr>
          <a:xfrm>
            <a:off x="10426699" y="72099"/>
            <a:ext cx="1464063" cy="563781"/>
          </a:xfrm>
          <a:prstGeom prst="rect">
            <a:avLst/>
          </a:prstGeom>
        </p:spPr>
      </p:pic>
    </p:spTree>
    <p:extLst>
      <p:ext uri="{BB962C8B-B14F-4D97-AF65-F5344CB8AC3E}">
        <p14:creationId xmlns:p14="http://schemas.microsoft.com/office/powerpoint/2010/main" val="1906900296"/>
      </p:ext>
    </p:extLst>
  </p:cSld>
  <p:clrMapOvr>
    <a:masterClrMapping/>
  </p:clrMapOvr>
  <p:transition>
    <p:fade/>
  </p:transition>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TemplafyFormConfiguration><![CDATA[{"formFields":[],"formDataEntries":[]}]]></TemplafyFormConfiguration>
</file>

<file path=customXml/item2.xml><?xml version="1.0" encoding="utf-8"?>
<TemplafyTemplateConfiguration><![CDATA[{"elementsMetadata":[],"transformationConfigurations":[],"templateName":"Deloitte Blank","templateDescription":"","enableDocumentContentUpdater":false,"version":"2.0"}]]></TemplafyTemplateConfiguration>
</file>

<file path=customXml/item3.xml><?xml version="1.0" encoding="utf-8"?>
<TemplafySlideFormConfiguration><![CDATA[{"formFields":[],"formDataEntries":[]}]]></TemplafySlideFormConfiguration>
</file>

<file path=customXml/item4.xml><?xml version="1.0" encoding="utf-8"?>
<TemplafySlideTemplateConfiguration><![CDATA[{"slideVersion":1,"isValidatorEnabled":false,"isLocked":false,"elementsMetadata":[],"slideId":"637739627014294882","enableDocumentContentUpdater":false,"version":"2.0"}]]></TemplafySlideTemplateConfiguration>
</file>

<file path=customXml/itemProps1.xml><?xml version="1.0" encoding="utf-8"?>
<ds:datastoreItem xmlns:ds="http://schemas.openxmlformats.org/officeDocument/2006/customXml" ds:itemID="{1BA1A0FF-B638-4C21-97C7-AC74F44DF38E}">
  <ds:schemaRefs/>
</ds:datastoreItem>
</file>

<file path=customXml/itemProps2.xml><?xml version="1.0" encoding="utf-8"?>
<ds:datastoreItem xmlns:ds="http://schemas.openxmlformats.org/officeDocument/2006/customXml" ds:itemID="{3EBCD3C2-26E1-4749-B37E-3B38E6A7E58A}">
  <ds:schemaRefs/>
</ds:datastoreItem>
</file>

<file path=customXml/itemProps3.xml><?xml version="1.0" encoding="utf-8"?>
<ds:datastoreItem xmlns:ds="http://schemas.openxmlformats.org/officeDocument/2006/customXml" ds:itemID="{041CC4D7-B5D2-4A65-951E-E67410129EDA}">
  <ds:schemaRefs/>
</ds:datastoreItem>
</file>

<file path=customXml/itemProps4.xml><?xml version="1.0" encoding="utf-8"?>
<ds:datastoreItem xmlns:ds="http://schemas.openxmlformats.org/officeDocument/2006/customXml" ds:itemID="{00365AE9-1331-4065-99D0-010EA7FE0E8C}">
  <ds:schemaRefs/>
</ds:datastoreItem>
</file>

<file path=docProps/app.xml><?xml version="1.0" encoding="utf-8"?>
<Properties xmlns="http://schemas.openxmlformats.org/officeDocument/2006/extended-properties" xmlns:vt="http://schemas.openxmlformats.org/officeDocument/2006/docPropsVTypes">
  <Template>Gallery</Template>
  <TotalTime>78</TotalTime>
  <Words>1610</Words>
  <Application>Microsoft Office PowerPoint</Application>
  <PresentationFormat>Ευρεία οθόνη</PresentationFormat>
  <Paragraphs>173</Paragraphs>
  <Slides>18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Gallery</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Berlusconi, Antonella</dc:creator>
  <cp:lastModifiedBy>iTech</cp:lastModifiedBy>
  <cp:revision>8</cp:revision>
  <dcterms:created xsi:type="dcterms:W3CDTF">2023-02-13T07:40:34Z</dcterms:created>
  <dcterms:modified xsi:type="dcterms:W3CDTF">2024-09-22T07:36:46Z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2021-11-25T17:14:35Z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deaa83c7-7f05-4ea9-baec-f31825758f48</vt:lpwstr>
  </property>
  <property fmtid="{D5CDD505-2E9C-101B-9397-08002B2CF9AE}" pid="8" name="MSIP_Label_ea60d57e-af5b-4752-ac57-3e4f28ca11dc_ContentBits">
    <vt:lpwstr>0</vt:lpwstr>
  </property>
  <property fmtid="{D5CDD505-2E9C-101B-9397-08002B2CF9AE}" pid="9" name="TemplafyTimeStamp">
    <vt:lpwstr>2021-12-01T13:38:21</vt:lpwstr>
  </property>
  <property fmtid="{D5CDD505-2E9C-101B-9397-08002B2CF9AE}" pid="10" name="TemplafyTenantId">
    <vt:lpwstr>deloittecm</vt:lpwstr>
  </property>
  <property fmtid="{D5CDD505-2E9C-101B-9397-08002B2CF9AE}" pid="11" name="TemplafyTemplateId">
    <vt:lpwstr>637739627007274728</vt:lpwstr>
  </property>
  <property fmtid="{D5CDD505-2E9C-101B-9397-08002B2CF9AE}" pid="12" name="TemplafyUserProfileId">
    <vt:lpwstr>637831035018402689</vt:lpwstr>
  </property>
  <property fmtid="{D5CDD505-2E9C-101B-9397-08002B2CF9AE}" pid="13" name="TemplafyFromBlank">
    <vt:bool>true</vt:bool>
  </property>
</Properties>
</file>