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vsdx" ContentType="application/vnd.ms-visio.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65" r:id="rId2"/>
    <p:sldId id="266" r:id="rId3"/>
    <p:sldId id="267" r:id="rId4"/>
    <p:sldId id="286" r:id="rId5"/>
    <p:sldId id="285" r:id="rId6"/>
    <p:sldId id="287" r:id="rId7"/>
    <p:sldId id="291" r:id="rId8"/>
    <p:sldId id="306" r:id="rId9"/>
    <p:sldId id="299" r:id="rId10"/>
    <p:sldId id="307" r:id="rId11"/>
    <p:sldId id="321" r:id="rId12"/>
    <p:sldId id="289" r:id="rId13"/>
    <p:sldId id="290" r:id="rId14"/>
    <p:sldId id="292" r:id="rId15"/>
    <p:sldId id="322" r:id="rId16"/>
    <p:sldId id="293" r:id="rId17"/>
    <p:sldId id="324" r:id="rId18"/>
    <p:sldId id="325" r:id="rId19"/>
    <p:sldId id="297" r:id="rId20"/>
    <p:sldId id="301" r:id="rId21"/>
    <p:sldId id="326" r:id="rId22"/>
    <p:sldId id="305" r:id="rId23"/>
    <p:sldId id="294" r:id="rId24"/>
    <p:sldId id="303" r:id="rId25"/>
    <p:sldId id="298" r:id="rId26"/>
    <p:sldId id="295" r:id="rId27"/>
    <p:sldId id="296"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B731FB91-F944-4F63-B3C8-D88E3E883E08}">
          <p14:sldIdLst>
            <p14:sldId id="265"/>
            <p14:sldId id="266"/>
            <p14:sldId id="267"/>
            <p14:sldId id="286"/>
            <p14:sldId id="285"/>
            <p14:sldId id="287"/>
            <p14:sldId id="291"/>
            <p14:sldId id="306"/>
            <p14:sldId id="299"/>
            <p14:sldId id="307"/>
            <p14:sldId id="321"/>
            <p14:sldId id="289"/>
            <p14:sldId id="290"/>
            <p14:sldId id="292"/>
            <p14:sldId id="322"/>
            <p14:sldId id="293"/>
            <p14:sldId id="324"/>
            <p14:sldId id="325"/>
            <p14:sldId id="297"/>
            <p14:sldId id="301"/>
            <p14:sldId id="326"/>
            <p14:sldId id="305"/>
            <p14:sldId id="294"/>
            <p14:sldId id="303"/>
            <p14:sldId id="298"/>
            <p14:sldId id="295"/>
            <p14:sldId id="29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E1E82"/>
    <a:srgbClr val="FBD9F7"/>
    <a:srgbClr val="F0AAE4"/>
    <a:srgbClr val="EE58D5"/>
    <a:srgbClr val="5B9BD5"/>
    <a:srgbClr val="A9A9A9"/>
    <a:srgbClr val="AC25FF"/>
    <a:srgbClr val="A222CA"/>
    <a:srgbClr val="272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Φωτεινό στυλ 2 - Έμφαση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Φωτεινό στυλ 3 - Έμφαση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Φωτεινό στυλ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34" autoAdjust="0"/>
    <p:restoredTop sz="94660"/>
  </p:normalViewPr>
  <p:slideViewPr>
    <p:cSldViewPr snapToGrid="0">
      <p:cViewPr varScale="1">
        <p:scale>
          <a:sx n="125" d="100"/>
          <a:sy n="125" d="100"/>
        </p:scale>
        <p:origin x="84" y="30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KiloNas\homes\Ilias\Personal%20Backup\EAP\Semester_3\Diplomatiki\ITS_Compariss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23952061846827"/>
          <c:y val="0.23355969156726575"/>
          <c:w val="0.39464462826120217"/>
          <c:h val="0.67259601529156177"/>
        </c:manualLayout>
      </c:layout>
      <c:radarChart>
        <c:radarStyle val="marker"/>
        <c:varyColors val="0"/>
        <c:ser>
          <c:idx val="0"/>
          <c:order val="0"/>
          <c:tx>
            <c:strRef>
              <c:f>'Scoring (2)'!$C$2</c:f>
              <c:strCache>
                <c:ptCount val="1"/>
                <c:pt idx="0">
                  <c:v>Duolingo</c:v>
                </c:pt>
              </c:strCache>
            </c:strRef>
          </c:tx>
          <c:spPr>
            <a:ln w="28575" cap="rnd">
              <a:solidFill>
                <a:schemeClr val="accent1"/>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(2)'!$D$2:$K$2</c:f>
              <c:numCache>
                <c:formatCode>General</c:formatCode>
                <c:ptCount val="8"/>
                <c:pt idx="0">
                  <c:v>5</c:v>
                </c:pt>
                <c:pt idx="1">
                  <c:v>4</c:v>
                </c:pt>
                <c:pt idx="2">
                  <c:v>3</c:v>
                </c:pt>
                <c:pt idx="3">
                  <c:v>3</c:v>
                </c:pt>
                <c:pt idx="4">
                  <c:v>5</c:v>
                </c:pt>
                <c:pt idx="5">
                  <c:v>5</c:v>
                </c:pt>
                <c:pt idx="6">
                  <c:v>5</c:v>
                </c:pt>
                <c:pt idx="7">
                  <c:v>4</c:v>
                </c:pt>
              </c:numCache>
            </c:numRef>
          </c:val>
          <c:extLst>
            <c:ext xmlns:c16="http://schemas.microsoft.com/office/drawing/2014/chart" uri="{C3380CC4-5D6E-409C-BE32-E72D297353CC}">
              <c16:uniqueId val="{00000000-DC91-40FD-8C63-39BA836882AF}"/>
            </c:ext>
          </c:extLst>
        </c:ser>
        <c:ser>
          <c:idx val="1"/>
          <c:order val="1"/>
          <c:tx>
            <c:strRef>
              <c:f>'Scoring (2)'!$C$3</c:f>
              <c:strCache>
                <c:ptCount val="1"/>
                <c:pt idx="0">
                  <c:v>Dreambox</c:v>
                </c:pt>
              </c:strCache>
            </c:strRef>
          </c:tx>
          <c:spPr>
            <a:ln w="28575" cap="rnd">
              <a:solidFill>
                <a:schemeClr val="accent2"/>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(2)'!$D$3:$K$3</c:f>
              <c:numCache>
                <c:formatCode>General</c:formatCode>
                <c:ptCount val="8"/>
                <c:pt idx="0">
                  <c:v>5</c:v>
                </c:pt>
                <c:pt idx="1">
                  <c:v>5</c:v>
                </c:pt>
                <c:pt idx="2">
                  <c:v>5</c:v>
                </c:pt>
                <c:pt idx="3">
                  <c:v>4</c:v>
                </c:pt>
                <c:pt idx="4">
                  <c:v>4</c:v>
                </c:pt>
                <c:pt idx="5">
                  <c:v>5</c:v>
                </c:pt>
                <c:pt idx="6">
                  <c:v>5</c:v>
                </c:pt>
                <c:pt idx="7">
                  <c:v>5</c:v>
                </c:pt>
              </c:numCache>
            </c:numRef>
          </c:val>
          <c:extLst>
            <c:ext xmlns:c16="http://schemas.microsoft.com/office/drawing/2014/chart" uri="{C3380CC4-5D6E-409C-BE32-E72D297353CC}">
              <c16:uniqueId val="{00000001-DC91-40FD-8C63-39BA836882AF}"/>
            </c:ext>
          </c:extLst>
        </c:ser>
        <c:ser>
          <c:idx val="2"/>
          <c:order val="2"/>
          <c:tx>
            <c:strRef>
              <c:f>'Scoring (2)'!$C$4</c:f>
              <c:strCache>
                <c:ptCount val="1"/>
                <c:pt idx="0">
                  <c:v>Kognity</c:v>
                </c:pt>
              </c:strCache>
            </c:strRef>
          </c:tx>
          <c:spPr>
            <a:ln w="28575" cap="rnd">
              <a:solidFill>
                <a:schemeClr val="accent3"/>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(2)'!$D$4:$K$4</c:f>
              <c:numCache>
                <c:formatCode>General</c:formatCode>
                <c:ptCount val="8"/>
                <c:pt idx="0">
                  <c:v>5</c:v>
                </c:pt>
                <c:pt idx="1">
                  <c:v>4</c:v>
                </c:pt>
                <c:pt idx="2">
                  <c:v>4</c:v>
                </c:pt>
                <c:pt idx="3">
                  <c:v>4</c:v>
                </c:pt>
                <c:pt idx="4">
                  <c:v>3</c:v>
                </c:pt>
                <c:pt idx="5">
                  <c:v>5</c:v>
                </c:pt>
                <c:pt idx="6">
                  <c:v>5</c:v>
                </c:pt>
                <c:pt idx="7">
                  <c:v>4</c:v>
                </c:pt>
              </c:numCache>
            </c:numRef>
          </c:val>
          <c:extLst>
            <c:ext xmlns:c16="http://schemas.microsoft.com/office/drawing/2014/chart" uri="{C3380CC4-5D6E-409C-BE32-E72D297353CC}">
              <c16:uniqueId val="{00000002-DC91-40FD-8C63-39BA836882AF}"/>
            </c:ext>
          </c:extLst>
        </c:ser>
        <c:ser>
          <c:idx val="3"/>
          <c:order val="3"/>
          <c:tx>
            <c:strRef>
              <c:f>'Scoring (2)'!$C$5</c:f>
              <c:strCache>
                <c:ptCount val="1"/>
                <c:pt idx="0">
                  <c:v>Inthinking</c:v>
                </c:pt>
              </c:strCache>
            </c:strRef>
          </c:tx>
          <c:spPr>
            <a:ln w="28575" cap="rnd">
              <a:solidFill>
                <a:schemeClr val="accent4"/>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(2)'!$D$5:$K$5</c:f>
              <c:numCache>
                <c:formatCode>General</c:formatCode>
                <c:ptCount val="8"/>
                <c:pt idx="0">
                  <c:v>3</c:v>
                </c:pt>
                <c:pt idx="1">
                  <c:v>1</c:v>
                </c:pt>
                <c:pt idx="2">
                  <c:v>4</c:v>
                </c:pt>
                <c:pt idx="3">
                  <c:v>3</c:v>
                </c:pt>
                <c:pt idx="4">
                  <c:v>2</c:v>
                </c:pt>
                <c:pt idx="5">
                  <c:v>3</c:v>
                </c:pt>
                <c:pt idx="6">
                  <c:v>3</c:v>
                </c:pt>
                <c:pt idx="7">
                  <c:v>2</c:v>
                </c:pt>
              </c:numCache>
            </c:numRef>
          </c:val>
          <c:extLst>
            <c:ext xmlns:c16="http://schemas.microsoft.com/office/drawing/2014/chart" uri="{C3380CC4-5D6E-409C-BE32-E72D297353CC}">
              <c16:uniqueId val="{00000003-DC91-40FD-8C63-39BA836882AF}"/>
            </c:ext>
          </c:extLst>
        </c:ser>
        <c:ser>
          <c:idx val="4"/>
          <c:order val="4"/>
          <c:tx>
            <c:strRef>
              <c:f>'Scoring (2)'!$C$6</c:f>
              <c:strCache>
                <c:ptCount val="1"/>
                <c:pt idx="0">
                  <c:v>Scratch</c:v>
                </c:pt>
              </c:strCache>
            </c:strRef>
          </c:tx>
          <c:spPr>
            <a:ln w="28575" cap="rnd">
              <a:solidFill>
                <a:schemeClr val="accent5"/>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(2)'!$D$6:$K$6</c:f>
              <c:numCache>
                <c:formatCode>General</c:formatCode>
                <c:ptCount val="8"/>
                <c:pt idx="0">
                  <c:v>2</c:v>
                </c:pt>
                <c:pt idx="1">
                  <c:v>2</c:v>
                </c:pt>
                <c:pt idx="2">
                  <c:v>5</c:v>
                </c:pt>
                <c:pt idx="3">
                  <c:v>5</c:v>
                </c:pt>
                <c:pt idx="4">
                  <c:v>1</c:v>
                </c:pt>
                <c:pt idx="5">
                  <c:v>3</c:v>
                </c:pt>
                <c:pt idx="6">
                  <c:v>3</c:v>
                </c:pt>
                <c:pt idx="7">
                  <c:v>1</c:v>
                </c:pt>
              </c:numCache>
            </c:numRef>
          </c:val>
          <c:extLst>
            <c:ext xmlns:c16="http://schemas.microsoft.com/office/drawing/2014/chart" uri="{C3380CC4-5D6E-409C-BE32-E72D297353CC}">
              <c16:uniqueId val="{00000004-DC91-40FD-8C63-39BA836882AF}"/>
            </c:ext>
          </c:extLst>
        </c:ser>
        <c:ser>
          <c:idx val="5"/>
          <c:order val="5"/>
          <c:tx>
            <c:strRef>
              <c:f>'Scoring (2)'!$C$7</c:f>
              <c:strCache>
                <c:ptCount val="1"/>
                <c:pt idx="0">
                  <c:v>Padlet</c:v>
                </c:pt>
              </c:strCache>
            </c:strRef>
          </c:tx>
          <c:spPr>
            <a:ln w="28575" cap="rnd">
              <a:solidFill>
                <a:schemeClr val="accent6"/>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(2)'!$D$7:$K$7</c:f>
              <c:numCache>
                <c:formatCode>General</c:formatCode>
                <c:ptCount val="8"/>
                <c:pt idx="0">
                  <c:v>2</c:v>
                </c:pt>
                <c:pt idx="1">
                  <c:v>3</c:v>
                </c:pt>
                <c:pt idx="2">
                  <c:v>2</c:v>
                </c:pt>
                <c:pt idx="3">
                  <c:v>5</c:v>
                </c:pt>
                <c:pt idx="4">
                  <c:v>1</c:v>
                </c:pt>
                <c:pt idx="5">
                  <c:v>1</c:v>
                </c:pt>
                <c:pt idx="6">
                  <c:v>5</c:v>
                </c:pt>
                <c:pt idx="7">
                  <c:v>2</c:v>
                </c:pt>
              </c:numCache>
            </c:numRef>
          </c:val>
          <c:extLst>
            <c:ext xmlns:c16="http://schemas.microsoft.com/office/drawing/2014/chart" uri="{C3380CC4-5D6E-409C-BE32-E72D297353CC}">
              <c16:uniqueId val="{00000005-DC91-40FD-8C63-39BA836882AF}"/>
            </c:ext>
          </c:extLst>
        </c:ser>
        <c:ser>
          <c:idx val="6"/>
          <c:order val="6"/>
          <c:tx>
            <c:strRef>
              <c:f>'Scoring (2)'!$C$8</c:f>
              <c:strCache>
                <c:ptCount val="1"/>
                <c:pt idx="0">
                  <c:v>Brilliant</c:v>
                </c:pt>
              </c:strCache>
            </c:strRef>
          </c:tx>
          <c:spPr>
            <a:ln w="28575" cap="rnd">
              <a:solidFill>
                <a:schemeClr val="accent1">
                  <a:lumMod val="60000"/>
                </a:schemeClr>
              </a:solidFill>
              <a:round/>
            </a:ln>
            <a:effectLst/>
          </c:spPr>
          <c:marker>
            <c:symbol val="none"/>
          </c:marker>
          <c:cat>
            <c:strRef>
              <c:f>'Scoring (2)'!$D$1:$K$1</c:f>
              <c:strCache>
                <c:ptCount val="8"/>
                <c:pt idx="0">
                  <c:v>Ανατροφοδοτηση (feedback)</c:v>
                </c:pt>
                <c:pt idx="1">
                  <c:v>Προσωποποίηση</c:v>
                </c:pt>
                <c:pt idx="2">
                  <c:v>Επιστημονική σκέψη</c:v>
                </c:pt>
                <c:pt idx="3">
                  <c:v>Ενίσχυση πρωτοβουλίας</c:v>
                </c:pt>
                <c:pt idx="4">
                  <c:v>Δημιουργια φιλοδοξιών</c:v>
                </c:pt>
                <c:pt idx="5">
                  <c:v>Διαχείρηση λαθών</c:v>
                </c:pt>
                <c:pt idx="6">
                  <c:v>Διαδραστικότητα</c:v>
                </c:pt>
                <c:pt idx="7">
                  <c:v>Υποβοήθηση</c:v>
                </c:pt>
              </c:strCache>
            </c:strRef>
          </c:cat>
          <c:val>
            <c:numRef>
              <c:f>'Scoring (2)'!$D$8:$K$8</c:f>
              <c:numCache>
                <c:formatCode>General</c:formatCode>
                <c:ptCount val="8"/>
                <c:pt idx="0">
                  <c:v>5</c:v>
                </c:pt>
                <c:pt idx="1">
                  <c:v>5</c:v>
                </c:pt>
                <c:pt idx="2">
                  <c:v>4</c:v>
                </c:pt>
                <c:pt idx="3">
                  <c:v>4</c:v>
                </c:pt>
                <c:pt idx="4">
                  <c:v>5</c:v>
                </c:pt>
                <c:pt idx="5">
                  <c:v>5</c:v>
                </c:pt>
                <c:pt idx="6">
                  <c:v>5</c:v>
                </c:pt>
                <c:pt idx="7">
                  <c:v>4</c:v>
                </c:pt>
              </c:numCache>
            </c:numRef>
          </c:val>
          <c:extLst>
            <c:ext xmlns:c16="http://schemas.microsoft.com/office/drawing/2014/chart" uri="{C3380CC4-5D6E-409C-BE32-E72D297353CC}">
              <c16:uniqueId val="{00000006-DC91-40FD-8C63-39BA836882AF}"/>
            </c:ext>
          </c:extLst>
        </c:ser>
        <c:dLbls>
          <c:showLegendKey val="0"/>
          <c:showVal val="0"/>
          <c:showCatName val="0"/>
          <c:showSerName val="0"/>
          <c:showPercent val="0"/>
          <c:showBubbleSize val="0"/>
        </c:dLbls>
        <c:axId val="703667656"/>
        <c:axId val="703662976"/>
      </c:radarChart>
      <c:catAx>
        <c:axId val="70366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ID4096"/>
          </a:p>
        </c:txPr>
        <c:crossAx val="703662976"/>
        <c:crosses val="autoZero"/>
        <c:auto val="1"/>
        <c:lblAlgn val="ctr"/>
        <c:lblOffset val="100"/>
        <c:noMultiLvlLbl val="0"/>
      </c:catAx>
      <c:valAx>
        <c:axId val="70366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ID4096"/>
          </a:p>
        </c:txPr>
        <c:crossAx val="7036676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ID4096"/>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06895-E411-444E-92F0-E1F43C5B9AD4}" type="datetimeFigureOut">
              <a:rPr lang="el-GR" smtClean="0"/>
              <a:t>21/9/2025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6B0DF-8290-49D6-AD4A-66FEFED85A5C}" type="slidenum">
              <a:rPr lang="el-GR" smtClean="0"/>
              <a:t>‹#›</a:t>
            </a:fld>
            <a:endParaRPr lang="el-GR"/>
          </a:p>
        </p:txBody>
      </p:sp>
    </p:spTree>
    <p:extLst>
      <p:ext uri="{BB962C8B-B14F-4D97-AF65-F5344CB8AC3E}">
        <p14:creationId xmlns:p14="http://schemas.microsoft.com/office/powerpoint/2010/main" val="370288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BA07D9-028A-46A2-A868-F92B898D14B8}" type="slidenum">
              <a:rPr lang="el-GR" altLang="en-US"/>
              <a:pPr eaLnBrk="1" hangingPunct="1"/>
              <a:t>1</a:t>
            </a:fld>
            <a:endParaRPr lang="el-G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424D2E-F929-4F9A-AC30-621B0D7F1E9B}" type="slidenum">
              <a:rPr lang="el-GR" altLang="en-US"/>
              <a:pPr eaLnBrk="1" hangingPunct="1"/>
              <a:t>2</a:t>
            </a:fld>
            <a:endParaRPr lang="el-G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3DC9B1F-3B15-4411-A7CD-566C3F0E4617}" type="slidenum">
              <a:rPr lang="el-GR" altLang="en-US"/>
              <a:pPr eaLnBrk="1" hangingPunct="1"/>
              <a:t>3</a:t>
            </a:fld>
            <a:endParaRPr lang="el-G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706F5-10F1-223F-BBD1-7680CF76B0C8}"/>
            </a:ext>
          </a:extLst>
        </p:cNvPr>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64738FCA-2987-5E68-2428-7B2E8E44E0EF}"/>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4D2D483D-63D9-AF3B-0A0B-5B618800390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292" name="Slide Number Placeholder 3">
            <a:extLst>
              <a:ext uri="{FF2B5EF4-FFF2-40B4-BE49-F238E27FC236}">
                <a16:creationId xmlns:a16="http://schemas.microsoft.com/office/drawing/2014/main" id="{F2887F8F-F1BD-A9ED-A448-82CC70370B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3DC9B1F-3B15-4411-A7CD-566C3F0E4617}" type="slidenum">
              <a:rPr lang="el-GR" altLang="en-US"/>
              <a:pPr eaLnBrk="1" hangingPunct="1"/>
              <a:t>4</a:t>
            </a:fld>
            <a:endParaRPr lang="el-GR" altLang="en-US"/>
          </a:p>
        </p:txBody>
      </p:sp>
    </p:spTree>
    <p:extLst>
      <p:ext uri="{BB962C8B-B14F-4D97-AF65-F5344CB8AC3E}">
        <p14:creationId xmlns:p14="http://schemas.microsoft.com/office/powerpoint/2010/main" val="3491391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35161"/>
            <a:ext cx="9144000" cy="1874801"/>
          </a:xfrm>
        </p:spPr>
        <p:txBody>
          <a:bodyPr anchor="b">
            <a:noAutofit/>
          </a:bodyPr>
          <a:lstStyle>
            <a:lvl1pPr algn="ctr">
              <a:defRPr sz="4000" baseline="0">
                <a:solidFill>
                  <a:srgbClr val="CE1E82"/>
                </a:solidFill>
              </a:defRPr>
            </a:lvl1pPr>
          </a:lstStyle>
          <a:p>
            <a:r>
              <a:rPr lang="el-GR" dirty="0"/>
              <a:t>Τίτλος Πτυχιακής / Διπλωματικής Εργασίας</a:t>
            </a:r>
          </a:p>
        </p:txBody>
      </p:sp>
      <p:sp>
        <p:nvSpPr>
          <p:cNvPr id="3" name="Subtitle 2"/>
          <p:cNvSpPr>
            <a:spLocks noGrp="1"/>
          </p:cNvSpPr>
          <p:nvPr>
            <p:ph type="subTitle" idx="1" hasCustomPrompt="1"/>
          </p:nvPr>
        </p:nvSpPr>
        <p:spPr>
          <a:xfrm>
            <a:off x="1524000" y="3744913"/>
            <a:ext cx="9144000" cy="636587"/>
          </a:xfrm>
        </p:spPr>
        <p:txBody>
          <a:bodyPr/>
          <a:lstStyle>
            <a:lvl1pPr marL="0" indent="0" algn="ctr">
              <a:buNone/>
              <a:defRPr sz="2400">
                <a:solidFill>
                  <a:srgbClr val="272F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dirty="0"/>
              <a:t>Ονοματεπώνυμο Φοιτητή/Φοιτήτριας</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
        <p:nvSpPr>
          <p:cNvPr id="25" name="Text Placeholder 24"/>
          <p:cNvSpPr>
            <a:spLocks noGrp="1"/>
          </p:cNvSpPr>
          <p:nvPr>
            <p:ph type="body" sz="quarter" idx="10" hasCustomPrompt="1"/>
          </p:nvPr>
        </p:nvSpPr>
        <p:spPr>
          <a:xfrm>
            <a:off x="4152900" y="400050"/>
            <a:ext cx="6515100" cy="995363"/>
          </a:xfrm>
        </p:spPr>
        <p:txBody>
          <a:bodyPr>
            <a:normAutofit/>
          </a:bodyPr>
          <a:lstStyle>
            <a:lvl1pPr marL="0" indent="0" algn="ctr">
              <a:buNone/>
              <a:defRPr sz="3200" cap="small" baseline="0">
                <a:solidFill>
                  <a:srgbClr val="272F3D"/>
                </a:solidFill>
              </a:defRPr>
            </a:lvl1pPr>
          </a:lstStyle>
          <a:p>
            <a:pPr lvl="0"/>
            <a:r>
              <a:rPr lang="el-GR" dirty="0"/>
              <a:t>Τίτλος Προγράμματος Σπουδών</a:t>
            </a:r>
            <a:endParaRPr lang="en-US" dirty="0"/>
          </a:p>
        </p:txBody>
      </p:sp>
      <p:sp>
        <p:nvSpPr>
          <p:cNvPr id="27" name="Text Placeholder 26"/>
          <p:cNvSpPr>
            <a:spLocks noGrp="1"/>
          </p:cNvSpPr>
          <p:nvPr>
            <p:ph type="body" sz="quarter" idx="11" hasCustomPrompt="1"/>
          </p:nvPr>
        </p:nvSpPr>
        <p:spPr>
          <a:xfrm>
            <a:off x="6168000" y="4929943"/>
            <a:ext cx="4500000" cy="370800"/>
          </a:xfrm>
        </p:spPr>
        <p:txBody>
          <a:bodyPr anchor="ctr" anchorCtr="0">
            <a:normAutofit/>
          </a:bodyPr>
          <a:lstStyle>
            <a:lvl1pPr marL="0" indent="0">
              <a:buNone/>
              <a:defRPr sz="1800" baseline="0"/>
            </a:lvl1pPr>
            <a:lvl2pPr marL="457200" indent="0">
              <a:buNone/>
              <a:defRPr/>
            </a:lvl2pPr>
          </a:lstStyle>
          <a:p>
            <a:pPr lvl="0"/>
            <a:r>
              <a:rPr lang="el-GR" dirty="0"/>
              <a:t>Ονοματεπώνυμο Επιβλέποντος Καθηγητή</a:t>
            </a:r>
          </a:p>
        </p:txBody>
      </p:sp>
      <p:sp>
        <p:nvSpPr>
          <p:cNvPr id="28" name="Text Placeholder 26"/>
          <p:cNvSpPr>
            <a:spLocks noGrp="1"/>
          </p:cNvSpPr>
          <p:nvPr>
            <p:ph type="body" sz="quarter" idx="12" hasCustomPrompt="1"/>
          </p:nvPr>
        </p:nvSpPr>
        <p:spPr>
          <a:xfrm>
            <a:off x="6168000" y="5360036"/>
            <a:ext cx="4500000" cy="370800"/>
          </a:xfrm>
        </p:spPr>
        <p:txBody>
          <a:bodyPr anchor="ctr" anchorCtr="0">
            <a:normAutofit/>
          </a:bodyPr>
          <a:lstStyle>
            <a:lvl1pPr marL="0" indent="0">
              <a:buNone/>
              <a:defRPr sz="1800" baseline="0"/>
            </a:lvl1pPr>
            <a:lvl2pPr marL="457200" indent="0">
              <a:buNone/>
              <a:defRPr/>
            </a:lvl2pPr>
          </a:lstStyle>
          <a:p>
            <a:pPr lvl="0"/>
            <a:r>
              <a:rPr lang="el-GR" dirty="0"/>
              <a:t>Ονοματεπώνυμο Συν-Επιβλέποντος Καθηγητή</a:t>
            </a:r>
          </a:p>
        </p:txBody>
      </p:sp>
      <p:sp>
        <p:nvSpPr>
          <p:cNvPr id="29" name="TextBox 28"/>
          <p:cNvSpPr txBox="1"/>
          <p:nvPr userDrawn="1"/>
        </p:nvSpPr>
        <p:spPr>
          <a:xfrm>
            <a:off x="2958075" y="4916411"/>
            <a:ext cx="3209925" cy="369332"/>
          </a:xfrm>
          <a:prstGeom prst="rect">
            <a:avLst/>
          </a:prstGeom>
          <a:noFill/>
        </p:spPr>
        <p:txBody>
          <a:bodyPr wrap="square" rtlCol="0">
            <a:spAutoFit/>
          </a:bodyPr>
          <a:lstStyle/>
          <a:p>
            <a:pPr algn="r"/>
            <a:r>
              <a:rPr lang="el-GR" dirty="0"/>
              <a:t>Επιβλέπων</a:t>
            </a:r>
            <a:r>
              <a:rPr lang="el-GR" baseline="0" dirty="0"/>
              <a:t> καθηγητής:</a:t>
            </a:r>
            <a:endParaRPr lang="el-GR" dirty="0"/>
          </a:p>
        </p:txBody>
      </p:sp>
      <p:sp>
        <p:nvSpPr>
          <p:cNvPr id="30" name="TextBox 29"/>
          <p:cNvSpPr txBox="1"/>
          <p:nvPr userDrawn="1"/>
        </p:nvSpPr>
        <p:spPr>
          <a:xfrm>
            <a:off x="2958074" y="5345036"/>
            <a:ext cx="3209925" cy="369332"/>
          </a:xfrm>
          <a:prstGeom prst="rect">
            <a:avLst/>
          </a:prstGeom>
          <a:noFill/>
        </p:spPr>
        <p:txBody>
          <a:bodyPr wrap="square" rtlCol="0">
            <a:spAutoFit/>
          </a:bodyPr>
          <a:lstStyle/>
          <a:p>
            <a:pPr algn="r"/>
            <a:r>
              <a:rPr lang="el-GR" dirty="0" err="1"/>
              <a:t>Συνεπιβλέπων</a:t>
            </a:r>
            <a:r>
              <a:rPr lang="el-GR" dirty="0"/>
              <a:t> καθηγητής: </a:t>
            </a:r>
          </a:p>
        </p:txBody>
      </p:sp>
    </p:spTree>
    <p:extLst>
      <p:ext uri="{BB962C8B-B14F-4D97-AF65-F5344CB8AC3E}">
        <p14:creationId xmlns:p14="http://schemas.microsoft.com/office/powerpoint/2010/main" val="285169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r>
              <a:rPr lang="el-GR"/>
              <a:t>18/09/2021</a:t>
            </a:r>
          </a:p>
        </p:txBody>
      </p:sp>
      <p:sp>
        <p:nvSpPr>
          <p:cNvPr id="5" name="Footer Placeholder 4"/>
          <p:cNvSpPr>
            <a:spLocks noGrp="1"/>
          </p:cNvSpPr>
          <p:nvPr>
            <p:ph type="ftr" sz="quarter" idx="11"/>
          </p:nvPr>
        </p:nvSpPr>
        <p:spPr/>
        <p:txBody>
          <a:bodyPr/>
          <a:lstStyle/>
          <a:p>
            <a:r>
              <a:rPr lang="el-GR"/>
              <a:t>Μ. Μούσιου</a:t>
            </a: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5885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l-GR"/>
              <a:t>18/09/2021</a:t>
            </a:r>
          </a:p>
        </p:txBody>
      </p:sp>
      <p:sp>
        <p:nvSpPr>
          <p:cNvPr id="5" name="Footer Placeholder 4"/>
          <p:cNvSpPr>
            <a:spLocks noGrp="1"/>
          </p:cNvSpPr>
          <p:nvPr>
            <p:ph type="ftr" sz="quarter" idx="11"/>
          </p:nvPr>
        </p:nvSpPr>
        <p:spPr/>
        <p:txBody>
          <a:bodyPr/>
          <a:lstStyle/>
          <a:p>
            <a:r>
              <a:rPr lang="el-GR"/>
              <a:t>Μ. Μούσιου</a:t>
            </a: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49963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r>
              <a:rPr lang="el-GR"/>
              <a:t>18/09/2021</a:t>
            </a:r>
          </a:p>
        </p:txBody>
      </p:sp>
      <p:sp>
        <p:nvSpPr>
          <p:cNvPr id="6" name="Footer Placeholder 5"/>
          <p:cNvSpPr>
            <a:spLocks noGrp="1"/>
          </p:cNvSpPr>
          <p:nvPr>
            <p:ph type="ftr" sz="quarter" idx="11"/>
          </p:nvPr>
        </p:nvSpPr>
        <p:spPr/>
        <p:txBody>
          <a:bodyPr/>
          <a:lstStyle/>
          <a:p>
            <a:r>
              <a:rPr lang="el-GR"/>
              <a:t>Μ. Μούσιου</a:t>
            </a: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32380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34000" y="363600"/>
            <a:ext cx="7524000" cy="1325563"/>
          </a:xfrm>
        </p:spPr>
        <p:txBody>
          <a:bodyPr/>
          <a:lstStyle/>
          <a:p>
            <a:r>
              <a:rPr lang="en-US"/>
              <a:t>Click to edit Master title style</a:t>
            </a:r>
            <a:endParaRPr lang="el-GR"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r>
              <a:rPr lang="el-GR"/>
              <a:t>18/09/2021</a:t>
            </a:r>
          </a:p>
        </p:txBody>
      </p:sp>
      <p:sp>
        <p:nvSpPr>
          <p:cNvPr id="8" name="Footer Placeholder 7"/>
          <p:cNvSpPr>
            <a:spLocks noGrp="1"/>
          </p:cNvSpPr>
          <p:nvPr>
            <p:ph type="ftr" sz="quarter" idx="11"/>
          </p:nvPr>
        </p:nvSpPr>
        <p:spPr/>
        <p:txBody>
          <a:bodyPr/>
          <a:lstStyle/>
          <a:p>
            <a:r>
              <a:rPr lang="el-GR"/>
              <a:t>Μ. Μούσιου</a:t>
            </a:r>
          </a:p>
        </p:txBody>
      </p:sp>
      <p:sp>
        <p:nvSpPr>
          <p:cNvPr id="9" name="Slide Number Placeholder 8"/>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03504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r>
              <a:rPr lang="el-GR"/>
              <a:t>18/09/2021</a:t>
            </a:r>
          </a:p>
        </p:txBody>
      </p:sp>
      <p:sp>
        <p:nvSpPr>
          <p:cNvPr id="4" name="Footer Placeholder 3"/>
          <p:cNvSpPr>
            <a:spLocks noGrp="1"/>
          </p:cNvSpPr>
          <p:nvPr>
            <p:ph type="ftr" sz="quarter" idx="11"/>
          </p:nvPr>
        </p:nvSpPr>
        <p:spPr/>
        <p:txBody>
          <a:bodyPr/>
          <a:lstStyle/>
          <a:p>
            <a:r>
              <a:rPr lang="el-GR"/>
              <a:t>Μ. Μούσιου</a:t>
            </a:r>
          </a:p>
        </p:txBody>
      </p:sp>
      <p:sp>
        <p:nvSpPr>
          <p:cNvPr id="5" name="Slide Number Placeholder 4"/>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4140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l-GR"/>
              <a:t>18/09/2021</a:t>
            </a:r>
          </a:p>
        </p:txBody>
      </p:sp>
      <p:sp>
        <p:nvSpPr>
          <p:cNvPr id="3" name="Footer Placeholder 2"/>
          <p:cNvSpPr>
            <a:spLocks noGrp="1"/>
          </p:cNvSpPr>
          <p:nvPr>
            <p:ph type="ftr" sz="quarter" idx="11"/>
          </p:nvPr>
        </p:nvSpPr>
        <p:spPr/>
        <p:txBody>
          <a:bodyPr/>
          <a:lstStyle/>
          <a:p>
            <a:r>
              <a:rPr lang="el-GR"/>
              <a:t>Μ. Μούσιου</a:t>
            </a:r>
          </a:p>
        </p:txBody>
      </p:sp>
      <p:sp>
        <p:nvSpPr>
          <p:cNvPr id="4" name="Slide Number Placeholder 3"/>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11175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l-GR"/>
              <a:t>18/09/2021</a:t>
            </a:r>
          </a:p>
        </p:txBody>
      </p:sp>
      <p:sp>
        <p:nvSpPr>
          <p:cNvPr id="6" name="Footer Placeholder 5"/>
          <p:cNvSpPr>
            <a:spLocks noGrp="1"/>
          </p:cNvSpPr>
          <p:nvPr>
            <p:ph type="ftr" sz="quarter" idx="11"/>
          </p:nvPr>
        </p:nvSpPr>
        <p:spPr/>
        <p:txBody>
          <a:bodyPr/>
          <a:lstStyle/>
          <a:p>
            <a:r>
              <a:rPr lang="el-GR"/>
              <a:t>Μ. Μούσιου</a:t>
            </a: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67603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l-GR" dirty="0"/>
          </a:p>
        </p:txBody>
      </p:sp>
      <p:sp>
        <p:nvSpPr>
          <p:cNvPr id="5" name="Date Placeholder 4"/>
          <p:cNvSpPr>
            <a:spLocks noGrp="1"/>
          </p:cNvSpPr>
          <p:nvPr>
            <p:ph type="dt" sz="half" idx="10"/>
          </p:nvPr>
        </p:nvSpPr>
        <p:spPr/>
        <p:txBody>
          <a:bodyPr/>
          <a:lstStyle/>
          <a:p>
            <a:r>
              <a:rPr lang="el-GR"/>
              <a:t>18/09/2021</a:t>
            </a:r>
          </a:p>
        </p:txBody>
      </p:sp>
      <p:sp>
        <p:nvSpPr>
          <p:cNvPr id="6" name="Footer Placeholder 5"/>
          <p:cNvSpPr>
            <a:spLocks noGrp="1"/>
          </p:cNvSpPr>
          <p:nvPr>
            <p:ph type="ftr" sz="quarter" idx="11"/>
          </p:nvPr>
        </p:nvSpPr>
        <p:spPr/>
        <p:txBody>
          <a:bodyPr/>
          <a:lstStyle/>
          <a:p>
            <a:r>
              <a:rPr lang="el-GR"/>
              <a:t>Μ. Μούσιου</a:t>
            </a: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
        <p:nvSpPr>
          <p:cNvPr id="8"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9"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56143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119888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lgn="ctr">
                <a:defRPr/>
              </a:pPr>
              <a:endParaRPr lang="el-GR" sz="2400">
                <a:latin typeface="Times New Roman" pitchFamily="18"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lgn="ctr">
                <a:defRPr/>
              </a:pPr>
              <a:endParaRPr lang="el-GR" sz="2400">
                <a:latin typeface="Times New Roman" pitchFamily="18" charset="0"/>
              </a:endParaRPr>
            </a:p>
          </p:txBody>
        </p:sp>
        <p:sp>
          <p:nvSpPr>
            <p:cNvPr id="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a:defRPr/>
              </a:pPr>
              <a:endParaRPr lang="el-GR" sz="2400">
                <a:latin typeface="Times New Roman" pitchFamily="18"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pPr>
                <a:defRPr/>
              </a:pPr>
              <a:endParaRPr lang="el-GR"/>
            </a:p>
          </p:txBody>
        </p:sp>
      </p:grpSp>
      <p:pic>
        <p:nvPicPr>
          <p:cNvPr id="9" name="Picture 12" descr="EAP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404813"/>
            <a:ext cx="1200151"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7"/>
          <p:cNvSpPr>
            <a:spLocks noGrp="1" noChangeArrowheads="1"/>
          </p:cNvSpPr>
          <p:nvPr>
            <p:ph type="ctrTitle"/>
          </p:nvPr>
        </p:nvSpPr>
        <p:spPr>
          <a:xfrm>
            <a:off x="304800" y="1427164"/>
            <a:ext cx="10769600" cy="1609725"/>
          </a:xfrm>
        </p:spPr>
        <p:txBody>
          <a:bodyPr/>
          <a:lstStyle>
            <a:lvl1pPr>
              <a:defRPr sz="3400" b="0"/>
            </a:lvl1pPr>
          </a:lstStyle>
          <a:p>
            <a:r>
              <a:rPr lang="el-GR"/>
              <a:t>Click to edit Master title style</a:t>
            </a:r>
          </a:p>
        </p:txBody>
      </p:sp>
      <p:sp>
        <p:nvSpPr>
          <p:cNvPr id="13320" name="Rectangle 8"/>
          <p:cNvSpPr>
            <a:spLocks noGrp="1" noChangeArrowheads="1"/>
          </p:cNvSpPr>
          <p:nvPr>
            <p:ph type="subTitle" idx="1"/>
          </p:nvPr>
        </p:nvSpPr>
        <p:spPr>
          <a:xfrm>
            <a:off x="1422400" y="3441700"/>
            <a:ext cx="8839200" cy="1676400"/>
          </a:xfrm>
        </p:spPr>
        <p:txBody>
          <a:bodyPr/>
          <a:lstStyle>
            <a:lvl1pPr marL="0" indent="0">
              <a:buFont typeface="Wingdings" pitchFamily="2" charset="2"/>
              <a:buNone/>
              <a:defRPr/>
            </a:lvl1pPr>
          </a:lstStyle>
          <a:p>
            <a:r>
              <a:rPr lang="el-GR"/>
              <a:t>Click to edit Master subtitle style</a:t>
            </a:r>
          </a:p>
        </p:txBody>
      </p:sp>
      <p:sp>
        <p:nvSpPr>
          <p:cNvPr id="10" name="Rectangle 9"/>
          <p:cNvSpPr>
            <a:spLocks noGrp="1" noChangeArrowheads="1"/>
          </p:cNvSpPr>
          <p:nvPr>
            <p:ph type="dt" sz="half" idx="10"/>
          </p:nvPr>
        </p:nvSpPr>
        <p:spPr>
          <a:xfrm>
            <a:off x="609600" y="6248400"/>
            <a:ext cx="2844800" cy="471488"/>
          </a:xfrm>
        </p:spPr>
        <p:txBody>
          <a:bodyPr/>
          <a:lstStyle>
            <a:lvl1pPr>
              <a:defRPr smtClean="0"/>
            </a:lvl1pPr>
          </a:lstStyle>
          <a:p>
            <a:pPr>
              <a:defRPr/>
            </a:pPr>
            <a:r>
              <a:rPr lang="el-GR"/>
              <a:t>18/09/2021</a:t>
            </a:r>
          </a:p>
        </p:txBody>
      </p:sp>
      <p:sp>
        <p:nvSpPr>
          <p:cNvPr id="11" name="Rectangle 10"/>
          <p:cNvSpPr>
            <a:spLocks noGrp="1" noChangeArrowheads="1"/>
          </p:cNvSpPr>
          <p:nvPr>
            <p:ph type="ftr" sz="quarter" idx="11"/>
          </p:nvPr>
        </p:nvSpPr>
        <p:spPr>
          <a:xfrm>
            <a:off x="4165600" y="6253163"/>
            <a:ext cx="3860800" cy="457200"/>
          </a:xfrm>
        </p:spPr>
        <p:txBody>
          <a:bodyPr/>
          <a:lstStyle>
            <a:lvl1pPr>
              <a:defRPr smtClean="0"/>
            </a:lvl1pPr>
          </a:lstStyle>
          <a:p>
            <a:pPr>
              <a:defRPr/>
            </a:pPr>
            <a:r>
              <a:rPr lang="el-GR"/>
              <a:t>Μ. Μούσιου</a:t>
            </a:r>
          </a:p>
        </p:txBody>
      </p:sp>
      <p:sp>
        <p:nvSpPr>
          <p:cNvPr id="12" name="Rectangle 11"/>
          <p:cNvSpPr>
            <a:spLocks noGrp="1" noChangeArrowheads="1"/>
          </p:cNvSpPr>
          <p:nvPr>
            <p:ph type="sldNum" sz="quarter" idx="12"/>
          </p:nvPr>
        </p:nvSpPr>
        <p:spPr>
          <a:xfrm>
            <a:off x="8737600" y="6248400"/>
            <a:ext cx="2844800" cy="471488"/>
          </a:xfrm>
        </p:spPr>
        <p:txBody>
          <a:bodyPr/>
          <a:lstStyle>
            <a:lvl1pPr>
              <a:defRPr smtClean="0"/>
            </a:lvl1pPr>
          </a:lstStyle>
          <a:p>
            <a:pPr>
              <a:defRPr/>
            </a:pPr>
            <a:fld id="{4FF985BC-A002-495E-9842-3452FF869FEC}" type="slidenum">
              <a:rPr lang="el-GR"/>
              <a:pPr>
                <a:defRPr/>
              </a:pPr>
              <a:t>‹#›</a:t>
            </a:fld>
            <a:endParaRPr lang="el-GR"/>
          </a:p>
        </p:txBody>
      </p:sp>
    </p:spTree>
    <p:extLst>
      <p:ext uri="{BB962C8B-B14F-4D97-AF65-F5344CB8AC3E}">
        <p14:creationId xmlns:p14="http://schemas.microsoft.com/office/powerpoint/2010/main" val="129238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t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3939" y="365125"/>
            <a:ext cx="7524000" cy="1325563"/>
          </a:xfrm>
          <a:prstGeom prst="rect">
            <a:avLst/>
          </a:prstGeom>
        </p:spPr>
        <p:txBody>
          <a:bodyPr vert="horz" lIns="91440" tIns="45720" rIns="91440" bIns="45720" rtlCol="0" anchor="t">
            <a:normAutofit/>
          </a:bodyPr>
          <a:lstStyle/>
          <a:p>
            <a:r>
              <a:rPr lang="en-US"/>
              <a:t>Click to edit Master title style</a:t>
            </a:r>
            <a:endParaRPr lang="el-GR"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l-GR"/>
              <a:t>18/09/2021</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Μ. Μούσιου</a:t>
            </a:r>
            <a:endParaRPr lang="el-G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4B9FD-BBCD-4D20-BE68-D5FD8F544B57}" type="slidenum">
              <a:rPr lang="el-GR" smtClean="0"/>
              <a:t>‹#›</a:t>
            </a:fld>
            <a:endParaRPr lang="el-GR"/>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439619" y="1"/>
            <a:ext cx="752381" cy="6858000"/>
          </a:xfrm>
          <a:prstGeom prst="rect">
            <a:avLst/>
          </a:prstGeom>
        </p:spPr>
      </p:pic>
      <p:pic>
        <p:nvPicPr>
          <p:cNvPr id="12" name="Picture 1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524" y="0"/>
            <a:ext cx="761905" cy="6858000"/>
          </a:xfrm>
          <a:prstGeom prst="rect">
            <a:avLst/>
          </a:prstGeom>
        </p:spPr>
      </p:pic>
      <p:pic>
        <p:nvPicPr>
          <p:cNvPr id="13" name="Picture 1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Tree>
    <p:extLst>
      <p:ext uri="{BB962C8B-B14F-4D97-AF65-F5344CB8AC3E}">
        <p14:creationId xmlns:p14="http://schemas.microsoft.com/office/powerpoint/2010/main" val="393384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padlet.com/site/education" TargetMode="External"/><Relationship Id="rId3" Type="http://schemas.openxmlformats.org/officeDocument/2006/relationships/hyperlink" Target="https://www.duolingo.com/" TargetMode="External"/><Relationship Id="rId7" Type="http://schemas.openxmlformats.org/officeDocument/2006/relationships/hyperlink" Target="https://thinkib.net/" TargetMode="Externa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hyperlink" Target="https://kognity.com/" TargetMode="External"/><Relationship Id="rId5" Type="http://schemas.openxmlformats.org/officeDocument/2006/relationships/hyperlink" Target="https://brilliant.org/" TargetMode="External"/><Relationship Id="rId4" Type="http://schemas.openxmlformats.org/officeDocument/2006/relationships/hyperlink" Target="https://www.dreambox.com/" TargetMode="External"/><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package" Target="../embeddings/Microsoft_Visio_Drawing.vsdx"/><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machinelearningforkids.co.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cratch.mit.edu/projects/1172998457/" TargetMode="External"/><Relationship Id="rId7" Type="http://schemas.openxmlformats.org/officeDocument/2006/relationships/image" Target="../media/image52.jpg"/><Relationship Id="rId2" Type="http://schemas.openxmlformats.org/officeDocument/2006/relationships/hyperlink" Target="https://youtu.be/rYBappBGzfw" TargetMode="Externa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51.png"/><Relationship Id="rId4" Type="http://schemas.openxmlformats.org/officeDocument/2006/relationships/image" Target="../media/image5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l-GR" altLang="en-US" sz="3000" b="1" dirty="0"/>
              <a:t>Υλοποίηση Έξυπνου Συμβούλου σε εφαρμογή ανάπτυξης της Υπολογιστικής Σκέψης</a:t>
            </a:r>
            <a:r>
              <a:rPr lang="en-US" altLang="en-US" sz="3000" b="1" dirty="0"/>
              <a:t>  </a:t>
            </a:r>
            <a:r>
              <a:rPr lang="el-GR" altLang="en-US" sz="3000" b="1" dirty="0"/>
              <a:t>μαθητών</a:t>
            </a:r>
          </a:p>
        </p:txBody>
      </p:sp>
      <p:sp>
        <p:nvSpPr>
          <p:cNvPr id="4099" name="Rectangle 3"/>
          <p:cNvSpPr>
            <a:spLocks noGrp="1" noChangeArrowheads="1"/>
          </p:cNvSpPr>
          <p:nvPr>
            <p:ph type="subTitle" idx="1"/>
          </p:nvPr>
        </p:nvSpPr>
        <p:spPr/>
        <p:txBody>
          <a:bodyPr/>
          <a:lstStyle/>
          <a:p>
            <a:pPr eaLnBrk="1" hangingPunct="1"/>
            <a:r>
              <a:rPr lang="el-GR" altLang="en-US" b="1" dirty="0">
                <a:solidFill>
                  <a:schemeClr val="folHlink"/>
                </a:solidFill>
              </a:rPr>
              <a:t>Ηλίας Μπίρδας</a:t>
            </a:r>
          </a:p>
        </p:txBody>
      </p:sp>
      <p:sp>
        <p:nvSpPr>
          <p:cNvPr id="3" name="Text Placeholder 2"/>
          <p:cNvSpPr>
            <a:spLocks noGrp="1"/>
          </p:cNvSpPr>
          <p:nvPr>
            <p:ph type="body" sz="quarter" idx="11"/>
          </p:nvPr>
        </p:nvSpPr>
        <p:spPr>
          <a:xfrm>
            <a:off x="6168000" y="4929943"/>
            <a:ext cx="4500000" cy="370800"/>
          </a:xfrm>
        </p:spPr>
        <p:txBody>
          <a:bodyPr/>
          <a:lstStyle/>
          <a:p>
            <a:r>
              <a:rPr lang="el-GR" dirty="0"/>
              <a:t>Ταμπούρης Ευθύμιος</a:t>
            </a:r>
            <a:endParaRPr lang="en-US" dirty="0"/>
          </a:p>
        </p:txBody>
      </p:sp>
      <p:sp>
        <p:nvSpPr>
          <p:cNvPr id="4" name="Rectangle 3">
            <a:extLst>
              <a:ext uri="{FF2B5EF4-FFF2-40B4-BE49-F238E27FC236}">
                <a16:creationId xmlns:a16="http://schemas.microsoft.com/office/drawing/2014/main" id="{E7268E4B-9802-9C50-DC62-F62A62F62D8F}"/>
              </a:ext>
            </a:extLst>
          </p:cNvPr>
          <p:cNvSpPr/>
          <p:nvPr/>
        </p:nvSpPr>
        <p:spPr>
          <a:xfrm>
            <a:off x="3467746" y="5416658"/>
            <a:ext cx="2700254" cy="2789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 name="Rectangle 1">
            <a:extLst>
              <a:ext uri="{FF2B5EF4-FFF2-40B4-BE49-F238E27FC236}">
                <a16:creationId xmlns:a16="http://schemas.microsoft.com/office/drawing/2014/main" id="{59BEDFE9-8F62-96CA-712B-87CAD1DFD13F}"/>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ΠΛΣ Διπλωματική Εργασία	</a:t>
            </a:r>
            <a:endParaRPr lang="LID4096" dirty="0"/>
          </a:p>
        </p:txBody>
      </p:sp>
    </p:spTree>
    <p:extLst>
      <p:ext uri="{BB962C8B-B14F-4D97-AF65-F5344CB8AC3E}">
        <p14:creationId xmlns:p14="http://schemas.microsoft.com/office/powerpoint/2010/main" val="223953853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512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2">
                    <a:lumMod val="50000"/>
                  </a:schemeClr>
                </a:solidFill>
                <a:latin typeface="+mn-lt"/>
              </a:rPr>
              <a:t>Η. Μπίρδας</a:t>
            </a:r>
          </a:p>
        </p:txBody>
      </p:sp>
      <p:sp>
        <p:nvSpPr>
          <p:cNvPr id="512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9DF745-EB5E-4B24-8587-3E7DCCEA819A}" type="slidenum">
              <a:rPr lang="el-GR" altLang="en-US">
                <a:solidFill>
                  <a:schemeClr val="bg2">
                    <a:lumMod val="50000"/>
                  </a:schemeClr>
                </a:solidFill>
                <a:latin typeface="+mn-lt"/>
              </a:rPr>
              <a:pPr eaLnBrk="1" hangingPunct="1"/>
              <a:t>2</a:t>
            </a:fld>
            <a:endParaRPr lang="el-GR" altLang="en-US" dirty="0">
              <a:solidFill>
                <a:schemeClr val="bg2">
                  <a:lumMod val="50000"/>
                </a:schemeClr>
              </a:solidFill>
              <a:latin typeface="+mn-lt"/>
            </a:endParaRPr>
          </a:p>
        </p:txBody>
      </p:sp>
      <p:sp>
        <p:nvSpPr>
          <p:cNvPr id="5126" name="Rectangle 3"/>
          <p:cNvSpPr>
            <a:spLocks noGrp="1" noChangeArrowheads="1"/>
          </p:cNvSpPr>
          <p:nvPr>
            <p:ph type="body" idx="1"/>
          </p:nvPr>
        </p:nvSpPr>
        <p:spPr>
          <a:xfrm>
            <a:off x="838200" y="1690688"/>
            <a:ext cx="4830213" cy="4486275"/>
          </a:xfrm>
        </p:spPr>
        <p:txBody>
          <a:bodyPr>
            <a:normAutofit fontScale="92500" lnSpcReduction="10000"/>
          </a:bodyPr>
          <a:lstStyle/>
          <a:p>
            <a:pPr eaLnBrk="1" hangingPunct="1">
              <a:lnSpc>
                <a:spcPct val="80000"/>
              </a:lnSpc>
            </a:pPr>
            <a:r>
              <a:rPr lang="el-GR" altLang="en-US" sz="2400" dirty="0"/>
              <a:t>Περιγραφή προβλήματος </a:t>
            </a:r>
          </a:p>
          <a:p>
            <a:pPr eaLnBrk="1" hangingPunct="1">
              <a:lnSpc>
                <a:spcPct val="80000"/>
              </a:lnSpc>
            </a:pPr>
            <a:r>
              <a:rPr lang="el-GR" altLang="en-US" sz="2400" dirty="0"/>
              <a:t>Θέμα</a:t>
            </a:r>
            <a:r>
              <a:rPr lang="en-US" altLang="en-US" sz="2400" dirty="0"/>
              <a:t>-</a:t>
            </a:r>
            <a:r>
              <a:rPr lang="el-GR" altLang="en-US" sz="2400" dirty="0"/>
              <a:t>Στόχοι</a:t>
            </a:r>
            <a:br>
              <a:rPr lang="el-GR" altLang="en-US" sz="2400" dirty="0"/>
            </a:br>
            <a:endParaRPr lang="el-GR" altLang="en-US" sz="2400" i="1" dirty="0"/>
          </a:p>
          <a:p>
            <a:pPr eaLnBrk="1" hangingPunct="1">
              <a:lnSpc>
                <a:spcPct val="80000"/>
              </a:lnSpc>
            </a:pPr>
            <a:r>
              <a:rPr lang="el-GR" altLang="en-US" sz="2400" dirty="0"/>
              <a:t>Μεθοδολογία</a:t>
            </a:r>
            <a:endParaRPr lang="el-GR" altLang="en-US" sz="2400" i="1" dirty="0"/>
          </a:p>
          <a:p>
            <a:pPr lvl="1" eaLnBrk="1" hangingPunct="1">
              <a:lnSpc>
                <a:spcPct val="80000"/>
              </a:lnSpc>
            </a:pPr>
            <a:r>
              <a:rPr lang="el-GR" altLang="en-US" sz="2000" dirty="0"/>
              <a:t>Βιβλιογραφία</a:t>
            </a:r>
          </a:p>
          <a:p>
            <a:pPr lvl="1" eaLnBrk="1" hangingPunct="1">
              <a:lnSpc>
                <a:spcPct val="80000"/>
              </a:lnSpc>
            </a:pPr>
            <a:r>
              <a:rPr lang="el-GR" altLang="en-US" sz="2000" dirty="0"/>
              <a:t>Μελέτη θεωρίας &amp; πρακτικών εφαρμογών </a:t>
            </a:r>
            <a:endParaRPr lang="en-US" altLang="en-US" sz="2000" dirty="0"/>
          </a:p>
          <a:p>
            <a:pPr lvl="1" eaLnBrk="1" hangingPunct="1">
              <a:lnSpc>
                <a:spcPct val="80000"/>
              </a:lnSpc>
            </a:pPr>
            <a:r>
              <a:rPr lang="el-GR" altLang="en-US" sz="2000" dirty="0"/>
              <a:t>Πρακτική υλοποίηση</a:t>
            </a:r>
            <a:br>
              <a:rPr lang="el-GR" altLang="en-US" sz="2000" dirty="0"/>
            </a:br>
            <a:endParaRPr lang="en-US" altLang="en-US" sz="2000" dirty="0"/>
          </a:p>
          <a:p>
            <a:pPr>
              <a:lnSpc>
                <a:spcPct val="80000"/>
              </a:lnSpc>
            </a:pPr>
            <a:r>
              <a:rPr lang="el-GR" altLang="en-US" sz="2400" dirty="0"/>
              <a:t>Θεωρητικό Υπόβαθρο</a:t>
            </a:r>
            <a:endParaRPr lang="en-US" altLang="en-US" sz="2400" dirty="0"/>
          </a:p>
          <a:p>
            <a:pPr lvl="1">
              <a:lnSpc>
                <a:spcPct val="80000"/>
              </a:lnSpc>
            </a:pPr>
            <a:r>
              <a:rPr lang="el-GR" altLang="en-US" sz="2000" dirty="0"/>
              <a:t>Ανασκόπηση ερευνάς στα έξυπνα εκπαιδευτικά υπολογιστικά συστήματα</a:t>
            </a:r>
          </a:p>
          <a:p>
            <a:pPr lvl="1">
              <a:lnSpc>
                <a:spcPct val="80000"/>
              </a:lnSpc>
            </a:pPr>
            <a:r>
              <a:rPr lang="el-GR" altLang="en-US" sz="2000" dirty="0"/>
              <a:t>Ανάλυση  θεωρητικών χαρακτηριστικών </a:t>
            </a:r>
          </a:p>
          <a:p>
            <a:pPr lvl="1">
              <a:lnSpc>
                <a:spcPct val="80000"/>
              </a:lnSpc>
            </a:pPr>
            <a:r>
              <a:rPr lang="el-GR" altLang="en-US" sz="2000" dirty="0"/>
              <a:t>Αξιολόγηση χρηστικότητας μέσα από σύγκριση πρακτικών εφαρμογών </a:t>
            </a:r>
          </a:p>
        </p:txBody>
      </p:sp>
      <p:sp>
        <p:nvSpPr>
          <p:cNvPr id="2" name="Rectangle 1">
            <a:extLst>
              <a:ext uri="{FF2B5EF4-FFF2-40B4-BE49-F238E27FC236}">
                <a16:creationId xmlns:a16="http://schemas.microsoft.com/office/drawing/2014/main" id="{DD512310-8D6C-39EE-7695-0FADC5815D9F}"/>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Επισκόπηση	</a:t>
            </a:r>
            <a:r>
              <a:rPr lang="el-GR" dirty="0"/>
              <a:t>	</a:t>
            </a:r>
            <a:endParaRPr lang="LID4096" dirty="0"/>
          </a:p>
        </p:txBody>
      </p:sp>
      <p:sp>
        <p:nvSpPr>
          <p:cNvPr id="5" name="Rectangle 3">
            <a:extLst>
              <a:ext uri="{FF2B5EF4-FFF2-40B4-BE49-F238E27FC236}">
                <a16:creationId xmlns:a16="http://schemas.microsoft.com/office/drawing/2014/main" id="{B1C665FF-C063-7C11-03D3-AA32D28ABA05}"/>
              </a:ext>
            </a:extLst>
          </p:cNvPr>
          <p:cNvSpPr txBox="1">
            <a:spLocks noChangeArrowheads="1"/>
          </p:cNvSpPr>
          <p:nvPr/>
        </p:nvSpPr>
        <p:spPr>
          <a:xfrm>
            <a:off x="6901698" y="1690687"/>
            <a:ext cx="4830213" cy="448627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l-GR" altLang="en-US" sz="2400" dirty="0"/>
              <a:t>Υλοποίηση εφαρμογής</a:t>
            </a:r>
          </a:p>
          <a:p>
            <a:pPr lvl="1">
              <a:lnSpc>
                <a:spcPct val="80000"/>
              </a:lnSpc>
            </a:pPr>
            <a:r>
              <a:rPr lang="el-GR" altLang="en-US" sz="2000" dirty="0"/>
              <a:t>Σχεδιασμός εφαρμογής</a:t>
            </a:r>
            <a:endParaRPr lang="en-US" altLang="en-US" sz="2000" dirty="0"/>
          </a:p>
          <a:p>
            <a:pPr lvl="1">
              <a:lnSpc>
                <a:spcPct val="80000"/>
              </a:lnSpc>
            </a:pPr>
            <a:r>
              <a:rPr lang="el-GR" altLang="en-US" sz="2000" dirty="0"/>
              <a:t>Έρευνα και ενσωμάτωση στοιχείων Τεχνητής Νοημοσύνης</a:t>
            </a:r>
          </a:p>
          <a:p>
            <a:pPr lvl="1">
              <a:lnSpc>
                <a:spcPct val="80000"/>
              </a:lnSpc>
            </a:pPr>
            <a:r>
              <a:rPr lang="el-GR" altLang="en-US" sz="2000" dirty="0"/>
              <a:t>Υλοποίηση  και τεκμηρίωσή</a:t>
            </a:r>
          </a:p>
          <a:p>
            <a:pPr lvl="1">
              <a:lnSpc>
                <a:spcPct val="80000"/>
              </a:lnSpc>
            </a:pPr>
            <a:r>
              <a:rPr lang="el-GR" altLang="en-US" sz="2000" dirty="0"/>
              <a:t>Αποτελέσματα</a:t>
            </a:r>
          </a:p>
          <a:p>
            <a:pPr lvl="1">
              <a:lnSpc>
                <a:spcPct val="80000"/>
              </a:lnSpc>
            </a:pPr>
            <a:endParaRPr lang="el-GR" altLang="en-US" sz="2000" dirty="0"/>
          </a:p>
          <a:p>
            <a:pPr>
              <a:lnSpc>
                <a:spcPct val="80000"/>
              </a:lnSpc>
            </a:pPr>
            <a:r>
              <a:rPr lang="el-GR" altLang="en-US" sz="2400" dirty="0"/>
              <a:t>Συμπεράσματα</a:t>
            </a:r>
            <a:endParaRPr lang="el-GR" altLang="en-US" sz="2400" i="1" dirty="0"/>
          </a:p>
          <a:p>
            <a:pPr lvl="1">
              <a:lnSpc>
                <a:spcPct val="80000"/>
              </a:lnSpc>
            </a:pPr>
            <a:r>
              <a:rPr lang="el-GR" altLang="en-US" sz="2000" dirty="0"/>
              <a:t>Περιορισμοί</a:t>
            </a:r>
          </a:p>
          <a:p>
            <a:pPr lvl="1">
              <a:lnSpc>
                <a:spcPct val="80000"/>
              </a:lnSpc>
            </a:pPr>
            <a:r>
              <a:rPr lang="el-GR" altLang="en-US" sz="2000" dirty="0"/>
              <a:t>Προτάσεις</a:t>
            </a:r>
          </a:p>
          <a:p>
            <a:pPr lvl="1">
              <a:lnSpc>
                <a:spcPct val="80000"/>
              </a:lnSpc>
            </a:pPr>
            <a:endParaRPr lang="el-GR" altLang="en-US" sz="2000" dirty="0"/>
          </a:p>
          <a:p>
            <a:pPr>
              <a:lnSpc>
                <a:spcPct val="80000"/>
              </a:lnSpc>
            </a:pPr>
            <a:r>
              <a:rPr lang="en-US" altLang="en-US" sz="2400" dirty="0"/>
              <a:t>Demo </a:t>
            </a:r>
            <a:r>
              <a:rPr lang="el-GR" altLang="en-US" sz="2400" dirty="0"/>
              <a:t>εφαρμογής</a:t>
            </a:r>
          </a:p>
          <a:p>
            <a:pPr lvl="1">
              <a:lnSpc>
                <a:spcPct val="80000"/>
              </a:lnSpc>
            </a:pPr>
            <a:r>
              <a:rPr lang="en-US" altLang="en-US" sz="2000" dirty="0"/>
              <a:t>Live</a:t>
            </a:r>
          </a:p>
          <a:p>
            <a:pPr lvl="1">
              <a:lnSpc>
                <a:spcPct val="80000"/>
              </a:lnSpc>
            </a:pPr>
            <a:r>
              <a:rPr lang="en-US" altLang="en-US" sz="2000" dirty="0" err="1"/>
              <a:t>Youtube</a:t>
            </a:r>
            <a:r>
              <a:rPr lang="en-US" altLang="en-US" sz="2000" dirty="0"/>
              <a:t> </a:t>
            </a:r>
            <a:r>
              <a:rPr lang="el-GR" altLang="en-US" sz="2000" dirty="0"/>
              <a:t>εγγραφή</a:t>
            </a:r>
          </a:p>
        </p:txBody>
      </p:sp>
    </p:spTree>
    <p:extLst>
      <p:ext uri="{BB962C8B-B14F-4D97-AF65-F5344CB8AC3E}">
        <p14:creationId xmlns:p14="http://schemas.microsoft.com/office/powerpoint/2010/main" val="563699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2">
                    <a:lumMod val="50000"/>
                  </a:schemeClr>
                </a:solidFill>
                <a:latin typeface="+mn-lt"/>
              </a:rPr>
              <a:t>Η. Μπίρδας</a:t>
            </a:r>
          </a:p>
        </p:txBody>
      </p:sp>
      <p:sp>
        <p:nvSpPr>
          <p:cNvPr id="614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D1070E-3BEF-4BF9-A461-BDE3C5140494}" type="slidenum">
              <a:rPr lang="el-GR" altLang="en-US">
                <a:solidFill>
                  <a:schemeClr val="bg2">
                    <a:lumMod val="50000"/>
                  </a:schemeClr>
                </a:solidFill>
                <a:latin typeface="+mn-lt"/>
              </a:rPr>
              <a:pPr eaLnBrk="1" hangingPunct="1"/>
              <a:t>3</a:t>
            </a:fld>
            <a:endParaRPr lang="el-GR" altLang="en-US">
              <a:solidFill>
                <a:schemeClr val="bg2">
                  <a:lumMod val="50000"/>
                </a:schemeClr>
              </a:solidFill>
              <a:latin typeface="+mn-lt"/>
            </a:endParaRPr>
          </a:p>
        </p:txBody>
      </p:sp>
      <p:sp>
        <p:nvSpPr>
          <p:cNvPr id="6150" name="Rectangle 3"/>
          <p:cNvSpPr>
            <a:spLocks noGrp="1" noChangeArrowheads="1"/>
          </p:cNvSpPr>
          <p:nvPr>
            <p:ph type="body" idx="1"/>
          </p:nvPr>
        </p:nvSpPr>
        <p:spPr/>
        <p:txBody>
          <a:bodyPr>
            <a:normAutofit lnSpcReduction="10000"/>
          </a:bodyPr>
          <a:lstStyle/>
          <a:p>
            <a:pPr>
              <a:spcAft>
                <a:spcPts val="2400"/>
              </a:spcAft>
            </a:pPr>
            <a:r>
              <a:rPr lang="el-GR" dirty="0"/>
              <a:t>Πως εξελίσσεται η μελέτη και υιοθέτηση έξυπνων υπολογιστικών συστημάτων στην εκπαίδευση</a:t>
            </a:r>
            <a:r>
              <a:rPr lang="en-US" dirty="0"/>
              <a:t>;</a:t>
            </a:r>
            <a:endParaRPr lang="el-GR" dirty="0"/>
          </a:p>
          <a:p>
            <a:pPr>
              <a:spcAft>
                <a:spcPts val="2400"/>
              </a:spcAft>
            </a:pPr>
            <a:r>
              <a:rPr lang="el-GR" dirty="0"/>
              <a:t>Με ποιους μηχανισμούς η χρήση σύγχρονων τεχνολογιών στην εκπαίδευση συνδράμει στην ανάπτυξη υπολογιστικής σκέψης και ικανότητας επίλυσης προβλημάτων;</a:t>
            </a:r>
            <a:endParaRPr lang="el-GR" altLang="en-US" sz="1600" dirty="0"/>
          </a:p>
          <a:p>
            <a:pPr>
              <a:spcAft>
                <a:spcPts val="2400"/>
              </a:spcAft>
            </a:pPr>
            <a:r>
              <a:rPr lang="el-GR" dirty="0"/>
              <a:t>Για την δημιουργία εκπαιδευτικής εφαρμογή με στόχο την καλλιέργεια υπολογιστικής σκέψης και ανάπτυξη ικανότητας επίλυσης προβλημάτων, ποιες προκλήσεις αντιμετωπίζουμε, πόσο αποτελεσματικές είναι οι σχετικές υλοποιήσεις</a:t>
            </a:r>
            <a:r>
              <a:rPr lang="en-US" dirty="0"/>
              <a:t>; </a:t>
            </a:r>
            <a:endParaRPr lang="el-GR" altLang="en-US" sz="1600" dirty="0"/>
          </a:p>
        </p:txBody>
      </p:sp>
      <p:sp>
        <p:nvSpPr>
          <p:cNvPr id="5" name="Rectangle 4">
            <a:extLst>
              <a:ext uri="{FF2B5EF4-FFF2-40B4-BE49-F238E27FC236}">
                <a16:creationId xmlns:a16="http://schemas.microsoft.com/office/drawing/2014/main" id="{3559898A-57D7-B37F-E8E2-719B2D43E020}"/>
              </a:ext>
            </a:extLst>
          </p:cNvPr>
          <p:cNvSpPr/>
          <p:nvPr/>
        </p:nvSpPr>
        <p:spPr>
          <a:xfrm>
            <a:off x="4225309" y="281687"/>
            <a:ext cx="7215526" cy="461846"/>
          </a:xfrm>
          <a:prstGeom prst="rect">
            <a:avLst/>
          </a:prstGeom>
          <a:gradFill flip="none" rotWithShape="1">
            <a:gsLst>
              <a:gs pos="100000">
                <a:srgbClr val="CE1E82"/>
              </a:gs>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Περιγραφή Προβλήματος	</a:t>
            </a:r>
            <a:endParaRPr lang="LID4096" dirty="0"/>
          </a:p>
        </p:txBody>
      </p:sp>
      <p:grpSp>
        <p:nvGrpSpPr>
          <p:cNvPr id="9" name="Group 8">
            <a:extLst>
              <a:ext uri="{FF2B5EF4-FFF2-40B4-BE49-F238E27FC236}">
                <a16:creationId xmlns:a16="http://schemas.microsoft.com/office/drawing/2014/main" id="{27C9BFFB-B5CB-B2CC-88D7-CA0D6BA3FFF5}"/>
              </a:ext>
            </a:extLst>
          </p:cNvPr>
          <p:cNvGrpSpPr/>
          <p:nvPr/>
        </p:nvGrpSpPr>
        <p:grpSpPr>
          <a:xfrm>
            <a:off x="9560031" y="743533"/>
            <a:ext cx="1880804" cy="1124269"/>
            <a:chOff x="9560031" y="743533"/>
            <a:chExt cx="1880804" cy="1124269"/>
          </a:xfrm>
        </p:grpSpPr>
        <p:pic>
          <p:nvPicPr>
            <p:cNvPr id="7" name="Picture 6">
              <a:extLst>
                <a:ext uri="{FF2B5EF4-FFF2-40B4-BE49-F238E27FC236}">
                  <a16:creationId xmlns:a16="http://schemas.microsoft.com/office/drawing/2014/main" id="{D97AFD5E-F6BA-E917-52B4-7D040EDDC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4431" y="743533"/>
              <a:ext cx="1686404" cy="1124269"/>
            </a:xfrm>
            <a:prstGeom prst="rect">
              <a:avLst/>
            </a:prstGeom>
          </p:spPr>
        </p:pic>
        <p:sp>
          <p:nvSpPr>
            <p:cNvPr id="8" name="Rectangle 7">
              <a:extLst>
                <a:ext uri="{FF2B5EF4-FFF2-40B4-BE49-F238E27FC236}">
                  <a16:creationId xmlns:a16="http://schemas.microsoft.com/office/drawing/2014/main" id="{D152F180-B8E6-4EBA-46C4-D1C243E60681}"/>
                </a:ext>
              </a:extLst>
            </p:cNvPr>
            <p:cNvSpPr/>
            <p:nvPr/>
          </p:nvSpPr>
          <p:spPr>
            <a:xfrm>
              <a:off x="9560031" y="743533"/>
              <a:ext cx="591182" cy="1124269"/>
            </a:xfrm>
            <a:prstGeom prst="rect">
              <a:avLst/>
            </a:prstGeom>
            <a:gradFill>
              <a:gsLst>
                <a:gs pos="0">
                  <a:srgbClr val="FFFFFF"/>
                </a:gs>
                <a:gs pos="100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2" name="Rectangle 1">
            <a:extLst>
              <a:ext uri="{FF2B5EF4-FFF2-40B4-BE49-F238E27FC236}">
                <a16:creationId xmlns:a16="http://schemas.microsoft.com/office/drawing/2014/main" id="{02F5A329-5CA3-732C-C95C-E769576DF818}"/>
              </a:ext>
            </a:extLst>
          </p:cNvPr>
          <p:cNvSpPr/>
          <p:nvPr/>
        </p:nvSpPr>
        <p:spPr>
          <a:xfrm>
            <a:off x="9326106" y="743533"/>
            <a:ext cx="2114729" cy="1182131"/>
          </a:xfrm>
          <a:prstGeom prst="rect">
            <a:avLst/>
          </a:prstGeom>
          <a:solidFill>
            <a:srgbClr val="FFFFFF">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 name="Date Placeholder 3">
            <a:extLst>
              <a:ext uri="{FF2B5EF4-FFF2-40B4-BE49-F238E27FC236}">
                <a16:creationId xmlns:a16="http://schemas.microsoft.com/office/drawing/2014/main" id="{30D49C03-9C9B-79DA-B393-807F085A0277}"/>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21" name="Picture 20">
            <a:extLst>
              <a:ext uri="{FF2B5EF4-FFF2-40B4-BE49-F238E27FC236}">
                <a16:creationId xmlns:a16="http://schemas.microsoft.com/office/drawing/2014/main" id="{157E5D31-53F7-88D8-B5C1-E4824BF4C4A3}"/>
              </a:ext>
            </a:extLst>
          </p:cNvPr>
          <p:cNvPicPr>
            <a:picLocks noChangeAspect="1"/>
          </p:cNvPicPr>
          <p:nvPr/>
        </p:nvPicPr>
        <p:blipFill>
          <a:blip r:embed="rId4"/>
          <a:stretch>
            <a:fillRect/>
          </a:stretch>
        </p:blipFill>
        <p:spPr>
          <a:xfrm>
            <a:off x="6431311" y="253115"/>
            <a:ext cx="5009524" cy="57143"/>
          </a:xfrm>
          <a:prstGeom prst="rect">
            <a:avLst/>
          </a:prstGeom>
        </p:spPr>
      </p:pic>
    </p:spTree>
    <p:extLst>
      <p:ext uri="{BB962C8B-B14F-4D97-AF65-F5344CB8AC3E}">
        <p14:creationId xmlns:p14="http://schemas.microsoft.com/office/powerpoint/2010/main" val="1024529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B402-D52F-D50B-2B21-9B3E6A07030D}"/>
            </a:ext>
          </a:extLst>
        </p:cNvPr>
        <p:cNvGrpSpPr/>
        <p:nvPr/>
      </p:nvGrpSpPr>
      <p:grpSpPr>
        <a:xfrm>
          <a:off x="0" y="0"/>
          <a:ext cx="0" cy="0"/>
          <a:chOff x="0" y="0"/>
          <a:chExt cx="0" cy="0"/>
        </a:xfrm>
      </p:grpSpPr>
      <p:sp>
        <p:nvSpPr>
          <p:cNvPr id="6147" name="Footer Placeholder 4">
            <a:extLst>
              <a:ext uri="{FF2B5EF4-FFF2-40B4-BE49-F238E27FC236}">
                <a16:creationId xmlns:a16="http://schemas.microsoft.com/office/drawing/2014/main" id="{597A006E-80FF-5FF2-756A-F713B1F0B76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2">
                    <a:lumMod val="50000"/>
                  </a:schemeClr>
                </a:solidFill>
                <a:latin typeface="+mn-lt"/>
              </a:rPr>
              <a:t>Η. Μπίρδας</a:t>
            </a:r>
          </a:p>
        </p:txBody>
      </p:sp>
      <p:sp>
        <p:nvSpPr>
          <p:cNvPr id="6148" name="Slide Number Placeholder 5">
            <a:extLst>
              <a:ext uri="{FF2B5EF4-FFF2-40B4-BE49-F238E27FC236}">
                <a16:creationId xmlns:a16="http://schemas.microsoft.com/office/drawing/2014/main" id="{354CBFFA-5D1F-EE0C-EFCC-77E0503CD31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D1070E-3BEF-4BF9-A461-BDE3C5140494}" type="slidenum">
              <a:rPr lang="el-GR" altLang="en-US">
                <a:solidFill>
                  <a:schemeClr val="bg2">
                    <a:lumMod val="50000"/>
                  </a:schemeClr>
                </a:solidFill>
                <a:latin typeface="+mn-lt"/>
              </a:rPr>
              <a:pPr eaLnBrk="1" hangingPunct="1"/>
              <a:t>4</a:t>
            </a:fld>
            <a:endParaRPr lang="el-GR" altLang="en-US">
              <a:solidFill>
                <a:schemeClr val="bg2">
                  <a:lumMod val="50000"/>
                </a:schemeClr>
              </a:solidFill>
              <a:latin typeface="+mn-lt"/>
            </a:endParaRPr>
          </a:p>
        </p:txBody>
      </p:sp>
      <p:sp>
        <p:nvSpPr>
          <p:cNvPr id="6150" name="Rectangle 3">
            <a:extLst>
              <a:ext uri="{FF2B5EF4-FFF2-40B4-BE49-F238E27FC236}">
                <a16:creationId xmlns:a16="http://schemas.microsoft.com/office/drawing/2014/main" id="{3423EEE0-3822-BC05-990F-5BA15372492E}"/>
              </a:ext>
            </a:extLst>
          </p:cNvPr>
          <p:cNvSpPr>
            <a:spLocks noGrp="1" noChangeArrowheads="1"/>
          </p:cNvSpPr>
          <p:nvPr>
            <p:ph type="body" idx="1"/>
          </p:nvPr>
        </p:nvSpPr>
        <p:spPr>
          <a:xfrm>
            <a:off x="838200" y="1571737"/>
            <a:ext cx="10515600" cy="4351338"/>
          </a:xfrm>
        </p:spPr>
        <p:txBody>
          <a:bodyPr>
            <a:noAutofit/>
          </a:bodyPr>
          <a:lstStyle/>
          <a:p>
            <a:pPr eaLnBrk="1" hangingPunct="1">
              <a:lnSpc>
                <a:spcPts val="1500"/>
              </a:lnSpc>
              <a:spcAft>
                <a:spcPts val="2400"/>
              </a:spcAft>
            </a:pPr>
            <a:r>
              <a:rPr lang="el-GR" altLang="en-US" sz="2000" dirty="0"/>
              <a:t>Η διπλωματική εργασία μελετάει τη χρήστη έξυπνων υπολογιστικών συστημάτων ως μέσο ανάπτυξης υπολογιστικής σκέψης σε μαθητές.</a:t>
            </a:r>
          </a:p>
          <a:p>
            <a:pPr eaLnBrk="1" hangingPunct="1">
              <a:lnSpc>
                <a:spcPts val="500"/>
              </a:lnSpc>
              <a:spcAft>
                <a:spcPts val="2400"/>
              </a:spcAft>
            </a:pPr>
            <a:r>
              <a:rPr lang="el-GR" altLang="en-US" sz="2000" dirty="0"/>
              <a:t>Πρωτεύοντες στόχοι </a:t>
            </a:r>
          </a:p>
          <a:p>
            <a:pPr lvl="3">
              <a:lnSpc>
                <a:spcPts val="1400"/>
              </a:lnSpc>
              <a:spcAft>
                <a:spcPts val="2400"/>
              </a:spcAft>
            </a:pPr>
            <a:r>
              <a:rPr lang="el-GR" altLang="en-US" sz="2000" dirty="0"/>
              <a:t>Να μελετηθεί η βιβλιογραφία σχετικά με την υιοθέτηση  έξυπνων υπολογιστικών συστημάτων εκπαίδευση.</a:t>
            </a:r>
          </a:p>
          <a:p>
            <a:pPr lvl="3">
              <a:lnSpc>
                <a:spcPts val="1400"/>
              </a:lnSpc>
              <a:spcAft>
                <a:spcPts val="2400"/>
              </a:spcAft>
            </a:pPr>
            <a:r>
              <a:rPr lang="el-GR" altLang="en-US" sz="2000" dirty="0"/>
              <a:t>Να εντοπιστούν τα θεωρητικά χαρακτηριστικά που διέπουν τη χρήση έξυπνων υπολογιστικών συστημάτων στην εκπαίδευση.</a:t>
            </a:r>
          </a:p>
          <a:p>
            <a:pPr lvl="3">
              <a:lnSpc>
                <a:spcPts val="1400"/>
              </a:lnSpc>
              <a:spcAft>
                <a:spcPts val="2400"/>
              </a:spcAft>
            </a:pPr>
            <a:r>
              <a:rPr lang="el-GR" altLang="en-US" sz="2000" dirty="0"/>
              <a:t>Να υλοποιηθεί πρακτική εφαρμογή που να βασίζεται στη θεωρία και να αναδεικνύει τη χρησιμότητα των έξυπνων υπολογιστικών συστημάτων στην εκπαίδευση.</a:t>
            </a:r>
          </a:p>
          <a:p>
            <a:pPr>
              <a:lnSpc>
                <a:spcPts val="500"/>
              </a:lnSpc>
              <a:spcAft>
                <a:spcPts val="2400"/>
              </a:spcAft>
            </a:pPr>
            <a:r>
              <a:rPr lang="el-GR" altLang="en-US" sz="2000" dirty="0"/>
              <a:t>Δευτερεύον στόχος </a:t>
            </a:r>
          </a:p>
          <a:p>
            <a:pPr lvl="1">
              <a:lnSpc>
                <a:spcPts val="1500"/>
              </a:lnSpc>
              <a:spcAft>
                <a:spcPts val="2400"/>
              </a:spcAft>
            </a:pPr>
            <a:r>
              <a:rPr lang="el-GR" altLang="en-US" sz="2000" dirty="0"/>
              <a:t>η έρευνα και ενσωμάτωση στοιχείων τεχνητής νοημοσύνης ώστε να αναδειχθεί το δυναμικό τους στο χώρο της εκπαίδευσης. </a:t>
            </a:r>
          </a:p>
        </p:txBody>
      </p:sp>
      <p:sp>
        <p:nvSpPr>
          <p:cNvPr id="5" name="Rectangle 4">
            <a:extLst>
              <a:ext uri="{FF2B5EF4-FFF2-40B4-BE49-F238E27FC236}">
                <a16:creationId xmlns:a16="http://schemas.microsoft.com/office/drawing/2014/main" id="{FAF1C859-D65A-5DEA-FFBD-F6B3D4859D0D}"/>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Στόχοι	</a:t>
            </a:r>
            <a:endParaRPr lang="LID4096" dirty="0"/>
          </a:p>
        </p:txBody>
      </p:sp>
      <p:pic>
        <p:nvPicPr>
          <p:cNvPr id="7" name="Picture 6">
            <a:extLst>
              <a:ext uri="{FF2B5EF4-FFF2-40B4-BE49-F238E27FC236}">
                <a16:creationId xmlns:a16="http://schemas.microsoft.com/office/drawing/2014/main" id="{8751049A-E9A2-E7EE-C4E0-B3555C684EB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48821" y="3459287"/>
            <a:ext cx="1522011" cy="1084013"/>
          </a:xfrm>
          <a:prstGeom prst="rect">
            <a:avLst/>
          </a:prstGeom>
        </p:spPr>
      </p:pic>
      <p:sp>
        <p:nvSpPr>
          <p:cNvPr id="2" name="Date Placeholder 3">
            <a:extLst>
              <a:ext uri="{FF2B5EF4-FFF2-40B4-BE49-F238E27FC236}">
                <a16:creationId xmlns:a16="http://schemas.microsoft.com/office/drawing/2014/main" id="{31A584D3-EF24-E243-DD57-1A7ABE13619E}"/>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8" name="Picture 7">
            <a:extLst>
              <a:ext uri="{FF2B5EF4-FFF2-40B4-BE49-F238E27FC236}">
                <a16:creationId xmlns:a16="http://schemas.microsoft.com/office/drawing/2014/main" id="{3DD9C2DF-4EC0-A187-6AF7-EFB2C7FCBD25}"/>
              </a:ext>
            </a:extLst>
          </p:cNvPr>
          <p:cNvPicPr>
            <a:picLocks noChangeAspect="1"/>
          </p:cNvPicPr>
          <p:nvPr/>
        </p:nvPicPr>
        <p:blipFill>
          <a:blip r:embed="rId4"/>
          <a:stretch>
            <a:fillRect/>
          </a:stretch>
        </p:blipFill>
        <p:spPr>
          <a:xfrm>
            <a:off x="6431311" y="253115"/>
            <a:ext cx="5009524" cy="57143"/>
          </a:xfrm>
          <a:prstGeom prst="rect">
            <a:avLst/>
          </a:prstGeom>
        </p:spPr>
      </p:pic>
    </p:spTree>
    <p:extLst>
      <p:ext uri="{BB962C8B-B14F-4D97-AF65-F5344CB8AC3E}">
        <p14:creationId xmlns:p14="http://schemas.microsoft.com/office/powerpoint/2010/main" val="114133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FBD9-E975-149E-872A-D6DE03E15972}"/>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0AC59A5D-B934-D4AC-C17C-ED461C046128}"/>
              </a:ext>
            </a:extLst>
          </p:cNvPr>
          <p:cNvSpPr>
            <a:spLocks noGrp="1"/>
          </p:cNvSpPr>
          <p:nvPr>
            <p:ph idx="1"/>
          </p:nvPr>
        </p:nvSpPr>
        <p:spPr>
          <a:xfrm>
            <a:off x="838200" y="1583534"/>
            <a:ext cx="10515600" cy="4645816"/>
          </a:xfrm>
        </p:spPr>
        <p:txBody>
          <a:bodyPr>
            <a:normAutofit/>
          </a:bodyPr>
          <a:lstStyle/>
          <a:p>
            <a:r>
              <a:rPr lang="el-GR" sz="2000" dirty="0"/>
              <a:t>Για την ανάπτυξη θεωρητικού υποβάθρου </a:t>
            </a:r>
          </a:p>
          <a:p>
            <a:pPr lvl="1"/>
            <a:r>
              <a:rPr lang="el-GR" sz="1800" dirty="0"/>
              <a:t>Συγκέντρωση σχετική βιβλιογραφίας.</a:t>
            </a:r>
          </a:p>
          <a:p>
            <a:pPr lvl="1"/>
            <a:r>
              <a:rPr lang="el-GR" sz="1800" dirty="0"/>
              <a:t>Ανασκόπηση της εξέλιξης χρήσης έξυπνων υπολογιστικών συστημάτων στην εκπαίδευση.</a:t>
            </a:r>
          </a:p>
          <a:p>
            <a:pPr lvl="1"/>
            <a:r>
              <a:rPr lang="el-GR" sz="1800" dirty="0"/>
              <a:t>Εντοπισμός κυρίων χαρακτηριστικών έξυπνων εκπαιδευτικών υπολογιστικών συστημάτων.</a:t>
            </a:r>
            <a:endParaRPr lang="en-US" sz="1800" dirty="0"/>
          </a:p>
          <a:p>
            <a:pPr lvl="1"/>
            <a:r>
              <a:rPr lang="el-GR" sz="1800" dirty="0"/>
              <a:t>Αξιολόγηση επίδρασης χρήσης των θεωρητικών στοιχείων</a:t>
            </a:r>
          </a:p>
          <a:p>
            <a:pPr lvl="1"/>
            <a:endParaRPr lang="el-GR" sz="1800" dirty="0"/>
          </a:p>
          <a:p>
            <a:r>
              <a:rPr lang="el-GR" sz="2000" dirty="0"/>
              <a:t>Για την υλοποίησή του εκπαιδευτικού εργαλείου</a:t>
            </a:r>
            <a:endParaRPr lang="en-US" sz="2000" dirty="0"/>
          </a:p>
          <a:p>
            <a:pPr lvl="1"/>
            <a:r>
              <a:rPr lang="el-GR" sz="1800" dirty="0"/>
              <a:t>Αναζήτηση κατάλληλής πλατφόρμας ως βάσης ανάπτυξης.</a:t>
            </a:r>
          </a:p>
          <a:p>
            <a:pPr lvl="1"/>
            <a:r>
              <a:rPr lang="el-GR" sz="1800" dirty="0"/>
              <a:t>Ερευνήθηκαν &amp; ενσωματώθηκαν δυνατότητες εμφύσησης έξυπνων στοιχείων Τ.Ν.</a:t>
            </a:r>
          </a:p>
          <a:p>
            <a:pPr lvl="1"/>
            <a:r>
              <a:rPr lang="el-GR" sz="1800" dirty="0"/>
              <a:t>Αναπτύχθηκε η εφαρμογή </a:t>
            </a:r>
            <a:r>
              <a:rPr lang="en-US" sz="1800" dirty="0" err="1"/>
              <a:t>Squiz</a:t>
            </a:r>
            <a:r>
              <a:rPr lang="el-GR" sz="1800" dirty="0"/>
              <a:t>.</a:t>
            </a:r>
            <a:endParaRPr lang="en-US" sz="1800" dirty="0"/>
          </a:p>
          <a:p>
            <a:pPr lvl="1"/>
            <a:r>
              <a:rPr lang="el-GR" sz="1800" dirty="0"/>
              <a:t>Τεκμηριώθηκε αναλυτικά η υλοποίηση. </a:t>
            </a:r>
          </a:p>
          <a:p>
            <a:pPr lvl="1"/>
            <a:r>
              <a:rPr lang="el-GR" sz="1800" dirty="0"/>
              <a:t>Κατεγράφη παρουσίαση όλης της εφαρμογής σε βίντεο. </a:t>
            </a:r>
          </a:p>
          <a:p>
            <a:pPr lvl="1"/>
            <a:endParaRPr lang="el-GR" sz="1800" dirty="0"/>
          </a:p>
        </p:txBody>
      </p:sp>
      <p:sp>
        <p:nvSpPr>
          <p:cNvPr id="8" name="Θέση υποσέλιδου 7">
            <a:extLst>
              <a:ext uri="{FF2B5EF4-FFF2-40B4-BE49-F238E27FC236}">
                <a16:creationId xmlns:a16="http://schemas.microsoft.com/office/drawing/2014/main" id="{0BCD9463-B00C-2478-7D91-73E2C555CC4B}"/>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9FE3372A-41DD-D13D-725A-DF4410774255}"/>
              </a:ext>
            </a:extLst>
          </p:cNvPr>
          <p:cNvSpPr>
            <a:spLocks noGrp="1"/>
          </p:cNvSpPr>
          <p:nvPr>
            <p:ph type="sldNum" sz="quarter" idx="12"/>
          </p:nvPr>
        </p:nvSpPr>
        <p:spPr/>
        <p:txBody>
          <a:bodyPr/>
          <a:lstStyle/>
          <a:p>
            <a:fld id="{28C4B9FD-BBCD-4D20-BE68-D5FD8F544B57}" type="slidenum">
              <a:rPr lang="el-GR" smtClean="0"/>
              <a:t>5</a:t>
            </a:fld>
            <a:endParaRPr lang="el-GR"/>
          </a:p>
        </p:txBody>
      </p:sp>
      <p:sp>
        <p:nvSpPr>
          <p:cNvPr id="2" name="Rectangle 1">
            <a:extLst>
              <a:ext uri="{FF2B5EF4-FFF2-40B4-BE49-F238E27FC236}">
                <a16:creationId xmlns:a16="http://schemas.microsoft.com/office/drawing/2014/main" id="{EDDD6ED3-EA07-CB19-C33E-EC28907361FB}"/>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Μεθοδολογία	</a:t>
            </a:r>
            <a:endParaRPr lang="LID4096" dirty="0"/>
          </a:p>
        </p:txBody>
      </p:sp>
      <p:sp>
        <p:nvSpPr>
          <p:cNvPr id="3" name="Date Placeholder 3">
            <a:extLst>
              <a:ext uri="{FF2B5EF4-FFF2-40B4-BE49-F238E27FC236}">
                <a16:creationId xmlns:a16="http://schemas.microsoft.com/office/drawing/2014/main" id="{E88D6551-86A4-493B-DEC2-8A62ED64BB09}"/>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7" name="Picture 6">
            <a:extLst>
              <a:ext uri="{FF2B5EF4-FFF2-40B4-BE49-F238E27FC236}">
                <a16:creationId xmlns:a16="http://schemas.microsoft.com/office/drawing/2014/main" id="{691E8DC0-5E98-646E-8221-9C7D40E33220}"/>
              </a:ext>
            </a:extLst>
          </p:cNvPr>
          <p:cNvPicPr>
            <a:picLocks noChangeAspect="1"/>
          </p:cNvPicPr>
          <p:nvPr/>
        </p:nvPicPr>
        <p:blipFill>
          <a:blip r:embed="rId2"/>
          <a:stretch>
            <a:fillRect/>
          </a:stretch>
        </p:blipFill>
        <p:spPr>
          <a:xfrm>
            <a:off x="6431311" y="253115"/>
            <a:ext cx="5009524" cy="57143"/>
          </a:xfrm>
          <a:prstGeom prst="rect">
            <a:avLst/>
          </a:prstGeom>
        </p:spPr>
      </p:pic>
    </p:spTree>
    <p:extLst>
      <p:ext uri="{BB962C8B-B14F-4D97-AF65-F5344CB8AC3E}">
        <p14:creationId xmlns:p14="http://schemas.microsoft.com/office/powerpoint/2010/main" val="3327935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4A79-6E74-B391-9533-53E2B8ADE488}"/>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244647F3-847A-B738-5657-8E062BE69988}"/>
              </a:ext>
            </a:extLst>
          </p:cNvPr>
          <p:cNvSpPr>
            <a:spLocks noGrp="1"/>
          </p:cNvSpPr>
          <p:nvPr>
            <p:ph idx="1"/>
          </p:nvPr>
        </p:nvSpPr>
        <p:spPr>
          <a:xfrm>
            <a:off x="838200" y="1583534"/>
            <a:ext cx="4002486" cy="4645816"/>
          </a:xfrm>
        </p:spPr>
        <p:txBody>
          <a:bodyPr>
            <a:normAutofit/>
          </a:bodyPr>
          <a:lstStyle/>
          <a:p>
            <a:r>
              <a:rPr lang="el-GR" sz="2000" dirty="0"/>
              <a:t>Πηγές αναζήτησης </a:t>
            </a:r>
          </a:p>
          <a:p>
            <a:pPr lvl="1"/>
            <a:r>
              <a:rPr lang="en-US" sz="1600" dirty="0"/>
              <a:t>HEAL –LINK</a:t>
            </a:r>
            <a:r>
              <a:rPr lang="el-GR" sz="1600" dirty="0"/>
              <a:t> </a:t>
            </a:r>
            <a:r>
              <a:rPr lang="en-US" sz="1600" dirty="0"/>
              <a:t>portal </a:t>
            </a:r>
          </a:p>
          <a:p>
            <a:pPr lvl="1"/>
            <a:r>
              <a:rPr lang="en-US" sz="1600" dirty="0"/>
              <a:t>Google scholar,</a:t>
            </a:r>
            <a:r>
              <a:rPr lang="el-GR" sz="1600" dirty="0"/>
              <a:t> </a:t>
            </a:r>
            <a:br>
              <a:rPr lang="el-GR" sz="1600" dirty="0"/>
            </a:br>
            <a:r>
              <a:rPr lang="en-US" sz="1600" dirty="0" err="1"/>
              <a:t>ReaserchGate</a:t>
            </a:r>
            <a:r>
              <a:rPr lang="en-US" sz="1600" dirty="0"/>
              <a:t>, Springer </a:t>
            </a:r>
          </a:p>
          <a:p>
            <a:pPr lvl="1"/>
            <a:r>
              <a:rPr lang="en-US" sz="1600" dirty="0"/>
              <a:t>Internet </a:t>
            </a:r>
          </a:p>
          <a:p>
            <a:pPr lvl="1"/>
            <a:endParaRPr lang="en-US" sz="1600" dirty="0"/>
          </a:p>
          <a:p>
            <a:r>
              <a:rPr lang="el-GR" sz="2000" dirty="0"/>
              <a:t>Μέθοδος αναζήτησης </a:t>
            </a:r>
            <a:r>
              <a:rPr lang="en-US" sz="2000" dirty="0"/>
              <a:t>&amp; </a:t>
            </a:r>
            <a:r>
              <a:rPr lang="el-GR" sz="2000" dirty="0"/>
              <a:t>συμπερίληψης</a:t>
            </a:r>
          </a:p>
          <a:p>
            <a:pPr lvl="1"/>
            <a:r>
              <a:rPr lang="el-GR" sz="1600" dirty="0"/>
              <a:t>Λέξεις κλειδιά</a:t>
            </a:r>
            <a:r>
              <a:rPr lang="en-US" sz="1600" dirty="0"/>
              <a:t>: </a:t>
            </a:r>
            <a:br>
              <a:rPr lang="en-US" sz="1600" dirty="0"/>
            </a:br>
            <a:r>
              <a:rPr lang="en-US" sz="1200" i="1" dirty="0"/>
              <a:t>computer-assisted intelligent tutors, computational thinking, intelligent tutor, Adaptive learning, scaffolding methods, problem solving quiz, scratch, AI in tutoring, LLM, gamification, meta analysis, </a:t>
            </a:r>
          </a:p>
          <a:p>
            <a:pPr lvl="1"/>
            <a:endParaRPr lang="el-GR" sz="1600" dirty="0"/>
          </a:p>
          <a:p>
            <a:pPr lvl="1"/>
            <a:r>
              <a:rPr lang="el-GR" sz="1600" dirty="0"/>
              <a:t>Αξιολόγησης συνάφειας </a:t>
            </a:r>
            <a:br>
              <a:rPr lang="el-GR" sz="1600" dirty="0"/>
            </a:br>
            <a:r>
              <a:rPr lang="el-GR" sz="1600" dirty="0"/>
              <a:t>και σχετικότητας</a:t>
            </a:r>
            <a:endParaRPr lang="en-US" sz="1600" dirty="0"/>
          </a:p>
          <a:p>
            <a:pPr lvl="1"/>
            <a:r>
              <a:rPr lang="el-GR" sz="1600" dirty="0"/>
              <a:t>Βαθμολόγηση &amp; ιεράρχηση</a:t>
            </a:r>
          </a:p>
        </p:txBody>
      </p:sp>
      <p:sp>
        <p:nvSpPr>
          <p:cNvPr id="8" name="Θέση υποσέλιδου 7">
            <a:extLst>
              <a:ext uri="{FF2B5EF4-FFF2-40B4-BE49-F238E27FC236}">
                <a16:creationId xmlns:a16="http://schemas.microsoft.com/office/drawing/2014/main" id="{6681E91C-D1DE-8C17-00CE-35A9B7CAF6FA}"/>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1A702230-B984-FE68-CC00-11DD3C21A46D}"/>
              </a:ext>
            </a:extLst>
          </p:cNvPr>
          <p:cNvSpPr>
            <a:spLocks noGrp="1"/>
          </p:cNvSpPr>
          <p:nvPr>
            <p:ph type="sldNum" sz="quarter" idx="12"/>
          </p:nvPr>
        </p:nvSpPr>
        <p:spPr/>
        <p:txBody>
          <a:bodyPr/>
          <a:lstStyle/>
          <a:p>
            <a:fld id="{28C4B9FD-BBCD-4D20-BE68-D5FD8F544B57}" type="slidenum">
              <a:rPr lang="el-GR" smtClean="0"/>
              <a:t>6</a:t>
            </a:fld>
            <a:endParaRPr lang="el-GR"/>
          </a:p>
        </p:txBody>
      </p:sp>
      <p:sp>
        <p:nvSpPr>
          <p:cNvPr id="2" name="Rectangle 1">
            <a:extLst>
              <a:ext uri="{FF2B5EF4-FFF2-40B4-BE49-F238E27FC236}">
                <a16:creationId xmlns:a16="http://schemas.microsoft.com/office/drawing/2014/main" id="{140570D5-8E1E-A02F-82A3-1EC068ACF8C5}"/>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Βιβλιογραφική Επισκόπηση	</a:t>
            </a:r>
            <a:endParaRPr lang="LID4096" dirty="0"/>
          </a:p>
        </p:txBody>
      </p:sp>
      <p:graphicFrame>
        <p:nvGraphicFramePr>
          <p:cNvPr id="4" name="Table 3">
            <a:extLst>
              <a:ext uri="{FF2B5EF4-FFF2-40B4-BE49-F238E27FC236}">
                <a16:creationId xmlns:a16="http://schemas.microsoft.com/office/drawing/2014/main" id="{140C0DC7-62DF-42F3-B9DD-556C5A43DCE1}"/>
              </a:ext>
            </a:extLst>
          </p:cNvPr>
          <p:cNvGraphicFramePr>
            <a:graphicFrameLocks noGrp="1"/>
          </p:cNvGraphicFramePr>
          <p:nvPr>
            <p:extLst>
              <p:ext uri="{D42A27DB-BD31-4B8C-83A1-F6EECF244321}">
                <p14:modId xmlns:p14="http://schemas.microsoft.com/office/powerpoint/2010/main" val="1413185962"/>
              </p:ext>
            </p:extLst>
          </p:nvPr>
        </p:nvGraphicFramePr>
        <p:xfrm>
          <a:off x="3843826" y="5341328"/>
          <a:ext cx="929898" cy="552450"/>
        </p:xfrm>
        <a:graphic>
          <a:graphicData uri="http://schemas.openxmlformats.org/drawingml/2006/table">
            <a:tbl>
              <a:tblPr/>
              <a:tblGrid>
                <a:gridCol w="929898">
                  <a:extLst>
                    <a:ext uri="{9D8B030D-6E8A-4147-A177-3AD203B41FA5}">
                      <a16:colId xmlns:a16="http://schemas.microsoft.com/office/drawing/2014/main" val="4059669636"/>
                    </a:ext>
                  </a:extLst>
                </a:gridCol>
              </a:tblGrid>
              <a:tr h="184150">
                <a:tc>
                  <a:txBody>
                    <a:bodyPr/>
                    <a:lstStyle/>
                    <a:p>
                      <a:pPr algn="l" fontAlgn="b">
                        <a:buNone/>
                      </a:pPr>
                      <a:r>
                        <a:rPr lang="el-GR" sz="800" b="0" i="0" u="none" strike="noStrike" dirty="0">
                          <a:solidFill>
                            <a:srgbClr val="000000"/>
                          </a:solidFill>
                          <a:effectLst/>
                          <a:latin typeface="Calibri" panose="020F0502020204030204" pitchFamily="34" charset="0"/>
                        </a:rPr>
                        <a:t>Υψηλή σχετικότητα</a:t>
                      </a:r>
                    </a:p>
                  </a:txBody>
                  <a:tcPr marL="6350" marR="6350" marT="6350" marB="0" anchor="b">
                    <a:lnL>
                      <a:noFill/>
                    </a:lnL>
                    <a:lnR>
                      <a:noFill/>
                    </a:lnR>
                    <a:lnT>
                      <a:noFill/>
                    </a:lnT>
                    <a:lnB>
                      <a:noFill/>
                    </a:lnB>
                    <a:solidFill>
                      <a:srgbClr val="00B050"/>
                    </a:solidFill>
                  </a:tcPr>
                </a:tc>
                <a:extLst>
                  <a:ext uri="{0D108BD9-81ED-4DB2-BD59-A6C34878D82A}">
                    <a16:rowId xmlns:a16="http://schemas.microsoft.com/office/drawing/2014/main" val="3468355141"/>
                  </a:ext>
                </a:extLst>
              </a:tr>
              <a:tr h="184150">
                <a:tc>
                  <a:txBody>
                    <a:bodyPr/>
                    <a:lstStyle/>
                    <a:p>
                      <a:pPr algn="l" fontAlgn="b">
                        <a:buNone/>
                      </a:pPr>
                      <a:r>
                        <a:rPr lang="el-GR" sz="800" b="0" i="0" u="none" strike="noStrike" dirty="0">
                          <a:solidFill>
                            <a:srgbClr val="000000"/>
                          </a:solidFill>
                          <a:effectLst/>
                          <a:latin typeface="Calibri" panose="020F0502020204030204" pitchFamily="34" charset="0"/>
                        </a:rPr>
                        <a:t>Μέτρια συσχέτιση</a:t>
                      </a:r>
                    </a:p>
                  </a:txBody>
                  <a:tcPr marL="6350" marR="6350" marT="6350" marB="0" anchor="b">
                    <a:lnL>
                      <a:noFill/>
                    </a:lnL>
                    <a:lnR>
                      <a:noFill/>
                    </a:lnR>
                    <a:lnT>
                      <a:noFill/>
                    </a:lnT>
                    <a:lnB>
                      <a:noFill/>
                    </a:lnB>
                    <a:solidFill>
                      <a:srgbClr val="FFF2CC"/>
                    </a:solidFill>
                  </a:tcPr>
                </a:tc>
                <a:extLst>
                  <a:ext uri="{0D108BD9-81ED-4DB2-BD59-A6C34878D82A}">
                    <a16:rowId xmlns:a16="http://schemas.microsoft.com/office/drawing/2014/main" val="83004089"/>
                  </a:ext>
                </a:extLst>
              </a:tr>
              <a:tr h="184150">
                <a:tc>
                  <a:txBody>
                    <a:bodyPr/>
                    <a:lstStyle/>
                    <a:p>
                      <a:pPr algn="l" fontAlgn="b">
                        <a:buNone/>
                      </a:pPr>
                      <a:r>
                        <a:rPr lang="el-GR" sz="800" b="0" i="0" u="none" strike="noStrike" dirty="0">
                          <a:solidFill>
                            <a:srgbClr val="000000"/>
                          </a:solidFill>
                          <a:effectLst/>
                          <a:latin typeface="Calibri" panose="020F0502020204030204" pitchFamily="34" charset="0"/>
                        </a:rPr>
                        <a:t>Χαμηλή συσχέτιση</a:t>
                      </a:r>
                    </a:p>
                  </a:txBody>
                  <a:tcPr marL="6350" marR="6350" marT="6350" marB="0" anchor="b">
                    <a:lnL>
                      <a:noFill/>
                    </a:lnL>
                    <a:lnR>
                      <a:noFill/>
                    </a:lnR>
                    <a:lnT>
                      <a:noFill/>
                    </a:lnT>
                    <a:lnB>
                      <a:noFill/>
                    </a:lnB>
                    <a:solidFill>
                      <a:srgbClr val="D9E1F2"/>
                    </a:solidFill>
                  </a:tcPr>
                </a:tc>
                <a:extLst>
                  <a:ext uri="{0D108BD9-81ED-4DB2-BD59-A6C34878D82A}">
                    <a16:rowId xmlns:a16="http://schemas.microsoft.com/office/drawing/2014/main" val="3993782435"/>
                  </a:ext>
                </a:extLst>
              </a:tr>
            </a:tbl>
          </a:graphicData>
        </a:graphic>
      </p:graphicFrame>
      <p:sp>
        <p:nvSpPr>
          <p:cNvPr id="6" name="Left Brace 5">
            <a:extLst>
              <a:ext uri="{FF2B5EF4-FFF2-40B4-BE49-F238E27FC236}">
                <a16:creationId xmlns:a16="http://schemas.microsoft.com/office/drawing/2014/main" id="{F8DD0ADB-E8E7-E829-CF70-B14753F0DD21}"/>
              </a:ext>
            </a:extLst>
          </p:cNvPr>
          <p:cNvSpPr/>
          <p:nvPr/>
        </p:nvSpPr>
        <p:spPr>
          <a:xfrm>
            <a:off x="4879688" y="1107638"/>
            <a:ext cx="303355" cy="5011475"/>
          </a:xfrm>
          <a:prstGeom prst="leftBrace">
            <a:avLst>
              <a:gd name="adj1" fmla="val 8333"/>
              <a:gd name="adj2" fmla="val 91226"/>
            </a:avLst>
          </a:prstGeom>
          <a:ln w="158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12" name="Picture 11">
            <a:extLst>
              <a:ext uri="{FF2B5EF4-FFF2-40B4-BE49-F238E27FC236}">
                <a16:creationId xmlns:a16="http://schemas.microsoft.com/office/drawing/2014/main" id="{8FA06EC9-A12A-D13E-B142-D43B4410620F}"/>
              </a:ext>
            </a:extLst>
          </p:cNvPr>
          <p:cNvPicPr>
            <a:picLocks noChangeAspect="1"/>
          </p:cNvPicPr>
          <p:nvPr/>
        </p:nvPicPr>
        <p:blipFill>
          <a:blip r:embed="rId2"/>
          <a:stretch>
            <a:fillRect/>
          </a:stretch>
        </p:blipFill>
        <p:spPr>
          <a:xfrm>
            <a:off x="5302429" y="1149449"/>
            <a:ext cx="5718535" cy="4818129"/>
          </a:xfrm>
          <a:prstGeom prst="rect">
            <a:avLst/>
          </a:prstGeom>
        </p:spPr>
      </p:pic>
      <p:sp>
        <p:nvSpPr>
          <p:cNvPr id="3" name="Date Placeholder 3">
            <a:extLst>
              <a:ext uri="{FF2B5EF4-FFF2-40B4-BE49-F238E27FC236}">
                <a16:creationId xmlns:a16="http://schemas.microsoft.com/office/drawing/2014/main" id="{C686AB1F-6430-72BA-E5C4-E8AC1EBF5FC4}"/>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3" name="Picture 12">
            <a:extLst>
              <a:ext uri="{FF2B5EF4-FFF2-40B4-BE49-F238E27FC236}">
                <a16:creationId xmlns:a16="http://schemas.microsoft.com/office/drawing/2014/main" id="{6AA2C8BC-5248-1711-F7F1-AF1FF153E5B2}"/>
              </a:ext>
            </a:extLst>
          </p:cNvPr>
          <p:cNvPicPr>
            <a:picLocks noChangeAspect="1"/>
          </p:cNvPicPr>
          <p:nvPr/>
        </p:nvPicPr>
        <p:blipFill>
          <a:blip r:embed="rId3"/>
          <a:stretch>
            <a:fillRect/>
          </a:stretch>
        </p:blipFill>
        <p:spPr>
          <a:xfrm>
            <a:off x="6431311" y="253115"/>
            <a:ext cx="5009524" cy="57143"/>
          </a:xfrm>
          <a:prstGeom prst="rect">
            <a:avLst/>
          </a:prstGeom>
        </p:spPr>
      </p:pic>
    </p:spTree>
    <p:extLst>
      <p:ext uri="{BB962C8B-B14F-4D97-AF65-F5344CB8AC3E}">
        <p14:creationId xmlns:p14="http://schemas.microsoft.com/office/powerpoint/2010/main" val="137841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C9F05-8C8D-3769-BC3E-A57B32341F21}"/>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74FB636A-233A-E8A6-530D-9AD4FA347126}"/>
              </a:ext>
            </a:extLst>
          </p:cNvPr>
          <p:cNvSpPr>
            <a:spLocks noGrp="1"/>
          </p:cNvSpPr>
          <p:nvPr>
            <p:ph idx="1"/>
          </p:nvPr>
        </p:nvSpPr>
        <p:spPr>
          <a:xfrm>
            <a:off x="838200" y="1583534"/>
            <a:ext cx="8406539" cy="4645816"/>
          </a:xfrm>
        </p:spPr>
        <p:txBody>
          <a:bodyPr>
            <a:normAutofit/>
          </a:bodyPr>
          <a:lstStyle/>
          <a:p>
            <a:r>
              <a:rPr lang="el-GR" sz="2000" dirty="0"/>
              <a:t>Πρώτες προσπάθειες χρήσης ξεκινούν από δεκαετία του 1970</a:t>
            </a:r>
          </a:p>
          <a:p>
            <a:endParaRPr lang="el-GR" sz="2000" dirty="0"/>
          </a:p>
          <a:p>
            <a:pPr lvl="1"/>
            <a:r>
              <a:rPr lang="el-GR" sz="1800" dirty="0"/>
              <a:t>Επικέντρωση σε επίλυση προβλημάτων μέσω συσχετισμών </a:t>
            </a:r>
            <a:r>
              <a:rPr lang="en-US" sz="1800" dirty="0"/>
              <a:t>EAN…. TOTE….</a:t>
            </a:r>
            <a:endParaRPr lang="el-GR" sz="1800" dirty="0"/>
          </a:p>
          <a:p>
            <a:pPr lvl="1"/>
            <a:endParaRPr lang="en-US" sz="1800" dirty="0"/>
          </a:p>
          <a:p>
            <a:pPr lvl="1"/>
            <a:r>
              <a:rPr lang="el-GR" sz="1800" dirty="0"/>
              <a:t>Βοηθητική – συμπληρωματική λειτουργία στην υπηρεσία του εκπαιδευτή </a:t>
            </a:r>
          </a:p>
          <a:p>
            <a:endParaRPr lang="el-GR" sz="2000" dirty="0"/>
          </a:p>
          <a:p>
            <a:r>
              <a:rPr lang="el-GR" sz="2000" dirty="0"/>
              <a:t>Αντικείμενο αυξανόμενης ακαδημαϊκής μελέτης </a:t>
            </a:r>
          </a:p>
          <a:p>
            <a:endParaRPr lang="el-GR" sz="2000" dirty="0"/>
          </a:p>
          <a:p>
            <a:r>
              <a:rPr lang="el-GR" sz="2000" dirty="0"/>
              <a:t>Δυναμικά χαρακτηριστικά προστίθενται </a:t>
            </a:r>
            <a:br>
              <a:rPr lang="el-GR" sz="2000" dirty="0"/>
            </a:br>
            <a:r>
              <a:rPr lang="el-GR" sz="2000" dirty="0"/>
              <a:t>όσο εξελίσσεται η τεχνολογία, όπως στοιχεία τεχνίτης νοημοσύνης</a:t>
            </a:r>
          </a:p>
          <a:p>
            <a:endParaRPr lang="el-GR" sz="2000" dirty="0"/>
          </a:p>
        </p:txBody>
      </p:sp>
      <p:sp>
        <p:nvSpPr>
          <p:cNvPr id="8" name="Θέση υποσέλιδου 7">
            <a:extLst>
              <a:ext uri="{FF2B5EF4-FFF2-40B4-BE49-F238E27FC236}">
                <a16:creationId xmlns:a16="http://schemas.microsoft.com/office/drawing/2014/main" id="{67059AEC-F650-FD53-8399-CBC88C98BB19}"/>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1D585B96-784C-127A-0303-EF4F4CD117CF}"/>
              </a:ext>
            </a:extLst>
          </p:cNvPr>
          <p:cNvSpPr>
            <a:spLocks noGrp="1"/>
          </p:cNvSpPr>
          <p:nvPr>
            <p:ph type="sldNum" sz="quarter" idx="12"/>
          </p:nvPr>
        </p:nvSpPr>
        <p:spPr/>
        <p:txBody>
          <a:bodyPr/>
          <a:lstStyle/>
          <a:p>
            <a:fld id="{28C4B9FD-BBCD-4D20-BE68-D5FD8F544B57}" type="slidenum">
              <a:rPr lang="el-GR" smtClean="0"/>
              <a:t>7</a:t>
            </a:fld>
            <a:endParaRPr lang="el-GR"/>
          </a:p>
        </p:txBody>
      </p:sp>
      <p:sp>
        <p:nvSpPr>
          <p:cNvPr id="2" name="Rectangle 1">
            <a:extLst>
              <a:ext uri="{FF2B5EF4-FFF2-40B4-BE49-F238E27FC236}">
                <a16:creationId xmlns:a16="http://schemas.microsoft.com/office/drawing/2014/main" id="{1511F46D-61A2-B76E-9711-64C7B86E1237}"/>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Ιστορική αναδρομή</a:t>
            </a:r>
            <a:r>
              <a:rPr lang="el-GR" dirty="0"/>
              <a:t>	</a:t>
            </a:r>
            <a:endParaRPr lang="LID4096" dirty="0"/>
          </a:p>
        </p:txBody>
      </p:sp>
      <p:sp>
        <p:nvSpPr>
          <p:cNvPr id="3" name="TextBox 2">
            <a:extLst>
              <a:ext uri="{FF2B5EF4-FFF2-40B4-BE49-F238E27FC236}">
                <a16:creationId xmlns:a16="http://schemas.microsoft.com/office/drawing/2014/main" id="{58834201-3C22-7FCD-6257-A5481013192A}"/>
              </a:ext>
            </a:extLst>
          </p:cNvPr>
          <p:cNvSpPr txBox="1"/>
          <p:nvPr/>
        </p:nvSpPr>
        <p:spPr>
          <a:xfrm>
            <a:off x="10844939" y="668534"/>
            <a:ext cx="665567" cy="276999"/>
          </a:xfrm>
          <a:prstGeom prst="rect">
            <a:avLst/>
          </a:prstGeom>
          <a:noFill/>
        </p:spPr>
        <p:txBody>
          <a:bodyPr wrap="none" rtlCol="0">
            <a:spAutoFit/>
          </a:bodyPr>
          <a:lstStyle/>
          <a:p>
            <a:r>
              <a:rPr lang="el-GR" sz="1200" dirty="0"/>
              <a:t>1 από 3</a:t>
            </a:r>
            <a:endParaRPr lang="LID4096" sz="1200" dirty="0"/>
          </a:p>
        </p:txBody>
      </p:sp>
      <p:pic>
        <p:nvPicPr>
          <p:cNvPr id="4" name="Picture 3">
            <a:extLst>
              <a:ext uri="{FF2B5EF4-FFF2-40B4-BE49-F238E27FC236}">
                <a16:creationId xmlns:a16="http://schemas.microsoft.com/office/drawing/2014/main" id="{65DDC5DB-E33A-BA59-A703-BF4CFC7E11AE}"/>
              </a:ext>
            </a:extLst>
          </p:cNvPr>
          <p:cNvPicPr>
            <a:picLocks noChangeAspect="1"/>
          </p:cNvPicPr>
          <p:nvPr/>
        </p:nvPicPr>
        <p:blipFill>
          <a:blip r:embed="rId2"/>
          <a:stretch>
            <a:fillRect/>
          </a:stretch>
        </p:blipFill>
        <p:spPr>
          <a:xfrm>
            <a:off x="7833072" y="3365500"/>
            <a:ext cx="2699516" cy="1512495"/>
          </a:xfrm>
          <a:prstGeom prst="rect">
            <a:avLst/>
          </a:prstGeom>
        </p:spPr>
      </p:pic>
      <p:sp>
        <p:nvSpPr>
          <p:cNvPr id="5" name="TextBox 4">
            <a:extLst>
              <a:ext uri="{FF2B5EF4-FFF2-40B4-BE49-F238E27FC236}">
                <a16:creationId xmlns:a16="http://schemas.microsoft.com/office/drawing/2014/main" id="{4FA69050-A98D-46ED-EE3D-B76F4307070F}"/>
              </a:ext>
            </a:extLst>
          </p:cNvPr>
          <p:cNvSpPr txBox="1"/>
          <p:nvPr/>
        </p:nvSpPr>
        <p:spPr>
          <a:xfrm>
            <a:off x="8287718" y="4835718"/>
            <a:ext cx="2302233" cy="338554"/>
          </a:xfrm>
          <a:prstGeom prst="rect">
            <a:avLst/>
          </a:prstGeom>
          <a:noFill/>
        </p:spPr>
        <p:txBody>
          <a:bodyPr wrap="none" rtlCol="0">
            <a:spAutoFit/>
          </a:bodyPr>
          <a:lstStyle/>
          <a:p>
            <a:r>
              <a:rPr lang="el-GR" sz="800" i="1" dirty="0"/>
              <a:t>Εξέλιξη έρευνας στο αντικείμενο </a:t>
            </a:r>
            <a:br>
              <a:rPr lang="el-GR" sz="800" i="1" dirty="0"/>
            </a:br>
            <a:r>
              <a:rPr lang="el-GR" sz="800" i="1" dirty="0"/>
              <a:t>έξυπνων συστημάτων υποβοήθησης εκπαίδευσης </a:t>
            </a:r>
            <a:endParaRPr lang="LID4096" sz="800" i="1" dirty="0"/>
          </a:p>
        </p:txBody>
      </p:sp>
      <p:sp>
        <p:nvSpPr>
          <p:cNvPr id="6" name="Date Placeholder 3">
            <a:extLst>
              <a:ext uri="{FF2B5EF4-FFF2-40B4-BE49-F238E27FC236}">
                <a16:creationId xmlns:a16="http://schemas.microsoft.com/office/drawing/2014/main" id="{726D6E37-A030-CBB3-72A0-BFA4AA3054FB}"/>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0" name="Picture 9">
            <a:extLst>
              <a:ext uri="{FF2B5EF4-FFF2-40B4-BE49-F238E27FC236}">
                <a16:creationId xmlns:a16="http://schemas.microsoft.com/office/drawing/2014/main" id="{CB3B2A53-53BB-083F-F739-477F10277F86}"/>
              </a:ext>
            </a:extLst>
          </p:cNvPr>
          <p:cNvPicPr>
            <a:picLocks noChangeAspect="1"/>
          </p:cNvPicPr>
          <p:nvPr/>
        </p:nvPicPr>
        <p:blipFill>
          <a:blip r:embed="rId3"/>
          <a:stretch>
            <a:fillRect/>
          </a:stretch>
        </p:blipFill>
        <p:spPr>
          <a:xfrm>
            <a:off x="6431311" y="257579"/>
            <a:ext cx="5009524" cy="57143"/>
          </a:xfrm>
          <a:prstGeom prst="rect">
            <a:avLst/>
          </a:prstGeom>
        </p:spPr>
      </p:pic>
    </p:spTree>
    <p:extLst>
      <p:ext uri="{BB962C8B-B14F-4D97-AF65-F5344CB8AC3E}">
        <p14:creationId xmlns:p14="http://schemas.microsoft.com/office/powerpoint/2010/main" val="386650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7691D-27A4-06F6-B751-6EAFCFC7C8E8}"/>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674C8789-4BE2-BCF7-8343-769498FEA118}"/>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E5B7C49A-FE6F-4929-B11B-77986AD711D0}"/>
              </a:ext>
            </a:extLst>
          </p:cNvPr>
          <p:cNvSpPr>
            <a:spLocks noGrp="1"/>
          </p:cNvSpPr>
          <p:nvPr>
            <p:ph type="sldNum" sz="quarter" idx="12"/>
          </p:nvPr>
        </p:nvSpPr>
        <p:spPr/>
        <p:txBody>
          <a:bodyPr/>
          <a:lstStyle/>
          <a:p>
            <a:fld id="{28C4B9FD-BBCD-4D20-BE68-D5FD8F544B57}" type="slidenum">
              <a:rPr lang="el-GR" smtClean="0"/>
              <a:t>8</a:t>
            </a:fld>
            <a:endParaRPr lang="el-GR"/>
          </a:p>
        </p:txBody>
      </p:sp>
      <p:sp>
        <p:nvSpPr>
          <p:cNvPr id="2" name="Rectangle 1">
            <a:extLst>
              <a:ext uri="{FF2B5EF4-FFF2-40B4-BE49-F238E27FC236}">
                <a16:creationId xmlns:a16="http://schemas.microsoft.com/office/drawing/2014/main" id="{086729B7-2306-B9BB-F2AA-8826CDBA7082}"/>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Κύρια χαρακτηριστικά θεωρίας	</a:t>
            </a:r>
            <a:r>
              <a:rPr lang="el-GR" dirty="0"/>
              <a:t>	</a:t>
            </a:r>
            <a:endParaRPr lang="LID4096" dirty="0"/>
          </a:p>
        </p:txBody>
      </p:sp>
      <p:sp>
        <p:nvSpPr>
          <p:cNvPr id="3" name="TextBox 2">
            <a:extLst>
              <a:ext uri="{FF2B5EF4-FFF2-40B4-BE49-F238E27FC236}">
                <a16:creationId xmlns:a16="http://schemas.microsoft.com/office/drawing/2014/main" id="{EF4D28B5-27EF-D7D0-182D-3D65E311AE7E}"/>
              </a:ext>
            </a:extLst>
          </p:cNvPr>
          <p:cNvSpPr txBox="1"/>
          <p:nvPr/>
        </p:nvSpPr>
        <p:spPr>
          <a:xfrm>
            <a:off x="10844939" y="668534"/>
            <a:ext cx="665567" cy="276999"/>
          </a:xfrm>
          <a:prstGeom prst="rect">
            <a:avLst/>
          </a:prstGeom>
          <a:noFill/>
        </p:spPr>
        <p:txBody>
          <a:bodyPr wrap="none" rtlCol="0">
            <a:spAutoFit/>
          </a:bodyPr>
          <a:lstStyle/>
          <a:p>
            <a:r>
              <a:rPr lang="el-GR" sz="1200" dirty="0"/>
              <a:t>1 από 3</a:t>
            </a:r>
            <a:endParaRPr lang="LID4096" sz="1200" dirty="0"/>
          </a:p>
        </p:txBody>
      </p:sp>
      <p:sp>
        <p:nvSpPr>
          <p:cNvPr id="4" name="Rectangle 3">
            <a:extLst>
              <a:ext uri="{FF2B5EF4-FFF2-40B4-BE49-F238E27FC236}">
                <a16:creationId xmlns:a16="http://schemas.microsoft.com/office/drawing/2014/main" id="{046CDBD8-94CA-2DCA-87A7-C03B667EC8B8}"/>
              </a:ext>
            </a:extLst>
          </p:cNvPr>
          <p:cNvSpPr/>
          <p:nvPr/>
        </p:nvSpPr>
        <p:spPr>
          <a:xfrm>
            <a:off x="1637250" y="2351612"/>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Ανατροφοδότηση</a:t>
            </a:r>
          </a:p>
        </p:txBody>
      </p:sp>
      <p:sp>
        <p:nvSpPr>
          <p:cNvPr id="5" name="Rectangle 4">
            <a:extLst>
              <a:ext uri="{FF2B5EF4-FFF2-40B4-BE49-F238E27FC236}">
                <a16:creationId xmlns:a16="http://schemas.microsoft.com/office/drawing/2014/main" id="{0EC5CBBC-F1F4-69B0-A786-9D86D7CBD664}"/>
              </a:ext>
            </a:extLst>
          </p:cNvPr>
          <p:cNvSpPr/>
          <p:nvPr/>
        </p:nvSpPr>
        <p:spPr>
          <a:xfrm>
            <a:off x="1637249" y="3242793"/>
            <a:ext cx="2390464"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Σημαντικό εργαλείο για τους μαθητές ώστε να βοηθηθούν στην απόκτηση γνώσεων / ικανοτήτων  αλλά και για τους καθηγητές ώστε να βελτιστοποιήσουν την εμπειρία. </a:t>
            </a:r>
          </a:p>
        </p:txBody>
      </p:sp>
      <p:sp>
        <p:nvSpPr>
          <p:cNvPr id="6" name="Rectangle 5">
            <a:extLst>
              <a:ext uri="{FF2B5EF4-FFF2-40B4-BE49-F238E27FC236}">
                <a16:creationId xmlns:a16="http://schemas.microsoft.com/office/drawing/2014/main" id="{9A7A0BF4-D342-019A-02E0-5A72D92C0DA9}"/>
              </a:ext>
            </a:extLst>
          </p:cNvPr>
          <p:cNvSpPr/>
          <p:nvPr/>
        </p:nvSpPr>
        <p:spPr>
          <a:xfrm>
            <a:off x="4577949" y="2351612"/>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a:t>Εξατομικευμένη καθοδήγηση </a:t>
            </a:r>
            <a:endParaRPr lang="el-GR" sz="2400" dirty="0"/>
          </a:p>
        </p:txBody>
      </p:sp>
      <p:sp>
        <p:nvSpPr>
          <p:cNvPr id="10" name="Rectangle 9">
            <a:extLst>
              <a:ext uri="{FF2B5EF4-FFF2-40B4-BE49-F238E27FC236}">
                <a16:creationId xmlns:a16="http://schemas.microsoft.com/office/drawing/2014/main" id="{C2C6AF07-8E62-D236-1F23-7A15F034485B}"/>
              </a:ext>
            </a:extLst>
          </p:cNvPr>
          <p:cNvSpPr/>
          <p:nvPr/>
        </p:nvSpPr>
        <p:spPr>
          <a:xfrm>
            <a:off x="4577949" y="3242793"/>
            <a:ext cx="2390400"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Διαμόρφωση της εκπαιδευτική εμπειρίας ώστε να ταιριάζει στον </a:t>
            </a:r>
            <a:r>
              <a:rPr lang="el-GR" sz="1600" dirty="0" err="1"/>
              <a:t>καθε</a:t>
            </a:r>
            <a:r>
              <a:rPr lang="el-GR" sz="1600" dirty="0"/>
              <a:t> μαθητή.</a:t>
            </a:r>
          </a:p>
          <a:p>
            <a:pPr algn="ctr"/>
            <a:r>
              <a:rPr lang="el-GR" sz="1600" dirty="0"/>
              <a:t>Εστίαση στις εξατομικευμένες ανάγκες μάθησης.</a:t>
            </a:r>
          </a:p>
        </p:txBody>
      </p:sp>
      <p:sp>
        <p:nvSpPr>
          <p:cNvPr id="14" name="Rectangle 13">
            <a:extLst>
              <a:ext uri="{FF2B5EF4-FFF2-40B4-BE49-F238E27FC236}">
                <a16:creationId xmlns:a16="http://schemas.microsoft.com/office/drawing/2014/main" id="{B2A2143F-6DDA-70EE-19F8-620F6FBB9DC3}"/>
              </a:ext>
            </a:extLst>
          </p:cNvPr>
          <p:cNvSpPr/>
          <p:nvPr/>
        </p:nvSpPr>
        <p:spPr>
          <a:xfrm>
            <a:off x="7514864" y="2351612"/>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Διαχείριση σφαλμάτων</a:t>
            </a:r>
          </a:p>
        </p:txBody>
      </p:sp>
      <p:sp>
        <p:nvSpPr>
          <p:cNvPr id="15" name="Rectangle 14">
            <a:extLst>
              <a:ext uri="{FF2B5EF4-FFF2-40B4-BE49-F238E27FC236}">
                <a16:creationId xmlns:a16="http://schemas.microsoft.com/office/drawing/2014/main" id="{B90C46FB-CC2B-8D9F-ADCA-C89C9BD8D336}"/>
              </a:ext>
            </a:extLst>
          </p:cNvPr>
          <p:cNvSpPr/>
          <p:nvPr/>
        </p:nvSpPr>
        <p:spPr>
          <a:xfrm>
            <a:off x="7514864" y="3235580"/>
            <a:ext cx="2390400"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Διαχείριση αποτυχημένων προσπαθειών ώστε να μην οδηγήσουν στην απώλεια ενδιαφέροντος αλλά αντιθέτως να αποτελέσουν αφορμή </a:t>
            </a:r>
            <a:r>
              <a:rPr lang="el-GR" sz="1600"/>
              <a:t>για απόκτηση γνώσης</a:t>
            </a:r>
            <a:endParaRPr lang="el-GR" sz="1600" dirty="0"/>
          </a:p>
        </p:txBody>
      </p:sp>
      <p:sp>
        <p:nvSpPr>
          <p:cNvPr id="18" name="Θέση περιεχομένου 10">
            <a:extLst>
              <a:ext uri="{FF2B5EF4-FFF2-40B4-BE49-F238E27FC236}">
                <a16:creationId xmlns:a16="http://schemas.microsoft.com/office/drawing/2014/main" id="{209ACF2F-A2C1-6637-73AC-3DE638523395}"/>
              </a:ext>
            </a:extLst>
          </p:cNvPr>
          <p:cNvSpPr>
            <a:spLocks noGrp="1"/>
          </p:cNvSpPr>
          <p:nvPr>
            <p:ph idx="1"/>
          </p:nvPr>
        </p:nvSpPr>
        <p:spPr>
          <a:xfrm>
            <a:off x="838200" y="1583534"/>
            <a:ext cx="10352314" cy="419437"/>
          </a:xfrm>
        </p:spPr>
        <p:txBody>
          <a:bodyPr>
            <a:normAutofit/>
          </a:bodyPr>
          <a:lstStyle/>
          <a:p>
            <a:r>
              <a:rPr lang="el-GR" sz="2000" dirty="0"/>
              <a:t>Κύρια χαρακτηριστικά έξυπνων συστημάτων υποβοήθησης</a:t>
            </a:r>
          </a:p>
        </p:txBody>
      </p:sp>
      <p:sp>
        <p:nvSpPr>
          <p:cNvPr id="19" name="Date Placeholder 3">
            <a:extLst>
              <a:ext uri="{FF2B5EF4-FFF2-40B4-BE49-F238E27FC236}">
                <a16:creationId xmlns:a16="http://schemas.microsoft.com/office/drawing/2014/main" id="{0222CD83-2651-6739-0B34-B3D818A2763C}"/>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1" name="Picture 10">
            <a:extLst>
              <a:ext uri="{FF2B5EF4-FFF2-40B4-BE49-F238E27FC236}">
                <a16:creationId xmlns:a16="http://schemas.microsoft.com/office/drawing/2014/main" id="{74BE308D-88FD-1850-D2B8-677D81A50F86}"/>
              </a:ext>
            </a:extLst>
          </p:cNvPr>
          <p:cNvPicPr>
            <a:picLocks noChangeAspect="1"/>
          </p:cNvPicPr>
          <p:nvPr/>
        </p:nvPicPr>
        <p:blipFill>
          <a:blip r:embed="rId2"/>
          <a:stretch>
            <a:fillRect/>
          </a:stretch>
        </p:blipFill>
        <p:spPr>
          <a:xfrm>
            <a:off x="6431311" y="253115"/>
            <a:ext cx="5009524" cy="57143"/>
          </a:xfrm>
          <a:prstGeom prst="rect">
            <a:avLst/>
          </a:prstGeom>
        </p:spPr>
      </p:pic>
    </p:spTree>
    <p:extLst>
      <p:ext uri="{BB962C8B-B14F-4D97-AF65-F5344CB8AC3E}">
        <p14:creationId xmlns:p14="http://schemas.microsoft.com/office/powerpoint/2010/main" val="2632520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EC061-2DF7-C3A2-23CD-A019A07827DA}"/>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221E78C8-ED97-9E96-3827-64E43D25E076}"/>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0F310804-596A-F91C-4BC8-1DE587634437}"/>
              </a:ext>
            </a:extLst>
          </p:cNvPr>
          <p:cNvSpPr>
            <a:spLocks noGrp="1"/>
          </p:cNvSpPr>
          <p:nvPr>
            <p:ph type="sldNum" sz="quarter" idx="12"/>
          </p:nvPr>
        </p:nvSpPr>
        <p:spPr/>
        <p:txBody>
          <a:bodyPr/>
          <a:lstStyle/>
          <a:p>
            <a:fld id="{28C4B9FD-BBCD-4D20-BE68-D5FD8F544B57}" type="slidenum">
              <a:rPr lang="el-GR" smtClean="0"/>
              <a:t>9</a:t>
            </a:fld>
            <a:endParaRPr lang="el-GR"/>
          </a:p>
        </p:txBody>
      </p:sp>
      <p:sp>
        <p:nvSpPr>
          <p:cNvPr id="2" name="Rectangle 1">
            <a:extLst>
              <a:ext uri="{FF2B5EF4-FFF2-40B4-BE49-F238E27FC236}">
                <a16:creationId xmlns:a16="http://schemas.microsoft.com/office/drawing/2014/main" id="{3E479642-DEB6-FC4B-5159-F519B7AAFFD7}"/>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Κύρια χαρακτηριστικά θεωρίας	</a:t>
            </a:r>
            <a:r>
              <a:rPr lang="el-GR" dirty="0"/>
              <a:t>	</a:t>
            </a:r>
            <a:endParaRPr lang="LID4096" dirty="0"/>
          </a:p>
        </p:txBody>
      </p:sp>
      <p:sp>
        <p:nvSpPr>
          <p:cNvPr id="3" name="TextBox 2">
            <a:extLst>
              <a:ext uri="{FF2B5EF4-FFF2-40B4-BE49-F238E27FC236}">
                <a16:creationId xmlns:a16="http://schemas.microsoft.com/office/drawing/2014/main" id="{6D5ED8A0-1722-93C9-763F-3347CFE3E25A}"/>
              </a:ext>
            </a:extLst>
          </p:cNvPr>
          <p:cNvSpPr txBox="1"/>
          <p:nvPr/>
        </p:nvSpPr>
        <p:spPr>
          <a:xfrm>
            <a:off x="10844939" y="668534"/>
            <a:ext cx="665567" cy="276999"/>
          </a:xfrm>
          <a:prstGeom prst="rect">
            <a:avLst/>
          </a:prstGeom>
          <a:noFill/>
        </p:spPr>
        <p:txBody>
          <a:bodyPr wrap="none" rtlCol="0">
            <a:spAutoFit/>
          </a:bodyPr>
          <a:lstStyle/>
          <a:p>
            <a:r>
              <a:rPr lang="el-GR" sz="1200" dirty="0"/>
              <a:t>2 από 3</a:t>
            </a:r>
            <a:endParaRPr lang="LID4096" sz="1200" dirty="0"/>
          </a:p>
        </p:txBody>
      </p:sp>
      <p:sp>
        <p:nvSpPr>
          <p:cNvPr id="6" name="Rectangle 5">
            <a:extLst>
              <a:ext uri="{FF2B5EF4-FFF2-40B4-BE49-F238E27FC236}">
                <a16:creationId xmlns:a16="http://schemas.microsoft.com/office/drawing/2014/main" id="{EEFD0C97-0958-E4E7-D2EC-11CFF192073A}"/>
              </a:ext>
            </a:extLst>
          </p:cNvPr>
          <p:cNvSpPr/>
          <p:nvPr/>
        </p:nvSpPr>
        <p:spPr>
          <a:xfrm>
            <a:off x="1910048" y="2425452"/>
            <a:ext cx="1895959"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Ενίσχυση αυτονομίας</a:t>
            </a:r>
          </a:p>
        </p:txBody>
      </p:sp>
      <p:sp>
        <p:nvSpPr>
          <p:cNvPr id="10" name="Rectangle 9">
            <a:extLst>
              <a:ext uri="{FF2B5EF4-FFF2-40B4-BE49-F238E27FC236}">
                <a16:creationId xmlns:a16="http://schemas.microsoft.com/office/drawing/2014/main" id="{0E1FB5A1-06FB-04F3-D07A-DC63CA35B626}"/>
              </a:ext>
            </a:extLst>
          </p:cNvPr>
          <p:cNvSpPr/>
          <p:nvPr/>
        </p:nvSpPr>
        <p:spPr>
          <a:xfrm>
            <a:off x="1910047" y="3308995"/>
            <a:ext cx="1895959"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Δυνατότητες λήψης αποφάσεων που καθορίζουν την εκπαιδευτική εμπειρία.</a:t>
            </a:r>
          </a:p>
        </p:txBody>
      </p:sp>
      <p:sp>
        <p:nvSpPr>
          <p:cNvPr id="12" name="Rectangle 11">
            <a:extLst>
              <a:ext uri="{FF2B5EF4-FFF2-40B4-BE49-F238E27FC236}">
                <a16:creationId xmlns:a16="http://schemas.microsoft.com/office/drawing/2014/main" id="{23FC3E12-20EE-F138-5B39-59BAF8B1DD58}"/>
              </a:ext>
            </a:extLst>
          </p:cNvPr>
          <p:cNvSpPr/>
          <p:nvPr/>
        </p:nvSpPr>
        <p:spPr>
          <a:xfrm>
            <a:off x="4401624" y="2425452"/>
            <a:ext cx="3092399"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Ενίσχυση επιστημονικής σκέψης</a:t>
            </a:r>
          </a:p>
        </p:txBody>
      </p:sp>
      <p:sp>
        <p:nvSpPr>
          <p:cNvPr id="13" name="Rectangle 12">
            <a:extLst>
              <a:ext uri="{FF2B5EF4-FFF2-40B4-BE49-F238E27FC236}">
                <a16:creationId xmlns:a16="http://schemas.microsoft.com/office/drawing/2014/main" id="{82DD60E7-69C0-1782-259D-B508A55C667C}"/>
              </a:ext>
            </a:extLst>
          </p:cNvPr>
          <p:cNvSpPr/>
          <p:nvPr/>
        </p:nvSpPr>
        <p:spPr>
          <a:xfrm>
            <a:off x="4401623" y="3308995"/>
            <a:ext cx="3092399"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Καλλιέργεια αναλυτικής σκέψης, αποδόμησης προβλημάτων, συστηματική αντιμετώπιση προκλήσεων </a:t>
            </a:r>
          </a:p>
        </p:txBody>
      </p:sp>
      <p:sp>
        <p:nvSpPr>
          <p:cNvPr id="14" name="Rectangle 13">
            <a:extLst>
              <a:ext uri="{FF2B5EF4-FFF2-40B4-BE49-F238E27FC236}">
                <a16:creationId xmlns:a16="http://schemas.microsoft.com/office/drawing/2014/main" id="{AE540CC2-9007-A424-62C1-CE41FB3DF74D}"/>
              </a:ext>
            </a:extLst>
          </p:cNvPr>
          <p:cNvSpPr/>
          <p:nvPr/>
        </p:nvSpPr>
        <p:spPr>
          <a:xfrm>
            <a:off x="7891552" y="2425452"/>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Καλλιέργεια φιλοδοξιών</a:t>
            </a:r>
          </a:p>
        </p:txBody>
      </p:sp>
      <p:sp>
        <p:nvSpPr>
          <p:cNvPr id="15" name="Rectangle 14">
            <a:extLst>
              <a:ext uri="{FF2B5EF4-FFF2-40B4-BE49-F238E27FC236}">
                <a16:creationId xmlns:a16="http://schemas.microsoft.com/office/drawing/2014/main" id="{DF864B49-F212-84B9-24A9-23D108E2D637}"/>
              </a:ext>
            </a:extLst>
          </p:cNvPr>
          <p:cNvSpPr/>
          <p:nvPr/>
        </p:nvSpPr>
        <p:spPr>
          <a:xfrm>
            <a:off x="7891552" y="3308994"/>
            <a:ext cx="2390400"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Ορισμός στόχων με σκοπό την αύξηση της αυτοπεποίθησης και την οργάνωση της γνώσης.</a:t>
            </a:r>
          </a:p>
          <a:p>
            <a:pPr algn="ctr"/>
            <a:endParaRPr lang="el-GR" sz="1600" dirty="0"/>
          </a:p>
        </p:txBody>
      </p:sp>
      <p:sp>
        <p:nvSpPr>
          <p:cNvPr id="25" name="Θέση περιεχομένου 10">
            <a:extLst>
              <a:ext uri="{FF2B5EF4-FFF2-40B4-BE49-F238E27FC236}">
                <a16:creationId xmlns:a16="http://schemas.microsoft.com/office/drawing/2014/main" id="{DE5ABC6B-BBE9-290E-7C25-5F640B7FC105}"/>
              </a:ext>
            </a:extLst>
          </p:cNvPr>
          <p:cNvSpPr>
            <a:spLocks noGrp="1"/>
          </p:cNvSpPr>
          <p:nvPr>
            <p:ph idx="1"/>
          </p:nvPr>
        </p:nvSpPr>
        <p:spPr>
          <a:xfrm>
            <a:off x="838200" y="1583534"/>
            <a:ext cx="10352314" cy="419437"/>
          </a:xfrm>
        </p:spPr>
        <p:txBody>
          <a:bodyPr>
            <a:normAutofit/>
          </a:bodyPr>
          <a:lstStyle/>
          <a:p>
            <a:r>
              <a:rPr lang="el-GR" sz="2000" dirty="0"/>
              <a:t>Κύρια χαρακτηριστικά έξυπνων συστημάτων υποβοήθησης</a:t>
            </a:r>
          </a:p>
        </p:txBody>
      </p:sp>
      <p:sp>
        <p:nvSpPr>
          <p:cNvPr id="26" name="Date Placeholder 3">
            <a:extLst>
              <a:ext uri="{FF2B5EF4-FFF2-40B4-BE49-F238E27FC236}">
                <a16:creationId xmlns:a16="http://schemas.microsoft.com/office/drawing/2014/main" id="{01AAE14A-0620-66F4-40B2-1FB9AE1BEF62}"/>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7" name="Picture 6">
            <a:extLst>
              <a:ext uri="{FF2B5EF4-FFF2-40B4-BE49-F238E27FC236}">
                <a16:creationId xmlns:a16="http://schemas.microsoft.com/office/drawing/2014/main" id="{325EF639-86B3-B80B-00E7-019D7D714592}"/>
              </a:ext>
            </a:extLst>
          </p:cNvPr>
          <p:cNvPicPr>
            <a:picLocks noChangeAspect="1"/>
          </p:cNvPicPr>
          <p:nvPr/>
        </p:nvPicPr>
        <p:blipFill>
          <a:blip r:embed="rId2"/>
          <a:stretch>
            <a:fillRect/>
          </a:stretch>
        </p:blipFill>
        <p:spPr>
          <a:xfrm>
            <a:off x="6431311" y="258739"/>
            <a:ext cx="5009524" cy="57143"/>
          </a:xfrm>
          <a:prstGeom prst="rect">
            <a:avLst/>
          </a:prstGeom>
        </p:spPr>
      </p:pic>
    </p:spTree>
    <p:extLst>
      <p:ext uri="{BB962C8B-B14F-4D97-AF65-F5344CB8AC3E}">
        <p14:creationId xmlns:p14="http://schemas.microsoft.com/office/powerpoint/2010/main" val="359010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A8989-F8E3-EA5D-FB46-F4338A33A99F}"/>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71CB070A-479F-8DF8-DD42-DEF1F3DE2287}"/>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18977535-F2D6-ABA1-D1BF-88E4C1A603C5}"/>
              </a:ext>
            </a:extLst>
          </p:cNvPr>
          <p:cNvSpPr>
            <a:spLocks noGrp="1"/>
          </p:cNvSpPr>
          <p:nvPr>
            <p:ph type="sldNum" sz="quarter" idx="12"/>
          </p:nvPr>
        </p:nvSpPr>
        <p:spPr/>
        <p:txBody>
          <a:bodyPr/>
          <a:lstStyle/>
          <a:p>
            <a:fld id="{28C4B9FD-BBCD-4D20-BE68-D5FD8F544B57}" type="slidenum">
              <a:rPr lang="el-GR" smtClean="0"/>
              <a:t>10</a:t>
            </a:fld>
            <a:endParaRPr lang="el-GR"/>
          </a:p>
        </p:txBody>
      </p:sp>
      <p:sp>
        <p:nvSpPr>
          <p:cNvPr id="2" name="Rectangle 1">
            <a:extLst>
              <a:ext uri="{FF2B5EF4-FFF2-40B4-BE49-F238E27FC236}">
                <a16:creationId xmlns:a16="http://schemas.microsoft.com/office/drawing/2014/main" id="{1BCD67C3-1548-A871-F2BC-46B6D9D25E4F}"/>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Κύρια χαρακτηριστικά θεωρίας	</a:t>
            </a:r>
            <a:r>
              <a:rPr lang="el-GR" dirty="0"/>
              <a:t>	</a:t>
            </a:r>
            <a:endParaRPr lang="LID4096" dirty="0"/>
          </a:p>
        </p:txBody>
      </p:sp>
      <p:sp>
        <p:nvSpPr>
          <p:cNvPr id="3" name="TextBox 2">
            <a:extLst>
              <a:ext uri="{FF2B5EF4-FFF2-40B4-BE49-F238E27FC236}">
                <a16:creationId xmlns:a16="http://schemas.microsoft.com/office/drawing/2014/main" id="{C57BF6FB-7CA2-6B2C-7073-0A96CEC53E8A}"/>
              </a:ext>
            </a:extLst>
          </p:cNvPr>
          <p:cNvSpPr txBox="1"/>
          <p:nvPr/>
        </p:nvSpPr>
        <p:spPr>
          <a:xfrm>
            <a:off x="10844939" y="668534"/>
            <a:ext cx="665567" cy="276999"/>
          </a:xfrm>
          <a:prstGeom prst="rect">
            <a:avLst/>
          </a:prstGeom>
          <a:noFill/>
        </p:spPr>
        <p:txBody>
          <a:bodyPr wrap="none" rtlCol="0">
            <a:spAutoFit/>
          </a:bodyPr>
          <a:lstStyle/>
          <a:p>
            <a:r>
              <a:rPr lang="el-GR" sz="1200" dirty="0"/>
              <a:t>3 από 3</a:t>
            </a:r>
            <a:endParaRPr lang="LID4096" sz="1200" dirty="0"/>
          </a:p>
        </p:txBody>
      </p:sp>
      <p:sp>
        <p:nvSpPr>
          <p:cNvPr id="4" name="Rectangle 3">
            <a:extLst>
              <a:ext uri="{FF2B5EF4-FFF2-40B4-BE49-F238E27FC236}">
                <a16:creationId xmlns:a16="http://schemas.microsoft.com/office/drawing/2014/main" id="{521110E5-4CE2-6FB5-C5BB-CF0DCDDF3035}"/>
              </a:ext>
            </a:extLst>
          </p:cNvPr>
          <p:cNvSpPr/>
          <p:nvPr/>
        </p:nvSpPr>
        <p:spPr>
          <a:xfrm>
            <a:off x="2482042" y="2391714"/>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Πλαίσια υποβοήθησης</a:t>
            </a:r>
          </a:p>
        </p:txBody>
      </p:sp>
      <p:sp>
        <p:nvSpPr>
          <p:cNvPr id="5" name="Rectangle 4">
            <a:extLst>
              <a:ext uri="{FF2B5EF4-FFF2-40B4-BE49-F238E27FC236}">
                <a16:creationId xmlns:a16="http://schemas.microsoft.com/office/drawing/2014/main" id="{5E65DF34-555A-2E12-F121-7BAA855878BE}"/>
              </a:ext>
            </a:extLst>
          </p:cNvPr>
          <p:cNvSpPr/>
          <p:nvPr/>
        </p:nvSpPr>
        <p:spPr>
          <a:xfrm>
            <a:off x="2482042" y="3299191"/>
            <a:ext cx="2390400"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Παροχή βοηθημάτων ενσωματωμένα στην εκπαιδευτική διαδικασία για την διευκόλυνσή </a:t>
            </a:r>
            <a:r>
              <a:rPr lang="el-GR" sz="1600"/>
              <a:t>της </a:t>
            </a:r>
            <a:endParaRPr lang="el-GR" sz="1600" dirty="0"/>
          </a:p>
        </p:txBody>
      </p:sp>
      <p:sp>
        <p:nvSpPr>
          <p:cNvPr id="18" name="Rectangle 17">
            <a:extLst>
              <a:ext uri="{FF2B5EF4-FFF2-40B4-BE49-F238E27FC236}">
                <a16:creationId xmlns:a16="http://schemas.microsoft.com/office/drawing/2014/main" id="{DA16ECEC-3479-A630-4F90-D7557AC5765F}"/>
              </a:ext>
            </a:extLst>
          </p:cNvPr>
          <p:cNvSpPr/>
          <p:nvPr/>
        </p:nvSpPr>
        <p:spPr>
          <a:xfrm>
            <a:off x="6307389" y="2391714"/>
            <a:ext cx="2390400" cy="807714"/>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a:t>Διαδραστικό περιβάλλον</a:t>
            </a:r>
            <a:endParaRPr lang="el-GR" sz="2400" dirty="0"/>
          </a:p>
        </p:txBody>
      </p:sp>
      <p:sp>
        <p:nvSpPr>
          <p:cNvPr id="19" name="Rectangle 18">
            <a:extLst>
              <a:ext uri="{FF2B5EF4-FFF2-40B4-BE49-F238E27FC236}">
                <a16:creationId xmlns:a16="http://schemas.microsoft.com/office/drawing/2014/main" id="{E5F03951-6D41-1512-39C5-E84622F1636A}"/>
              </a:ext>
            </a:extLst>
          </p:cNvPr>
          <p:cNvSpPr/>
          <p:nvPr/>
        </p:nvSpPr>
        <p:spPr>
          <a:xfrm>
            <a:off x="6307389" y="3299190"/>
            <a:ext cx="2390400" cy="2854271"/>
          </a:xfrm>
          <a:prstGeom prst="rect">
            <a:avLst/>
          </a:prstGeom>
          <a:gradFill>
            <a:gsLst>
              <a:gs pos="64000">
                <a:srgbClr val="5B9BD5"/>
              </a:gs>
              <a:gs pos="0">
                <a:srgbClr val="5B9BD5"/>
              </a:gs>
              <a:gs pos="100000">
                <a:srgbClr val="FFFFFF"/>
              </a:gs>
            </a:gsLst>
            <a:lin ang="54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l-GR" sz="1600" dirty="0"/>
              <a:t>Ενίσχυση του ενδιαφέροντος και της συμμετοχής του </a:t>
            </a:r>
            <a:r>
              <a:rPr lang="el-GR" sz="1600"/>
              <a:t>μαθητή.</a:t>
            </a:r>
            <a:endParaRPr lang="el-GR" sz="1600" dirty="0"/>
          </a:p>
        </p:txBody>
      </p:sp>
      <p:sp>
        <p:nvSpPr>
          <p:cNvPr id="20" name="Θέση περιεχομένου 10">
            <a:extLst>
              <a:ext uri="{FF2B5EF4-FFF2-40B4-BE49-F238E27FC236}">
                <a16:creationId xmlns:a16="http://schemas.microsoft.com/office/drawing/2014/main" id="{A07DD0D0-F0D6-2424-2504-05BA56A1E149}"/>
              </a:ext>
            </a:extLst>
          </p:cNvPr>
          <p:cNvSpPr>
            <a:spLocks noGrp="1"/>
          </p:cNvSpPr>
          <p:nvPr>
            <p:ph idx="1"/>
          </p:nvPr>
        </p:nvSpPr>
        <p:spPr>
          <a:xfrm>
            <a:off x="838200" y="1583534"/>
            <a:ext cx="10352314" cy="419437"/>
          </a:xfrm>
        </p:spPr>
        <p:txBody>
          <a:bodyPr>
            <a:normAutofit/>
          </a:bodyPr>
          <a:lstStyle/>
          <a:p>
            <a:r>
              <a:rPr lang="el-GR" sz="2000" dirty="0"/>
              <a:t>Κύρια χαρακτηριστικά έξυπνων συστημάτων υποβοήθησης</a:t>
            </a:r>
          </a:p>
        </p:txBody>
      </p:sp>
      <p:sp>
        <p:nvSpPr>
          <p:cNvPr id="21" name="Date Placeholder 3">
            <a:extLst>
              <a:ext uri="{FF2B5EF4-FFF2-40B4-BE49-F238E27FC236}">
                <a16:creationId xmlns:a16="http://schemas.microsoft.com/office/drawing/2014/main" id="{692092DB-CAEE-777C-430E-60F4E6D4012F}"/>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0" name="Picture 9">
            <a:extLst>
              <a:ext uri="{FF2B5EF4-FFF2-40B4-BE49-F238E27FC236}">
                <a16:creationId xmlns:a16="http://schemas.microsoft.com/office/drawing/2014/main" id="{370B0344-19E9-B836-BCF3-993DD8903A20}"/>
              </a:ext>
            </a:extLst>
          </p:cNvPr>
          <p:cNvPicPr>
            <a:picLocks noChangeAspect="1"/>
          </p:cNvPicPr>
          <p:nvPr/>
        </p:nvPicPr>
        <p:blipFill>
          <a:blip r:embed="rId2"/>
          <a:stretch>
            <a:fillRect/>
          </a:stretch>
        </p:blipFill>
        <p:spPr>
          <a:xfrm>
            <a:off x="6431311" y="253659"/>
            <a:ext cx="5009524" cy="57143"/>
          </a:xfrm>
          <a:prstGeom prst="rect">
            <a:avLst/>
          </a:prstGeom>
        </p:spPr>
      </p:pic>
    </p:spTree>
    <p:extLst>
      <p:ext uri="{BB962C8B-B14F-4D97-AF65-F5344CB8AC3E}">
        <p14:creationId xmlns:p14="http://schemas.microsoft.com/office/powerpoint/2010/main" val="3401088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E204E-C4C8-FCB7-2CF5-C304F4AF7CB8}"/>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BD1D6CAD-AB38-32F4-0DF5-EE177A21A0AE}"/>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BC945E59-7894-5B67-354A-C948110C1095}"/>
              </a:ext>
            </a:extLst>
          </p:cNvPr>
          <p:cNvSpPr>
            <a:spLocks noGrp="1"/>
          </p:cNvSpPr>
          <p:nvPr>
            <p:ph type="sldNum" sz="quarter" idx="12"/>
          </p:nvPr>
        </p:nvSpPr>
        <p:spPr/>
        <p:txBody>
          <a:bodyPr/>
          <a:lstStyle/>
          <a:p>
            <a:fld id="{28C4B9FD-BBCD-4D20-BE68-D5FD8F544B57}" type="slidenum">
              <a:rPr lang="el-GR" smtClean="0"/>
              <a:t>11</a:t>
            </a:fld>
            <a:endParaRPr lang="el-GR"/>
          </a:p>
        </p:txBody>
      </p:sp>
      <p:sp>
        <p:nvSpPr>
          <p:cNvPr id="2" name="Rectangle 1">
            <a:extLst>
              <a:ext uri="{FF2B5EF4-FFF2-40B4-BE49-F238E27FC236}">
                <a16:creationId xmlns:a16="http://schemas.microsoft.com/office/drawing/2014/main" id="{CFC0BC2B-3CAB-16DA-A9DE-C747CD11F851}"/>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Μελλοντικές προσδοκίες	</a:t>
            </a:r>
            <a:r>
              <a:rPr lang="el-GR" dirty="0"/>
              <a:t>	</a:t>
            </a:r>
            <a:endParaRPr lang="LID4096" dirty="0"/>
          </a:p>
        </p:txBody>
      </p:sp>
      <p:sp>
        <p:nvSpPr>
          <p:cNvPr id="10" name="Freeform 59">
            <a:extLst>
              <a:ext uri="{FF2B5EF4-FFF2-40B4-BE49-F238E27FC236}">
                <a16:creationId xmlns:a16="http://schemas.microsoft.com/office/drawing/2014/main" id="{0BE621CF-B824-6B9E-6798-D10D88E44F05}"/>
              </a:ext>
            </a:extLst>
          </p:cNvPr>
          <p:cNvSpPr/>
          <p:nvPr/>
        </p:nvSpPr>
        <p:spPr>
          <a:xfrm rot="561175">
            <a:off x="2111263" y="2458049"/>
            <a:ext cx="1029082" cy="1511670"/>
          </a:xfrm>
          <a:custGeom>
            <a:avLst/>
            <a:gdLst>
              <a:gd name="connsiteX0" fmla="*/ 52507 w 598074"/>
              <a:gd name="connsiteY0" fmla="*/ 321448 h 878541"/>
              <a:gd name="connsiteX1" fmla="*/ 259976 w 598074"/>
              <a:gd name="connsiteY1" fmla="*/ 206188 h 878541"/>
              <a:gd name="connsiteX2" fmla="*/ 398289 w 598074"/>
              <a:gd name="connsiteY2" fmla="*/ 790175 h 878541"/>
              <a:gd name="connsiteX3" fmla="*/ 582706 w 598074"/>
              <a:gd name="connsiteY3" fmla="*/ 736386 h 878541"/>
              <a:gd name="connsiteX4" fmla="*/ 306080 w 598074"/>
              <a:gd name="connsiteY4" fmla="*/ 221556 h 878541"/>
              <a:gd name="connsiteX5" fmla="*/ 44823 w 598074"/>
              <a:gd name="connsiteY5" fmla="*/ 21771 h 878541"/>
              <a:gd name="connsiteX6" fmla="*/ 52507 w 598074"/>
              <a:gd name="connsiteY6" fmla="*/ 321448 h 87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074" h="878541">
                <a:moveTo>
                  <a:pt x="52507" y="321448"/>
                </a:moveTo>
                <a:cubicBezTo>
                  <a:pt x="88366" y="352184"/>
                  <a:pt x="202346" y="128067"/>
                  <a:pt x="259976" y="206188"/>
                </a:cubicBezTo>
                <a:cubicBezTo>
                  <a:pt x="317606" y="284309"/>
                  <a:pt x="344501" y="701809"/>
                  <a:pt x="398289" y="790175"/>
                </a:cubicBezTo>
                <a:cubicBezTo>
                  <a:pt x="452077" y="878541"/>
                  <a:pt x="598074" y="831156"/>
                  <a:pt x="582706" y="736386"/>
                </a:cubicBezTo>
                <a:cubicBezTo>
                  <a:pt x="567338" y="641616"/>
                  <a:pt x="395727" y="340658"/>
                  <a:pt x="306080" y="221556"/>
                </a:cubicBezTo>
                <a:cubicBezTo>
                  <a:pt x="216433" y="102454"/>
                  <a:pt x="89646" y="0"/>
                  <a:pt x="44823" y="21771"/>
                </a:cubicBezTo>
                <a:cubicBezTo>
                  <a:pt x="0" y="43542"/>
                  <a:pt x="16648" y="290712"/>
                  <a:pt x="52507" y="32144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3" name="Group 52">
            <a:extLst>
              <a:ext uri="{FF2B5EF4-FFF2-40B4-BE49-F238E27FC236}">
                <a16:creationId xmlns:a16="http://schemas.microsoft.com/office/drawing/2014/main" id="{FD281D74-A065-0ECB-F69F-4AD17AA6F35C}"/>
              </a:ext>
            </a:extLst>
          </p:cNvPr>
          <p:cNvGrpSpPr/>
          <p:nvPr/>
        </p:nvGrpSpPr>
        <p:grpSpPr>
          <a:xfrm>
            <a:off x="9041929" y="3409140"/>
            <a:ext cx="1430042" cy="1239370"/>
            <a:chOff x="1370013" y="2060575"/>
            <a:chExt cx="2381250" cy="2063750"/>
          </a:xfrm>
          <a:effectLst>
            <a:outerShdw blurRad="368300" dist="317500" dir="2700000" algn="l" rotWithShape="0">
              <a:prstClr val="black">
                <a:alpha val="40000"/>
              </a:prstClr>
            </a:outerShdw>
          </a:effectLst>
        </p:grpSpPr>
        <p:sp>
          <p:nvSpPr>
            <p:cNvPr id="35" name="Freeform 6">
              <a:extLst>
                <a:ext uri="{FF2B5EF4-FFF2-40B4-BE49-F238E27FC236}">
                  <a16:creationId xmlns:a16="http://schemas.microsoft.com/office/drawing/2014/main" id="{3EB649CF-E9F0-1518-9C80-3D8FCF61611E}"/>
                </a:ext>
              </a:extLst>
            </p:cNvPr>
            <p:cNvSpPr>
              <a:spLocks/>
            </p:cNvSpPr>
            <p:nvPr/>
          </p:nvSpPr>
          <p:spPr bwMode="auto">
            <a:xfrm>
              <a:off x="1524000" y="2232025"/>
              <a:ext cx="2073275" cy="1892300"/>
            </a:xfrm>
            <a:custGeom>
              <a:avLst/>
              <a:gdLst/>
              <a:ahLst/>
              <a:cxnLst>
                <a:cxn ang="0">
                  <a:pos x="1306" y="0"/>
                </a:cxn>
                <a:cxn ang="0">
                  <a:pos x="1180" y="1192"/>
                </a:cxn>
                <a:cxn ang="0">
                  <a:pos x="128" y="1192"/>
                </a:cxn>
                <a:cxn ang="0">
                  <a:pos x="0" y="36"/>
                </a:cxn>
                <a:cxn ang="0">
                  <a:pos x="1306" y="0"/>
                </a:cxn>
              </a:cxnLst>
              <a:rect l="0" t="0" r="r" b="b"/>
              <a:pathLst>
                <a:path w="1306" h="1192">
                  <a:moveTo>
                    <a:pt x="1306" y="0"/>
                  </a:moveTo>
                  <a:lnTo>
                    <a:pt x="1180" y="1192"/>
                  </a:lnTo>
                  <a:lnTo>
                    <a:pt x="128" y="1192"/>
                  </a:lnTo>
                  <a:lnTo>
                    <a:pt x="0" y="36"/>
                  </a:lnTo>
                  <a:lnTo>
                    <a:pt x="1306" y="0"/>
                  </a:lnTo>
                  <a:close/>
                </a:path>
              </a:pathLst>
            </a:custGeom>
            <a:solidFill>
              <a:srgbClr val="FBD9F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Freeform 7">
              <a:extLst>
                <a:ext uri="{FF2B5EF4-FFF2-40B4-BE49-F238E27FC236}">
                  <a16:creationId xmlns:a16="http://schemas.microsoft.com/office/drawing/2014/main" id="{C14ABB86-A8ED-E125-1732-309A349380FE}"/>
                </a:ext>
              </a:extLst>
            </p:cNvPr>
            <p:cNvSpPr>
              <a:spLocks/>
            </p:cNvSpPr>
            <p:nvPr/>
          </p:nvSpPr>
          <p:spPr bwMode="auto">
            <a:xfrm>
              <a:off x="1417638" y="2211388"/>
              <a:ext cx="2284412" cy="1141413"/>
            </a:xfrm>
            <a:custGeom>
              <a:avLst/>
              <a:gdLst/>
              <a:ahLst/>
              <a:cxnLst>
                <a:cxn ang="0">
                  <a:pos x="36" y="0"/>
                </a:cxn>
                <a:cxn ang="0">
                  <a:pos x="42" y="88"/>
                </a:cxn>
                <a:cxn ang="0">
                  <a:pos x="59" y="174"/>
                </a:cxn>
                <a:cxn ang="0">
                  <a:pos x="86" y="255"/>
                </a:cxn>
                <a:cxn ang="0">
                  <a:pos x="123" y="332"/>
                </a:cxn>
                <a:cxn ang="0">
                  <a:pos x="168" y="403"/>
                </a:cxn>
                <a:cxn ang="0">
                  <a:pos x="222" y="468"/>
                </a:cxn>
                <a:cxn ang="0">
                  <a:pos x="283" y="525"/>
                </a:cxn>
                <a:cxn ang="0">
                  <a:pos x="351" y="575"/>
                </a:cxn>
                <a:cxn ang="0">
                  <a:pos x="425" y="616"/>
                </a:cxn>
                <a:cxn ang="0">
                  <a:pos x="504" y="648"/>
                </a:cxn>
                <a:cxn ang="0">
                  <a:pos x="588" y="671"/>
                </a:cxn>
                <a:cxn ang="0">
                  <a:pos x="675" y="682"/>
                </a:cxn>
                <a:cxn ang="0">
                  <a:pos x="765" y="682"/>
                </a:cxn>
                <a:cxn ang="0">
                  <a:pos x="852" y="671"/>
                </a:cxn>
                <a:cxn ang="0">
                  <a:pos x="936" y="648"/>
                </a:cxn>
                <a:cxn ang="0">
                  <a:pos x="1015" y="616"/>
                </a:cxn>
                <a:cxn ang="0">
                  <a:pos x="1088" y="575"/>
                </a:cxn>
                <a:cxn ang="0">
                  <a:pos x="1156" y="525"/>
                </a:cxn>
                <a:cxn ang="0">
                  <a:pos x="1218" y="468"/>
                </a:cxn>
                <a:cxn ang="0">
                  <a:pos x="1271" y="403"/>
                </a:cxn>
                <a:cxn ang="0">
                  <a:pos x="1317" y="332"/>
                </a:cxn>
                <a:cxn ang="0">
                  <a:pos x="1354" y="255"/>
                </a:cxn>
                <a:cxn ang="0">
                  <a:pos x="1381" y="174"/>
                </a:cxn>
                <a:cxn ang="0">
                  <a:pos x="1397" y="88"/>
                </a:cxn>
                <a:cxn ang="0">
                  <a:pos x="1403" y="0"/>
                </a:cxn>
                <a:cxn ang="0">
                  <a:pos x="1438" y="45"/>
                </a:cxn>
                <a:cxn ang="0">
                  <a:pos x="1426" y="133"/>
                </a:cxn>
                <a:cxn ang="0">
                  <a:pos x="1405" y="219"/>
                </a:cxn>
                <a:cxn ang="0">
                  <a:pos x="1374" y="299"/>
                </a:cxn>
                <a:cxn ang="0">
                  <a:pos x="1334" y="375"/>
                </a:cxn>
                <a:cxn ang="0">
                  <a:pos x="1285" y="444"/>
                </a:cxn>
                <a:cxn ang="0">
                  <a:pos x="1228" y="508"/>
                </a:cxn>
                <a:cxn ang="0">
                  <a:pos x="1165" y="565"/>
                </a:cxn>
                <a:cxn ang="0">
                  <a:pos x="1095" y="613"/>
                </a:cxn>
                <a:cxn ang="0">
                  <a:pos x="1019" y="654"/>
                </a:cxn>
                <a:cxn ang="0">
                  <a:pos x="939" y="685"/>
                </a:cxn>
                <a:cxn ang="0">
                  <a:pos x="854" y="707"/>
                </a:cxn>
                <a:cxn ang="0">
                  <a:pos x="765" y="718"/>
                </a:cxn>
                <a:cxn ang="0">
                  <a:pos x="675" y="718"/>
                </a:cxn>
                <a:cxn ang="0">
                  <a:pos x="586" y="707"/>
                </a:cxn>
                <a:cxn ang="0">
                  <a:pos x="501" y="685"/>
                </a:cxn>
                <a:cxn ang="0">
                  <a:pos x="420" y="654"/>
                </a:cxn>
                <a:cxn ang="0">
                  <a:pos x="345" y="613"/>
                </a:cxn>
                <a:cxn ang="0">
                  <a:pos x="275" y="565"/>
                </a:cxn>
                <a:cxn ang="0">
                  <a:pos x="212" y="508"/>
                </a:cxn>
                <a:cxn ang="0">
                  <a:pos x="155" y="444"/>
                </a:cxn>
                <a:cxn ang="0">
                  <a:pos x="106" y="375"/>
                </a:cxn>
                <a:cxn ang="0">
                  <a:pos x="66" y="299"/>
                </a:cxn>
                <a:cxn ang="0">
                  <a:pos x="35" y="219"/>
                </a:cxn>
                <a:cxn ang="0">
                  <a:pos x="13" y="133"/>
                </a:cxn>
                <a:cxn ang="0">
                  <a:pos x="2" y="45"/>
                </a:cxn>
              </a:cxnLst>
              <a:rect l="0" t="0" r="r" b="b"/>
              <a:pathLst>
                <a:path w="1439" h="719">
                  <a:moveTo>
                    <a:pt x="0" y="0"/>
                  </a:moveTo>
                  <a:lnTo>
                    <a:pt x="36" y="0"/>
                  </a:lnTo>
                  <a:lnTo>
                    <a:pt x="38" y="44"/>
                  </a:lnTo>
                  <a:lnTo>
                    <a:pt x="42" y="88"/>
                  </a:lnTo>
                  <a:lnTo>
                    <a:pt x="49" y="132"/>
                  </a:lnTo>
                  <a:lnTo>
                    <a:pt x="59" y="174"/>
                  </a:lnTo>
                  <a:lnTo>
                    <a:pt x="71" y="215"/>
                  </a:lnTo>
                  <a:lnTo>
                    <a:pt x="86" y="255"/>
                  </a:lnTo>
                  <a:lnTo>
                    <a:pt x="103" y="295"/>
                  </a:lnTo>
                  <a:lnTo>
                    <a:pt x="123" y="332"/>
                  </a:lnTo>
                  <a:lnTo>
                    <a:pt x="145" y="368"/>
                  </a:lnTo>
                  <a:lnTo>
                    <a:pt x="168" y="403"/>
                  </a:lnTo>
                  <a:lnTo>
                    <a:pt x="194" y="436"/>
                  </a:lnTo>
                  <a:lnTo>
                    <a:pt x="222" y="468"/>
                  </a:lnTo>
                  <a:lnTo>
                    <a:pt x="252" y="498"/>
                  </a:lnTo>
                  <a:lnTo>
                    <a:pt x="283" y="525"/>
                  </a:lnTo>
                  <a:lnTo>
                    <a:pt x="317" y="551"/>
                  </a:lnTo>
                  <a:lnTo>
                    <a:pt x="351" y="575"/>
                  </a:lnTo>
                  <a:lnTo>
                    <a:pt x="388" y="597"/>
                  </a:lnTo>
                  <a:lnTo>
                    <a:pt x="425" y="616"/>
                  </a:lnTo>
                  <a:lnTo>
                    <a:pt x="464" y="634"/>
                  </a:lnTo>
                  <a:lnTo>
                    <a:pt x="504" y="648"/>
                  </a:lnTo>
                  <a:lnTo>
                    <a:pt x="545" y="661"/>
                  </a:lnTo>
                  <a:lnTo>
                    <a:pt x="588" y="671"/>
                  </a:lnTo>
                  <a:lnTo>
                    <a:pt x="631" y="677"/>
                  </a:lnTo>
                  <a:lnTo>
                    <a:pt x="675" y="682"/>
                  </a:lnTo>
                  <a:lnTo>
                    <a:pt x="720" y="683"/>
                  </a:lnTo>
                  <a:lnTo>
                    <a:pt x="765" y="682"/>
                  </a:lnTo>
                  <a:lnTo>
                    <a:pt x="809" y="677"/>
                  </a:lnTo>
                  <a:lnTo>
                    <a:pt x="852" y="671"/>
                  </a:lnTo>
                  <a:lnTo>
                    <a:pt x="894" y="661"/>
                  </a:lnTo>
                  <a:lnTo>
                    <a:pt x="936" y="648"/>
                  </a:lnTo>
                  <a:lnTo>
                    <a:pt x="976" y="634"/>
                  </a:lnTo>
                  <a:lnTo>
                    <a:pt x="1015" y="616"/>
                  </a:lnTo>
                  <a:lnTo>
                    <a:pt x="1053" y="597"/>
                  </a:lnTo>
                  <a:lnTo>
                    <a:pt x="1088" y="575"/>
                  </a:lnTo>
                  <a:lnTo>
                    <a:pt x="1123" y="551"/>
                  </a:lnTo>
                  <a:lnTo>
                    <a:pt x="1156" y="525"/>
                  </a:lnTo>
                  <a:lnTo>
                    <a:pt x="1188" y="498"/>
                  </a:lnTo>
                  <a:lnTo>
                    <a:pt x="1218" y="468"/>
                  </a:lnTo>
                  <a:lnTo>
                    <a:pt x="1245" y="436"/>
                  </a:lnTo>
                  <a:lnTo>
                    <a:pt x="1271" y="403"/>
                  </a:lnTo>
                  <a:lnTo>
                    <a:pt x="1295" y="368"/>
                  </a:lnTo>
                  <a:lnTo>
                    <a:pt x="1317" y="332"/>
                  </a:lnTo>
                  <a:lnTo>
                    <a:pt x="1336" y="295"/>
                  </a:lnTo>
                  <a:lnTo>
                    <a:pt x="1354" y="255"/>
                  </a:lnTo>
                  <a:lnTo>
                    <a:pt x="1368" y="215"/>
                  </a:lnTo>
                  <a:lnTo>
                    <a:pt x="1381" y="174"/>
                  </a:lnTo>
                  <a:lnTo>
                    <a:pt x="1391" y="132"/>
                  </a:lnTo>
                  <a:lnTo>
                    <a:pt x="1397" y="88"/>
                  </a:lnTo>
                  <a:lnTo>
                    <a:pt x="1402" y="44"/>
                  </a:lnTo>
                  <a:lnTo>
                    <a:pt x="1403" y="0"/>
                  </a:lnTo>
                  <a:lnTo>
                    <a:pt x="1439" y="0"/>
                  </a:lnTo>
                  <a:lnTo>
                    <a:pt x="1438" y="45"/>
                  </a:lnTo>
                  <a:lnTo>
                    <a:pt x="1433" y="90"/>
                  </a:lnTo>
                  <a:lnTo>
                    <a:pt x="1426" y="133"/>
                  </a:lnTo>
                  <a:lnTo>
                    <a:pt x="1417" y="176"/>
                  </a:lnTo>
                  <a:lnTo>
                    <a:pt x="1405" y="219"/>
                  </a:lnTo>
                  <a:lnTo>
                    <a:pt x="1391" y="259"/>
                  </a:lnTo>
                  <a:lnTo>
                    <a:pt x="1374" y="299"/>
                  </a:lnTo>
                  <a:lnTo>
                    <a:pt x="1355" y="337"/>
                  </a:lnTo>
                  <a:lnTo>
                    <a:pt x="1334" y="375"/>
                  </a:lnTo>
                  <a:lnTo>
                    <a:pt x="1310" y="410"/>
                  </a:lnTo>
                  <a:lnTo>
                    <a:pt x="1285" y="444"/>
                  </a:lnTo>
                  <a:lnTo>
                    <a:pt x="1257" y="477"/>
                  </a:lnTo>
                  <a:lnTo>
                    <a:pt x="1228" y="508"/>
                  </a:lnTo>
                  <a:lnTo>
                    <a:pt x="1197" y="537"/>
                  </a:lnTo>
                  <a:lnTo>
                    <a:pt x="1165" y="565"/>
                  </a:lnTo>
                  <a:lnTo>
                    <a:pt x="1130" y="590"/>
                  </a:lnTo>
                  <a:lnTo>
                    <a:pt x="1095" y="613"/>
                  </a:lnTo>
                  <a:lnTo>
                    <a:pt x="1058" y="635"/>
                  </a:lnTo>
                  <a:lnTo>
                    <a:pt x="1019" y="654"/>
                  </a:lnTo>
                  <a:lnTo>
                    <a:pt x="980" y="671"/>
                  </a:lnTo>
                  <a:lnTo>
                    <a:pt x="939" y="685"/>
                  </a:lnTo>
                  <a:lnTo>
                    <a:pt x="897" y="697"/>
                  </a:lnTo>
                  <a:lnTo>
                    <a:pt x="854" y="707"/>
                  </a:lnTo>
                  <a:lnTo>
                    <a:pt x="810" y="713"/>
                  </a:lnTo>
                  <a:lnTo>
                    <a:pt x="765" y="718"/>
                  </a:lnTo>
                  <a:lnTo>
                    <a:pt x="720" y="719"/>
                  </a:lnTo>
                  <a:lnTo>
                    <a:pt x="675" y="718"/>
                  </a:lnTo>
                  <a:lnTo>
                    <a:pt x="630" y="713"/>
                  </a:lnTo>
                  <a:lnTo>
                    <a:pt x="586" y="707"/>
                  </a:lnTo>
                  <a:lnTo>
                    <a:pt x="543" y="697"/>
                  </a:lnTo>
                  <a:lnTo>
                    <a:pt x="501" y="685"/>
                  </a:lnTo>
                  <a:lnTo>
                    <a:pt x="460" y="671"/>
                  </a:lnTo>
                  <a:lnTo>
                    <a:pt x="420" y="654"/>
                  </a:lnTo>
                  <a:lnTo>
                    <a:pt x="382" y="635"/>
                  </a:lnTo>
                  <a:lnTo>
                    <a:pt x="345" y="613"/>
                  </a:lnTo>
                  <a:lnTo>
                    <a:pt x="309" y="590"/>
                  </a:lnTo>
                  <a:lnTo>
                    <a:pt x="275" y="565"/>
                  </a:lnTo>
                  <a:lnTo>
                    <a:pt x="242" y="537"/>
                  </a:lnTo>
                  <a:lnTo>
                    <a:pt x="212" y="508"/>
                  </a:lnTo>
                  <a:lnTo>
                    <a:pt x="182" y="477"/>
                  </a:lnTo>
                  <a:lnTo>
                    <a:pt x="155" y="444"/>
                  </a:lnTo>
                  <a:lnTo>
                    <a:pt x="130" y="410"/>
                  </a:lnTo>
                  <a:lnTo>
                    <a:pt x="106" y="375"/>
                  </a:lnTo>
                  <a:lnTo>
                    <a:pt x="85" y="337"/>
                  </a:lnTo>
                  <a:lnTo>
                    <a:pt x="66" y="299"/>
                  </a:lnTo>
                  <a:lnTo>
                    <a:pt x="49" y="259"/>
                  </a:lnTo>
                  <a:lnTo>
                    <a:pt x="35" y="219"/>
                  </a:lnTo>
                  <a:lnTo>
                    <a:pt x="23" y="176"/>
                  </a:lnTo>
                  <a:lnTo>
                    <a:pt x="13" y="133"/>
                  </a:lnTo>
                  <a:lnTo>
                    <a:pt x="6" y="90"/>
                  </a:lnTo>
                  <a:lnTo>
                    <a:pt x="2" y="45"/>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Freeform 8">
              <a:extLst>
                <a:ext uri="{FF2B5EF4-FFF2-40B4-BE49-F238E27FC236}">
                  <a16:creationId xmlns:a16="http://schemas.microsoft.com/office/drawing/2014/main" id="{D042D032-1742-1AD2-73C6-783B7F67AC8B}"/>
                </a:ext>
              </a:extLst>
            </p:cNvPr>
            <p:cNvSpPr>
              <a:spLocks/>
            </p:cNvSpPr>
            <p:nvPr/>
          </p:nvSpPr>
          <p:spPr bwMode="auto">
            <a:xfrm>
              <a:off x="2101850" y="3155950"/>
              <a:ext cx="915987" cy="266700"/>
            </a:xfrm>
            <a:custGeom>
              <a:avLst/>
              <a:gdLst/>
              <a:ahLst/>
              <a:cxnLst>
                <a:cxn ang="0">
                  <a:pos x="69" y="1"/>
                </a:cxn>
                <a:cxn ang="0">
                  <a:pos x="93" y="9"/>
                </a:cxn>
                <a:cxn ang="0">
                  <a:pos x="126" y="21"/>
                </a:cxn>
                <a:cxn ang="0">
                  <a:pos x="165" y="32"/>
                </a:cxn>
                <a:cxn ang="0">
                  <a:pos x="210" y="41"/>
                </a:cxn>
                <a:cxn ang="0">
                  <a:pos x="261" y="45"/>
                </a:cxn>
                <a:cxn ang="0">
                  <a:pos x="316" y="44"/>
                </a:cxn>
                <a:cxn ang="0">
                  <a:pos x="366" y="40"/>
                </a:cxn>
                <a:cxn ang="0">
                  <a:pos x="410" y="33"/>
                </a:cxn>
                <a:cxn ang="0">
                  <a:pos x="446" y="26"/>
                </a:cxn>
                <a:cxn ang="0">
                  <a:pos x="474" y="19"/>
                </a:cxn>
                <a:cxn ang="0">
                  <a:pos x="493" y="12"/>
                </a:cxn>
                <a:cxn ang="0">
                  <a:pos x="510" y="6"/>
                </a:cxn>
                <a:cxn ang="0">
                  <a:pos x="524" y="3"/>
                </a:cxn>
                <a:cxn ang="0">
                  <a:pos x="538" y="5"/>
                </a:cxn>
                <a:cxn ang="0">
                  <a:pos x="552" y="15"/>
                </a:cxn>
                <a:cxn ang="0">
                  <a:pos x="565" y="32"/>
                </a:cxn>
                <a:cxn ang="0">
                  <a:pos x="572" y="52"/>
                </a:cxn>
                <a:cxn ang="0">
                  <a:pos x="576" y="70"/>
                </a:cxn>
                <a:cxn ang="0">
                  <a:pos x="577" y="81"/>
                </a:cxn>
                <a:cxn ang="0">
                  <a:pos x="577" y="83"/>
                </a:cxn>
                <a:cxn ang="0">
                  <a:pos x="577" y="89"/>
                </a:cxn>
                <a:cxn ang="0">
                  <a:pos x="577" y="99"/>
                </a:cxn>
                <a:cxn ang="0">
                  <a:pos x="573" y="109"/>
                </a:cxn>
                <a:cxn ang="0">
                  <a:pos x="564" y="119"/>
                </a:cxn>
                <a:cxn ang="0">
                  <a:pos x="538" y="130"/>
                </a:cxn>
                <a:cxn ang="0">
                  <a:pos x="501" y="143"/>
                </a:cxn>
                <a:cxn ang="0">
                  <a:pos x="462" y="153"/>
                </a:cxn>
                <a:cxn ang="0">
                  <a:pos x="421" y="161"/>
                </a:cxn>
                <a:cxn ang="0">
                  <a:pos x="373" y="166"/>
                </a:cxn>
                <a:cxn ang="0">
                  <a:pos x="319" y="168"/>
                </a:cxn>
                <a:cxn ang="0">
                  <a:pos x="287" y="168"/>
                </a:cxn>
                <a:cxn ang="0">
                  <a:pos x="275" y="168"/>
                </a:cxn>
                <a:cxn ang="0">
                  <a:pos x="252" y="168"/>
                </a:cxn>
                <a:cxn ang="0">
                  <a:pos x="222" y="166"/>
                </a:cxn>
                <a:cxn ang="0">
                  <a:pos x="186" y="163"/>
                </a:cxn>
                <a:cxn ang="0">
                  <a:pos x="146" y="158"/>
                </a:cxn>
                <a:cxn ang="0">
                  <a:pos x="104" y="151"/>
                </a:cxn>
                <a:cxn ang="0">
                  <a:pos x="64" y="141"/>
                </a:cxn>
                <a:cxn ang="0">
                  <a:pos x="26" y="128"/>
                </a:cxn>
                <a:cxn ang="0">
                  <a:pos x="23" y="126"/>
                </a:cxn>
                <a:cxn ang="0">
                  <a:pos x="16" y="121"/>
                </a:cxn>
                <a:cxn ang="0">
                  <a:pos x="8" y="112"/>
                </a:cxn>
                <a:cxn ang="0">
                  <a:pos x="2" y="100"/>
                </a:cxn>
                <a:cxn ang="0">
                  <a:pos x="1" y="85"/>
                </a:cxn>
                <a:cxn ang="0">
                  <a:pos x="25" y="24"/>
                </a:cxn>
                <a:cxn ang="0">
                  <a:pos x="26" y="21"/>
                </a:cxn>
                <a:cxn ang="0">
                  <a:pos x="30" y="15"/>
                </a:cxn>
                <a:cxn ang="0">
                  <a:pos x="37" y="8"/>
                </a:cxn>
                <a:cxn ang="0">
                  <a:pos x="47" y="2"/>
                </a:cxn>
                <a:cxn ang="0">
                  <a:pos x="61" y="0"/>
                </a:cxn>
              </a:cxnLst>
              <a:rect l="0" t="0" r="r" b="b"/>
              <a:pathLst>
                <a:path w="577" h="168">
                  <a:moveTo>
                    <a:pt x="61" y="0"/>
                  </a:moveTo>
                  <a:lnTo>
                    <a:pt x="69" y="1"/>
                  </a:lnTo>
                  <a:lnTo>
                    <a:pt x="78" y="4"/>
                  </a:lnTo>
                  <a:lnTo>
                    <a:pt x="93" y="9"/>
                  </a:lnTo>
                  <a:lnTo>
                    <a:pt x="108" y="15"/>
                  </a:lnTo>
                  <a:lnTo>
                    <a:pt x="126" y="21"/>
                  </a:lnTo>
                  <a:lnTo>
                    <a:pt x="145" y="26"/>
                  </a:lnTo>
                  <a:lnTo>
                    <a:pt x="165" y="32"/>
                  </a:lnTo>
                  <a:lnTo>
                    <a:pt x="187" y="36"/>
                  </a:lnTo>
                  <a:lnTo>
                    <a:pt x="210" y="41"/>
                  </a:lnTo>
                  <a:lnTo>
                    <a:pt x="235" y="44"/>
                  </a:lnTo>
                  <a:lnTo>
                    <a:pt x="261" y="45"/>
                  </a:lnTo>
                  <a:lnTo>
                    <a:pt x="289" y="46"/>
                  </a:lnTo>
                  <a:lnTo>
                    <a:pt x="316" y="44"/>
                  </a:lnTo>
                  <a:lnTo>
                    <a:pt x="342" y="42"/>
                  </a:lnTo>
                  <a:lnTo>
                    <a:pt x="366" y="40"/>
                  </a:lnTo>
                  <a:lnTo>
                    <a:pt x="389" y="36"/>
                  </a:lnTo>
                  <a:lnTo>
                    <a:pt x="410" y="33"/>
                  </a:lnTo>
                  <a:lnTo>
                    <a:pt x="430" y="30"/>
                  </a:lnTo>
                  <a:lnTo>
                    <a:pt x="446" y="26"/>
                  </a:lnTo>
                  <a:lnTo>
                    <a:pt x="461" y="22"/>
                  </a:lnTo>
                  <a:lnTo>
                    <a:pt x="474" y="19"/>
                  </a:lnTo>
                  <a:lnTo>
                    <a:pt x="484" y="16"/>
                  </a:lnTo>
                  <a:lnTo>
                    <a:pt x="493" y="12"/>
                  </a:lnTo>
                  <a:lnTo>
                    <a:pt x="501" y="9"/>
                  </a:lnTo>
                  <a:lnTo>
                    <a:pt x="510" y="6"/>
                  </a:lnTo>
                  <a:lnTo>
                    <a:pt x="517" y="4"/>
                  </a:lnTo>
                  <a:lnTo>
                    <a:pt x="524" y="3"/>
                  </a:lnTo>
                  <a:lnTo>
                    <a:pt x="531" y="3"/>
                  </a:lnTo>
                  <a:lnTo>
                    <a:pt x="538" y="5"/>
                  </a:lnTo>
                  <a:lnTo>
                    <a:pt x="546" y="9"/>
                  </a:lnTo>
                  <a:lnTo>
                    <a:pt x="552" y="15"/>
                  </a:lnTo>
                  <a:lnTo>
                    <a:pt x="559" y="23"/>
                  </a:lnTo>
                  <a:lnTo>
                    <a:pt x="565" y="32"/>
                  </a:lnTo>
                  <a:lnTo>
                    <a:pt x="569" y="42"/>
                  </a:lnTo>
                  <a:lnTo>
                    <a:pt x="572" y="52"/>
                  </a:lnTo>
                  <a:lnTo>
                    <a:pt x="574" y="61"/>
                  </a:lnTo>
                  <a:lnTo>
                    <a:pt x="576" y="70"/>
                  </a:lnTo>
                  <a:lnTo>
                    <a:pt x="577" y="77"/>
                  </a:lnTo>
                  <a:lnTo>
                    <a:pt x="577" y="81"/>
                  </a:lnTo>
                  <a:lnTo>
                    <a:pt x="577" y="82"/>
                  </a:lnTo>
                  <a:lnTo>
                    <a:pt x="577" y="83"/>
                  </a:lnTo>
                  <a:lnTo>
                    <a:pt x="577" y="86"/>
                  </a:lnTo>
                  <a:lnTo>
                    <a:pt x="577" y="89"/>
                  </a:lnTo>
                  <a:lnTo>
                    <a:pt x="577" y="94"/>
                  </a:lnTo>
                  <a:lnTo>
                    <a:pt x="577" y="99"/>
                  </a:lnTo>
                  <a:lnTo>
                    <a:pt x="575" y="104"/>
                  </a:lnTo>
                  <a:lnTo>
                    <a:pt x="573" y="109"/>
                  </a:lnTo>
                  <a:lnTo>
                    <a:pt x="569" y="115"/>
                  </a:lnTo>
                  <a:lnTo>
                    <a:pt x="564" y="119"/>
                  </a:lnTo>
                  <a:lnTo>
                    <a:pt x="557" y="123"/>
                  </a:lnTo>
                  <a:lnTo>
                    <a:pt x="538" y="130"/>
                  </a:lnTo>
                  <a:lnTo>
                    <a:pt x="520" y="137"/>
                  </a:lnTo>
                  <a:lnTo>
                    <a:pt x="501" y="143"/>
                  </a:lnTo>
                  <a:lnTo>
                    <a:pt x="482" y="148"/>
                  </a:lnTo>
                  <a:lnTo>
                    <a:pt x="462" y="153"/>
                  </a:lnTo>
                  <a:lnTo>
                    <a:pt x="442" y="158"/>
                  </a:lnTo>
                  <a:lnTo>
                    <a:pt x="421" y="161"/>
                  </a:lnTo>
                  <a:lnTo>
                    <a:pt x="398" y="164"/>
                  </a:lnTo>
                  <a:lnTo>
                    <a:pt x="373" y="166"/>
                  </a:lnTo>
                  <a:lnTo>
                    <a:pt x="347" y="168"/>
                  </a:lnTo>
                  <a:lnTo>
                    <a:pt x="319" y="168"/>
                  </a:lnTo>
                  <a:lnTo>
                    <a:pt x="289" y="168"/>
                  </a:lnTo>
                  <a:lnTo>
                    <a:pt x="287" y="168"/>
                  </a:lnTo>
                  <a:lnTo>
                    <a:pt x="282" y="168"/>
                  </a:lnTo>
                  <a:lnTo>
                    <a:pt x="275" y="168"/>
                  </a:lnTo>
                  <a:lnTo>
                    <a:pt x="265" y="168"/>
                  </a:lnTo>
                  <a:lnTo>
                    <a:pt x="252" y="168"/>
                  </a:lnTo>
                  <a:lnTo>
                    <a:pt x="238" y="167"/>
                  </a:lnTo>
                  <a:lnTo>
                    <a:pt x="222" y="166"/>
                  </a:lnTo>
                  <a:lnTo>
                    <a:pt x="204" y="165"/>
                  </a:lnTo>
                  <a:lnTo>
                    <a:pt x="186" y="163"/>
                  </a:lnTo>
                  <a:lnTo>
                    <a:pt x="166" y="161"/>
                  </a:lnTo>
                  <a:lnTo>
                    <a:pt x="146" y="158"/>
                  </a:lnTo>
                  <a:lnTo>
                    <a:pt x="125" y="155"/>
                  </a:lnTo>
                  <a:lnTo>
                    <a:pt x="104" y="151"/>
                  </a:lnTo>
                  <a:lnTo>
                    <a:pt x="84" y="146"/>
                  </a:lnTo>
                  <a:lnTo>
                    <a:pt x="64" y="141"/>
                  </a:lnTo>
                  <a:lnTo>
                    <a:pt x="44" y="135"/>
                  </a:lnTo>
                  <a:lnTo>
                    <a:pt x="26" y="128"/>
                  </a:lnTo>
                  <a:lnTo>
                    <a:pt x="25" y="128"/>
                  </a:lnTo>
                  <a:lnTo>
                    <a:pt x="23" y="126"/>
                  </a:lnTo>
                  <a:lnTo>
                    <a:pt x="20" y="124"/>
                  </a:lnTo>
                  <a:lnTo>
                    <a:pt x="16" y="121"/>
                  </a:lnTo>
                  <a:lnTo>
                    <a:pt x="12" y="117"/>
                  </a:lnTo>
                  <a:lnTo>
                    <a:pt x="8" y="112"/>
                  </a:lnTo>
                  <a:lnTo>
                    <a:pt x="4" y="107"/>
                  </a:lnTo>
                  <a:lnTo>
                    <a:pt x="2" y="100"/>
                  </a:lnTo>
                  <a:lnTo>
                    <a:pt x="0" y="93"/>
                  </a:lnTo>
                  <a:lnTo>
                    <a:pt x="1" y="85"/>
                  </a:lnTo>
                  <a:lnTo>
                    <a:pt x="2" y="76"/>
                  </a:lnTo>
                  <a:lnTo>
                    <a:pt x="25" y="24"/>
                  </a:lnTo>
                  <a:lnTo>
                    <a:pt x="25" y="23"/>
                  </a:lnTo>
                  <a:lnTo>
                    <a:pt x="26" y="21"/>
                  </a:lnTo>
                  <a:lnTo>
                    <a:pt x="28" y="18"/>
                  </a:lnTo>
                  <a:lnTo>
                    <a:pt x="30" y="15"/>
                  </a:lnTo>
                  <a:lnTo>
                    <a:pt x="33" y="11"/>
                  </a:lnTo>
                  <a:lnTo>
                    <a:pt x="37" y="8"/>
                  </a:lnTo>
                  <a:lnTo>
                    <a:pt x="42" y="5"/>
                  </a:lnTo>
                  <a:lnTo>
                    <a:pt x="47" y="2"/>
                  </a:lnTo>
                  <a:lnTo>
                    <a:pt x="53" y="0"/>
                  </a:lnTo>
                  <a:lnTo>
                    <a:pt x="6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 name="Freeform 10">
              <a:extLst>
                <a:ext uri="{FF2B5EF4-FFF2-40B4-BE49-F238E27FC236}">
                  <a16:creationId xmlns:a16="http://schemas.microsoft.com/office/drawing/2014/main" id="{1A6686AD-0839-9C83-6B41-24FC66DB1BBD}"/>
                </a:ext>
              </a:extLst>
            </p:cNvPr>
            <p:cNvSpPr>
              <a:spLocks/>
            </p:cNvSpPr>
            <p:nvPr/>
          </p:nvSpPr>
          <p:spPr bwMode="auto">
            <a:xfrm>
              <a:off x="1370013" y="2114550"/>
              <a:ext cx="155575" cy="192088"/>
            </a:xfrm>
            <a:custGeom>
              <a:avLst/>
              <a:gdLst/>
              <a:ahLst/>
              <a:cxnLst>
                <a:cxn ang="0">
                  <a:pos x="36" y="0"/>
                </a:cxn>
                <a:cxn ang="0">
                  <a:pos x="62" y="0"/>
                </a:cxn>
                <a:cxn ang="0">
                  <a:pos x="71"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1"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1" y="1"/>
                  </a:lnTo>
                  <a:lnTo>
                    <a:pt x="80" y="5"/>
                  </a:lnTo>
                  <a:lnTo>
                    <a:pt x="87" y="10"/>
                  </a:lnTo>
                  <a:lnTo>
                    <a:pt x="93" y="18"/>
                  </a:lnTo>
                  <a:lnTo>
                    <a:pt x="96" y="26"/>
                  </a:lnTo>
                  <a:lnTo>
                    <a:pt x="98" y="36"/>
                  </a:lnTo>
                  <a:lnTo>
                    <a:pt x="98" y="85"/>
                  </a:lnTo>
                  <a:lnTo>
                    <a:pt x="96" y="94"/>
                  </a:lnTo>
                  <a:lnTo>
                    <a:pt x="93" y="103"/>
                  </a:lnTo>
                  <a:lnTo>
                    <a:pt x="87" y="110"/>
                  </a:lnTo>
                  <a:lnTo>
                    <a:pt x="80" y="116"/>
                  </a:lnTo>
                  <a:lnTo>
                    <a:pt x="71"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Freeform 11">
              <a:extLst>
                <a:ext uri="{FF2B5EF4-FFF2-40B4-BE49-F238E27FC236}">
                  <a16:creationId xmlns:a16="http://schemas.microsoft.com/office/drawing/2014/main" id="{EA270CD3-81F6-EA80-DECF-DD47DAAF94B5}"/>
                </a:ext>
              </a:extLst>
            </p:cNvPr>
            <p:cNvSpPr>
              <a:spLocks/>
            </p:cNvSpPr>
            <p:nvPr/>
          </p:nvSpPr>
          <p:spPr bwMode="auto">
            <a:xfrm>
              <a:off x="3595688" y="2114550"/>
              <a:ext cx="155575" cy="192088"/>
            </a:xfrm>
            <a:custGeom>
              <a:avLst/>
              <a:gdLst/>
              <a:ahLst/>
              <a:cxnLst>
                <a:cxn ang="0">
                  <a:pos x="36" y="0"/>
                </a:cxn>
                <a:cxn ang="0">
                  <a:pos x="62" y="0"/>
                </a:cxn>
                <a:cxn ang="0">
                  <a:pos x="72"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2"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2" y="1"/>
                  </a:lnTo>
                  <a:lnTo>
                    <a:pt x="80" y="5"/>
                  </a:lnTo>
                  <a:lnTo>
                    <a:pt x="87" y="10"/>
                  </a:lnTo>
                  <a:lnTo>
                    <a:pt x="93" y="18"/>
                  </a:lnTo>
                  <a:lnTo>
                    <a:pt x="96" y="26"/>
                  </a:lnTo>
                  <a:lnTo>
                    <a:pt x="98" y="36"/>
                  </a:lnTo>
                  <a:lnTo>
                    <a:pt x="98" y="85"/>
                  </a:lnTo>
                  <a:lnTo>
                    <a:pt x="96" y="94"/>
                  </a:lnTo>
                  <a:lnTo>
                    <a:pt x="93" y="103"/>
                  </a:lnTo>
                  <a:lnTo>
                    <a:pt x="87" y="110"/>
                  </a:lnTo>
                  <a:lnTo>
                    <a:pt x="80" y="116"/>
                  </a:lnTo>
                  <a:lnTo>
                    <a:pt x="72"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Freeform 9">
              <a:extLst>
                <a:ext uri="{FF2B5EF4-FFF2-40B4-BE49-F238E27FC236}">
                  <a16:creationId xmlns:a16="http://schemas.microsoft.com/office/drawing/2014/main" id="{55C593CB-766B-137E-72E2-6753414F9EBE}"/>
                </a:ext>
              </a:extLst>
            </p:cNvPr>
            <p:cNvSpPr>
              <a:spLocks/>
            </p:cNvSpPr>
            <p:nvPr/>
          </p:nvSpPr>
          <p:spPr bwMode="auto">
            <a:xfrm>
              <a:off x="1473200" y="2060575"/>
              <a:ext cx="2174875" cy="300038"/>
            </a:xfrm>
            <a:custGeom>
              <a:avLst/>
              <a:gdLst/>
              <a:ahLst/>
              <a:cxnLst>
                <a:cxn ang="0">
                  <a:pos x="36" y="0"/>
                </a:cxn>
                <a:cxn ang="0">
                  <a:pos x="1334" y="0"/>
                </a:cxn>
                <a:cxn ang="0">
                  <a:pos x="1344" y="1"/>
                </a:cxn>
                <a:cxn ang="0">
                  <a:pos x="1352" y="5"/>
                </a:cxn>
                <a:cxn ang="0">
                  <a:pos x="1359" y="10"/>
                </a:cxn>
                <a:cxn ang="0">
                  <a:pos x="1365" y="18"/>
                </a:cxn>
                <a:cxn ang="0">
                  <a:pos x="1369" y="26"/>
                </a:cxn>
                <a:cxn ang="0">
                  <a:pos x="1370" y="36"/>
                </a:cxn>
                <a:cxn ang="0">
                  <a:pos x="1370" y="153"/>
                </a:cxn>
                <a:cxn ang="0">
                  <a:pos x="1369" y="162"/>
                </a:cxn>
                <a:cxn ang="0">
                  <a:pos x="1365" y="171"/>
                </a:cxn>
                <a:cxn ang="0">
                  <a:pos x="1359" y="178"/>
                </a:cxn>
                <a:cxn ang="0">
                  <a:pos x="1352" y="184"/>
                </a:cxn>
                <a:cxn ang="0">
                  <a:pos x="1344" y="187"/>
                </a:cxn>
                <a:cxn ang="0">
                  <a:pos x="1334" y="189"/>
                </a:cxn>
                <a:cxn ang="0">
                  <a:pos x="36" y="189"/>
                </a:cxn>
                <a:cxn ang="0">
                  <a:pos x="26" y="187"/>
                </a:cxn>
                <a:cxn ang="0">
                  <a:pos x="18" y="184"/>
                </a:cxn>
                <a:cxn ang="0">
                  <a:pos x="10" y="178"/>
                </a:cxn>
                <a:cxn ang="0">
                  <a:pos x="5" y="171"/>
                </a:cxn>
                <a:cxn ang="0">
                  <a:pos x="1" y="162"/>
                </a:cxn>
                <a:cxn ang="0">
                  <a:pos x="0" y="153"/>
                </a:cxn>
                <a:cxn ang="0">
                  <a:pos x="0" y="36"/>
                </a:cxn>
                <a:cxn ang="0">
                  <a:pos x="1" y="26"/>
                </a:cxn>
                <a:cxn ang="0">
                  <a:pos x="5" y="18"/>
                </a:cxn>
                <a:cxn ang="0">
                  <a:pos x="10" y="10"/>
                </a:cxn>
                <a:cxn ang="0">
                  <a:pos x="18" y="5"/>
                </a:cxn>
                <a:cxn ang="0">
                  <a:pos x="26" y="1"/>
                </a:cxn>
                <a:cxn ang="0">
                  <a:pos x="36" y="0"/>
                </a:cxn>
              </a:cxnLst>
              <a:rect l="0" t="0" r="r" b="b"/>
              <a:pathLst>
                <a:path w="1370" h="189">
                  <a:moveTo>
                    <a:pt x="36" y="0"/>
                  </a:moveTo>
                  <a:lnTo>
                    <a:pt x="1334" y="0"/>
                  </a:lnTo>
                  <a:lnTo>
                    <a:pt x="1344" y="1"/>
                  </a:lnTo>
                  <a:lnTo>
                    <a:pt x="1352" y="5"/>
                  </a:lnTo>
                  <a:lnTo>
                    <a:pt x="1359" y="10"/>
                  </a:lnTo>
                  <a:lnTo>
                    <a:pt x="1365" y="18"/>
                  </a:lnTo>
                  <a:lnTo>
                    <a:pt x="1369" y="26"/>
                  </a:lnTo>
                  <a:lnTo>
                    <a:pt x="1370" y="36"/>
                  </a:lnTo>
                  <a:lnTo>
                    <a:pt x="1370" y="153"/>
                  </a:lnTo>
                  <a:lnTo>
                    <a:pt x="1369" y="162"/>
                  </a:lnTo>
                  <a:lnTo>
                    <a:pt x="1365" y="171"/>
                  </a:lnTo>
                  <a:lnTo>
                    <a:pt x="1359" y="178"/>
                  </a:lnTo>
                  <a:lnTo>
                    <a:pt x="1352" y="184"/>
                  </a:lnTo>
                  <a:lnTo>
                    <a:pt x="1344" y="187"/>
                  </a:lnTo>
                  <a:lnTo>
                    <a:pt x="1334" y="189"/>
                  </a:lnTo>
                  <a:lnTo>
                    <a:pt x="36" y="189"/>
                  </a:lnTo>
                  <a:lnTo>
                    <a:pt x="26" y="187"/>
                  </a:lnTo>
                  <a:lnTo>
                    <a:pt x="18" y="184"/>
                  </a:lnTo>
                  <a:lnTo>
                    <a:pt x="10" y="178"/>
                  </a:lnTo>
                  <a:lnTo>
                    <a:pt x="5" y="171"/>
                  </a:lnTo>
                  <a:lnTo>
                    <a:pt x="1" y="162"/>
                  </a:lnTo>
                  <a:lnTo>
                    <a:pt x="0" y="153"/>
                  </a:lnTo>
                  <a:lnTo>
                    <a:pt x="0" y="36"/>
                  </a:lnTo>
                  <a:lnTo>
                    <a:pt x="1" y="26"/>
                  </a:lnTo>
                  <a:lnTo>
                    <a:pt x="5" y="18"/>
                  </a:lnTo>
                  <a:lnTo>
                    <a:pt x="10" y="10"/>
                  </a:lnTo>
                  <a:lnTo>
                    <a:pt x="18" y="5"/>
                  </a:lnTo>
                  <a:lnTo>
                    <a:pt x="26" y="1"/>
                  </a:lnTo>
                  <a:lnTo>
                    <a:pt x="36"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14" name="Group 45">
            <a:extLst>
              <a:ext uri="{FF2B5EF4-FFF2-40B4-BE49-F238E27FC236}">
                <a16:creationId xmlns:a16="http://schemas.microsoft.com/office/drawing/2014/main" id="{A95446C6-588B-AC7F-9691-0A6F1C928E0E}"/>
              </a:ext>
            </a:extLst>
          </p:cNvPr>
          <p:cNvGrpSpPr/>
          <p:nvPr/>
        </p:nvGrpSpPr>
        <p:grpSpPr>
          <a:xfrm>
            <a:off x="6711740" y="3409140"/>
            <a:ext cx="1430042" cy="1239370"/>
            <a:chOff x="1370013" y="2060575"/>
            <a:chExt cx="2381250" cy="2063750"/>
          </a:xfrm>
          <a:effectLst>
            <a:outerShdw blurRad="368300" dist="317500" dir="2700000" algn="l" rotWithShape="0">
              <a:prstClr val="black">
                <a:alpha val="40000"/>
              </a:prstClr>
            </a:outerShdw>
          </a:effectLst>
        </p:grpSpPr>
        <p:sp>
          <p:nvSpPr>
            <p:cNvPr id="29" name="Freeform 6">
              <a:extLst>
                <a:ext uri="{FF2B5EF4-FFF2-40B4-BE49-F238E27FC236}">
                  <a16:creationId xmlns:a16="http://schemas.microsoft.com/office/drawing/2014/main" id="{06A3840F-B336-DA0F-A012-2498367FC87F}"/>
                </a:ext>
              </a:extLst>
            </p:cNvPr>
            <p:cNvSpPr>
              <a:spLocks/>
            </p:cNvSpPr>
            <p:nvPr/>
          </p:nvSpPr>
          <p:spPr bwMode="auto">
            <a:xfrm>
              <a:off x="1524000" y="2232025"/>
              <a:ext cx="2073275" cy="1892300"/>
            </a:xfrm>
            <a:custGeom>
              <a:avLst/>
              <a:gdLst/>
              <a:ahLst/>
              <a:cxnLst>
                <a:cxn ang="0">
                  <a:pos x="1306" y="0"/>
                </a:cxn>
                <a:cxn ang="0">
                  <a:pos x="1180" y="1192"/>
                </a:cxn>
                <a:cxn ang="0">
                  <a:pos x="128" y="1192"/>
                </a:cxn>
                <a:cxn ang="0">
                  <a:pos x="0" y="36"/>
                </a:cxn>
                <a:cxn ang="0">
                  <a:pos x="1306" y="0"/>
                </a:cxn>
              </a:cxnLst>
              <a:rect l="0" t="0" r="r" b="b"/>
              <a:pathLst>
                <a:path w="1306" h="1192">
                  <a:moveTo>
                    <a:pt x="1306" y="0"/>
                  </a:moveTo>
                  <a:lnTo>
                    <a:pt x="1180" y="1192"/>
                  </a:lnTo>
                  <a:lnTo>
                    <a:pt x="128" y="1192"/>
                  </a:lnTo>
                  <a:lnTo>
                    <a:pt x="0" y="36"/>
                  </a:lnTo>
                  <a:lnTo>
                    <a:pt x="1306" y="0"/>
                  </a:lnTo>
                  <a:close/>
                </a:path>
              </a:pathLst>
            </a:custGeom>
            <a:solidFill>
              <a:srgbClr val="F0AAE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 name="Freeform 7">
              <a:extLst>
                <a:ext uri="{FF2B5EF4-FFF2-40B4-BE49-F238E27FC236}">
                  <a16:creationId xmlns:a16="http://schemas.microsoft.com/office/drawing/2014/main" id="{61525B5B-9D1E-90AF-7F43-A310D95B54BC}"/>
                </a:ext>
              </a:extLst>
            </p:cNvPr>
            <p:cNvSpPr>
              <a:spLocks/>
            </p:cNvSpPr>
            <p:nvPr/>
          </p:nvSpPr>
          <p:spPr bwMode="auto">
            <a:xfrm>
              <a:off x="1417638" y="2211388"/>
              <a:ext cx="2284412" cy="1141413"/>
            </a:xfrm>
            <a:custGeom>
              <a:avLst/>
              <a:gdLst/>
              <a:ahLst/>
              <a:cxnLst>
                <a:cxn ang="0">
                  <a:pos x="36" y="0"/>
                </a:cxn>
                <a:cxn ang="0">
                  <a:pos x="42" y="88"/>
                </a:cxn>
                <a:cxn ang="0">
                  <a:pos x="59" y="174"/>
                </a:cxn>
                <a:cxn ang="0">
                  <a:pos x="86" y="255"/>
                </a:cxn>
                <a:cxn ang="0">
                  <a:pos x="123" y="332"/>
                </a:cxn>
                <a:cxn ang="0">
                  <a:pos x="168" y="403"/>
                </a:cxn>
                <a:cxn ang="0">
                  <a:pos x="222" y="468"/>
                </a:cxn>
                <a:cxn ang="0">
                  <a:pos x="283" y="525"/>
                </a:cxn>
                <a:cxn ang="0">
                  <a:pos x="351" y="575"/>
                </a:cxn>
                <a:cxn ang="0">
                  <a:pos x="425" y="616"/>
                </a:cxn>
                <a:cxn ang="0">
                  <a:pos x="504" y="648"/>
                </a:cxn>
                <a:cxn ang="0">
                  <a:pos x="588" y="671"/>
                </a:cxn>
                <a:cxn ang="0">
                  <a:pos x="675" y="682"/>
                </a:cxn>
                <a:cxn ang="0">
                  <a:pos x="765" y="682"/>
                </a:cxn>
                <a:cxn ang="0">
                  <a:pos x="852" y="671"/>
                </a:cxn>
                <a:cxn ang="0">
                  <a:pos x="936" y="648"/>
                </a:cxn>
                <a:cxn ang="0">
                  <a:pos x="1015" y="616"/>
                </a:cxn>
                <a:cxn ang="0">
                  <a:pos x="1088" y="575"/>
                </a:cxn>
                <a:cxn ang="0">
                  <a:pos x="1156" y="525"/>
                </a:cxn>
                <a:cxn ang="0">
                  <a:pos x="1218" y="468"/>
                </a:cxn>
                <a:cxn ang="0">
                  <a:pos x="1271" y="403"/>
                </a:cxn>
                <a:cxn ang="0">
                  <a:pos x="1317" y="332"/>
                </a:cxn>
                <a:cxn ang="0">
                  <a:pos x="1354" y="255"/>
                </a:cxn>
                <a:cxn ang="0">
                  <a:pos x="1381" y="174"/>
                </a:cxn>
                <a:cxn ang="0">
                  <a:pos x="1397" y="88"/>
                </a:cxn>
                <a:cxn ang="0">
                  <a:pos x="1403" y="0"/>
                </a:cxn>
                <a:cxn ang="0">
                  <a:pos x="1438" y="45"/>
                </a:cxn>
                <a:cxn ang="0">
                  <a:pos x="1426" y="133"/>
                </a:cxn>
                <a:cxn ang="0">
                  <a:pos x="1405" y="219"/>
                </a:cxn>
                <a:cxn ang="0">
                  <a:pos x="1374" y="299"/>
                </a:cxn>
                <a:cxn ang="0">
                  <a:pos x="1334" y="375"/>
                </a:cxn>
                <a:cxn ang="0">
                  <a:pos x="1285" y="444"/>
                </a:cxn>
                <a:cxn ang="0">
                  <a:pos x="1228" y="508"/>
                </a:cxn>
                <a:cxn ang="0">
                  <a:pos x="1165" y="565"/>
                </a:cxn>
                <a:cxn ang="0">
                  <a:pos x="1095" y="613"/>
                </a:cxn>
                <a:cxn ang="0">
                  <a:pos x="1019" y="654"/>
                </a:cxn>
                <a:cxn ang="0">
                  <a:pos x="939" y="685"/>
                </a:cxn>
                <a:cxn ang="0">
                  <a:pos x="854" y="707"/>
                </a:cxn>
                <a:cxn ang="0">
                  <a:pos x="765" y="718"/>
                </a:cxn>
                <a:cxn ang="0">
                  <a:pos x="675" y="718"/>
                </a:cxn>
                <a:cxn ang="0">
                  <a:pos x="586" y="707"/>
                </a:cxn>
                <a:cxn ang="0">
                  <a:pos x="501" y="685"/>
                </a:cxn>
                <a:cxn ang="0">
                  <a:pos x="420" y="654"/>
                </a:cxn>
                <a:cxn ang="0">
                  <a:pos x="345" y="613"/>
                </a:cxn>
                <a:cxn ang="0">
                  <a:pos x="275" y="565"/>
                </a:cxn>
                <a:cxn ang="0">
                  <a:pos x="212" y="508"/>
                </a:cxn>
                <a:cxn ang="0">
                  <a:pos x="155" y="444"/>
                </a:cxn>
                <a:cxn ang="0">
                  <a:pos x="106" y="375"/>
                </a:cxn>
                <a:cxn ang="0">
                  <a:pos x="66" y="299"/>
                </a:cxn>
                <a:cxn ang="0">
                  <a:pos x="35" y="219"/>
                </a:cxn>
                <a:cxn ang="0">
                  <a:pos x="13" y="133"/>
                </a:cxn>
                <a:cxn ang="0">
                  <a:pos x="2" y="45"/>
                </a:cxn>
              </a:cxnLst>
              <a:rect l="0" t="0" r="r" b="b"/>
              <a:pathLst>
                <a:path w="1439" h="719">
                  <a:moveTo>
                    <a:pt x="0" y="0"/>
                  </a:moveTo>
                  <a:lnTo>
                    <a:pt x="36" y="0"/>
                  </a:lnTo>
                  <a:lnTo>
                    <a:pt x="38" y="44"/>
                  </a:lnTo>
                  <a:lnTo>
                    <a:pt x="42" y="88"/>
                  </a:lnTo>
                  <a:lnTo>
                    <a:pt x="49" y="132"/>
                  </a:lnTo>
                  <a:lnTo>
                    <a:pt x="59" y="174"/>
                  </a:lnTo>
                  <a:lnTo>
                    <a:pt x="71" y="215"/>
                  </a:lnTo>
                  <a:lnTo>
                    <a:pt x="86" y="255"/>
                  </a:lnTo>
                  <a:lnTo>
                    <a:pt x="103" y="295"/>
                  </a:lnTo>
                  <a:lnTo>
                    <a:pt x="123" y="332"/>
                  </a:lnTo>
                  <a:lnTo>
                    <a:pt x="145" y="368"/>
                  </a:lnTo>
                  <a:lnTo>
                    <a:pt x="168" y="403"/>
                  </a:lnTo>
                  <a:lnTo>
                    <a:pt x="194" y="436"/>
                  </a:lnTo>
                  <a:lnTo>
                    <a:pt x="222" y="468"/>
                  </a:lnTo>
                  <a:lnTo>
                    <a:pt x="252" y="498"/>
                  </a:lnTo>
                  <a:lnTo>
                    <a:pt x="283" y="525"/>
                  </a:lnTo>
                  <a:lnTo>
                    <a:pt x="317" y="551"/>
                  </a:lnTo>
                  <a:lnTo>
                    <a:pt x="351" y="575"/>
                  </a:lnTo>
                  <a:lnTo>
                    <a:pt x="388" y="597"/>
                  </a:lnTo>
                  <a:lnTo>
                    <a:pt x="425" y="616"/>
                  </a:lnTo>
                  <a:lnTo>
                    <a:pt x="464" y="634"/>
                  </a:lnTo>
                  <a:lnTo>
                    <a:pt x="504" y="648"/>
                  </a:lnTo>
                  <a:lnTo>
                    <a:pt x="545" y="661"/>
                  </a:lnTo>
                  <a:lnTo>
                    <a:pt x="588" y="671"/>
                  </a:lnTo>
                  <a:lnTo>
                    <a:pt x="631" y="677"/>
                  </a:lnTo>
                  <a:lnTo>
                    <a:pt x="675" y="682"/>
                  </a:lnTo>
                  <a:lnTo>
                    <a:pt x="720" y="683"/>
                  </a:lnTo>
                  <a:lnTo>
                    <a:pt x="765" y="682"/>
                  </a:lnTo>
                  <a:lnTo>
                    <a:pt x="809" y="677"/>
                  </a:lnTo>
                  <a:lnTo>
                    <a:pt x="852" y="671"/>
                  </a:lnTo>
                  <a:lnTo>
                    <a:pt x="894" y="661"/>
                  </a:lnTo>
                  <a:lnTo>
                    <a:pt x="936" y="648"/>
                  </a:lnTo>
                  <a:lnTo>
                    <a:pt x="976" y="634"/>
                  </a:lnTo>
                  <a:lnTo>
                    <a:pt x="1015" y="616"/>
                  </a:lnTo>
                  <a:lnTo>
                    <a:pt x="1053" y="597"/>
                  </a:lnTo>
                  <a:lnTo>
                    <a:pt x="1088" y="575"/>
                  </a:lnTo>
                  <a:lnTo>
                    <a:pt x="1123" y="551"/>
                  </a:lnTo>
                  <a:lnTo>
                    <a:pt x="1156" y="525"/>
                  </a:lnTo>
                  <a:lnTo>
                    <a:pt x="1188" y="498"/>
                  </a:lnTo>
                  <a:lnTo>
                    <a:pt x="1218" y="468"/>
                  </a:lnTo>
                  <a:lnTo>
                    <a:pt x="1245" y="436"/>
                  </a:lnTo>
                  <a:lnTo>
                    <a:pt x="1271" y="403"/>
                  </a:lnTo>
                  <a:lnTo>
                    <a:pt x="1295" y="368"/>
                  </a:lnTo>
                  <a:lnTo>
                    <a:pt x="1317" y="332"/>
                  </a:lnTo>
                  <a:lnTo>
                    <a:pt x="1336" y="295"/>
                  </a:lnTo>
                  <a:lnTo>
                    <a:pt x="1354" y="255"/>
                  </a:lnTo>
                  <a:lnTo>
                    <a:pt x="1368" y="215"/>
                  </a:lnTo>
                  <a:lnTo>
                    <a:pt x="1381" y="174"/>
                  </a:lnTo>
                  <a:lnTo>
                    <a:pt x="1391" y="132"/>
                  </a:lnTo>
                  <a:lnTo>
                    <a:pt x="1397" y="88"/>
                  </a:lnTo>
                  <a:lnTo>
                    <a:pt x="1402" y="44"/>
                  </a:lnTo>
                  <a:lnTo>
                    <a:pt x="1403" y="0"/>
                  </a:lnTo>
                  <a:lnTo>
                    <a:pt x="1439" y="0"/>
                  </a:lnTo>
                  <a:lnTo>
                    <a:pt x="1438" y="45"/>
                  </a:lnTo>
                  <a:lnTo>
                    <a:pt x="1433" y="90"/>
                  </a:lnTo>
                  <a:lnTo>
                    <a:pt x="1426" y="133"/>
                  </a:lnTo>
                  <a:lnTo>
                    <a:pt x="1417" y="176"/>
                  </a:lnTo>
                  <a:lnTo>
                    <a:pt x="1405" y="219"/>
                  </a:lnTo>
                  <a:lnTo>
                    <a:pt x="1391" y="259"/>
                  </a:lnTo>
                  <a:lnTo>
                    <a:pt x="1374" y="299"/>
                  </a:lnTo>
                  <a:lnTo>
                    <a:pt x="1355" y="337"/>
                  </a:lnTo>
                  <a:lnTo>
                    <a:pt x="1334" y="375"/>
                  </a:lnTo>
                  <a:lnTo>
                    <a:pt x="1310" y="410"/>
                  </a:lnTo>
                  <a:lnTo>
                    <a:pt x="1285" y="444"/>
                  </a:lnTo>
                  <a:lnTo>
                    <a:pt x="1257" y="477"/>
                  </a:lnTo>
                  <a:lnTo>
                    <a:pt x="1228" y="508"/>
                  </a:lnTo>
                  <a:lnTo>
                    <a:pt x="1197" y="537"/>
                  </a:lnTo>
                  <a:lnTo>
                    <a:pt x="1165" y="565"/>
                  </a:lnTo>
                  <a:lnTo>
                    <a:pt x="1130" y="590"/>
                  </a:lnTo>
                  <a:lnTo>
                    <a:pt x="1095" y="613"/>
                  </a:lnTo>
                  <a:lnTo>
                    <a:pt x="1058" y="635"/>
                  </a:lnTo>
                  <a:lnTo>
                    <a:pt x="1019" y="654"/>
                  </a:lnTo>
                  <a:lnTo>
                    <a:pt x="980" y="671"/>
                  </a:lnTo>
                  <a:lnTo>
                    <a:pt x="939" y="685"/>
                  </a:lnTo>
                  <a:lnTo>
                    <a:pt x="897" y="697"/>
                  </a:lnTo>
                  <a:lnTo>
                    <a:pt x="854" y="707"/>
                  </a:lnTo>
                  <a:lnTo>
                    <a:pt x="810" y="713"/>
                  </a:lnTo>
                  <a:lnTo>
                    <a:pt x="765" y="718"/>
                  </a:lnTo>
                  <a:lnTo>
                    <a:pt x="720" y="719"/>
                  </a:lnTo>
                  <a:lnTo>
                    <a:pt x="675" y="718"/>
                  </a:lnTo>
                  <a:lnTo>
                    <a:pt x="630" y="713"/>
                  </a:lnTo>
                  <a:lnTo>
                    <a:pt x="586" y="707"/>
                  </a:lnTo>
                  <a:lnTo>
                    <a:pt x="543" y="697"/>
                  </a:lnTo>
                  <a:lnTo>
                    <a:pt x="501" y="685"/>
                  </a:lnTo>
                  <a:lnTo>
                    <a:pt x="460" y="671"/>
                  </a:lnTo>
                  <a:lnTo>
                    <a:pt x="420" y="654"/>
                  </a:lnTo>
                  <a:lnTo>
                    <a:pt x="382" y="635"/>
                  </a:lnTo>
                  <a:lnTo>
                    <a:pt x="345" y="613"/>
                  </a:lnTo>
                  <a:lnTo>
                    <a:pt x="309" y="590"/>
                  </a:lnTo>
                  <a:lnTo>
                    <a:pt x="275" y="565"/>
                  </a:lnTo>
                  <a:lnTo>
                    <a:pt x="242" y="537"/>
                  </a:lnTo>
                  <a:lnTo>
                    <a:pt x="212" y="508"/>
                  </a:lnTo>
                  <a:lnTo>
                    <a:pt x="182" y="477"/>
                  </a:lnTo>
                  <a:lnTo>
                    <a:pt x="155" y="444"/>
                  </a:lnTo>
                  <a:lnTo>
                    <a:pt x="130" y="410"/>
                  </a:lnTo>
                  <a:lnTo>
                    <a:pt x="106" y="375"/>
                  </a:lnTo>
                  <a:lnTo>
                    <a:pt x="85" y="337"/>
                  </a:lnTo>
                  <a:lnTo>
                    <a:pt x="66" y="299"/>
                  </a:lnTo>
                  <a:lnTo>
                    <a:pt x="49" y="259"/>
                  </a:lnTo>
                  <a:lnTo>
                    <a:pt x="35" y="219"/>
                  </a:lnTo>
                  <a:lnTo>
                    <a:pt x="23" y="176"/>
                  </a:lnTo>
                  <a:lnTo>
                    <a:pt x="13" y="133"/>
                  </a:lnTo>
                  <a:lnTo>
                    <a:pt x="6" y="90"/>
                  </a:lnTo>
                  <a:lnTo>
                    <a:pt x="2" y="45"/>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1" name="Freeform 8">
              <a:extLst>
                <a:ext uri="{FF2B5EF4-FFF2-40B4-BE49-F238E27FC236}">
                  <a16:creationId xmlns:a16="http://schemas.microsoft.com/office/drawing/2014/main" id="{AED0CA40-14DC-66E8-A2BD-6FC9DA09F1C8}"/>
                </a:ext>
              </a:extLst>
            </p:cNvPr>
            <p:cNvSpPr>
              <a:spLocks/>
            </p:cNvSpPr>
            <p:nvPr/>
          </p:nvSpPr>
          <p:spPr bwMode="auto">
            <a:xfrm>
              <a:off x="2101850" y="3155950"/>
              <a:ext cx="915987" cy="266700"/>
            </a:xfrm>
            <a:custGeom>
              <a:avLst/>
              <a:gdLst/>
              <a:ahLst/>
              <a:cxnLst>
                <a:cxn ang="0">
                  <a:pos x="69" y="1"/>
                </a:cxn>
                <a:cxn ang="0">
                  <a:pos x="93" y="9"/>
                </a:cxn>
                <a:cxn ang="0">
                  <a:pos x="126" y="21"/>
                </a:cxn>
                <a:cxn ang="0">
                  <a:pos x="165" y="32"/>
                </a:cxn>
                <a:cxn ang="0">
                  <a:pos x="210" y="41"/>
                </a:cxn>
                <a:cxn ang="0">
                  <a:pos x="261" y="45"/>
                </a:cxn>
                <a:cxn ang="0">
                  <a:pos x="316" y="44"/>
                </a:cxn>
                <a:cxn ang="0">
                  <a:pos x="366" y="40"/>
                </a:cxn>
                <a:cxn ang="0">
                  <a:pos x="410" y="33"/>
                </a:cxn>
                <a:cxn ang="0">
                  <a:pos x="446" y="26"/>
                </a:cxn>
                <a:cxn ang="0">
                  <a:pos x="474" y="19"/>
                </a:cxn>
                <a:cxn ang="0">
                  <a:pos x="493" y="12"/>
                </a:cxn>
                <a:cxn ang="0">
                  <a:pos x="510" y="6"/>
                </a:cxn>
                <a:cxn ang="0">
                  <a:pos x="524" y="3"/>
                </a:cxn>
                <a:cxn ang="0">
                  <a:pos x="538" y="5"/>
                </a:cxn>
                <a:cxn ang="0">
                  <a:pos x="552" y="15"/>
                </a:cxn>
                <a:cxn ang="0">
                  <a:pos x="565" y="32"/>
                </a:cxn>
                <a:cxn ang="0">
                  <a:pos x="572" y="52"/>
                </a:cxn>
                <a:cxn ang="0">
                  <a:pos x="576" y="70"/>
                </a:cxn>
                <a:cxn ang="0">
                  <a:pos x="577" y="81"/>
                </a:cxn>
                <a:cxn ang="0">
                  <a:pos x="577" y="83"/>
                </a:cxn>
                <a:cxn ang="0">
                  <a:pos x="577" y="89"/>
                </a:cxn>
                <a:cxn ang="0">
                  <a:pos x="577" y="99"/>
                </a:cxn>
                <a:cxn ang="0">
                  <a:pos x="573" y="109"/>
                </a:cxn>
                <a:cxn ang="0">
                  <a:pos x="564" y="119"/>
                </a:cxn>
                <a:cxn ang="0">
                  <a:pos x="538" y="130"/>
                </a:cxn>
                <a:cxn ang="0">
                  <a:pos x="501" y="143"/>
                </a:cxn>
                <a:cxn ang="0">
                  <a:pos x="462" y="153"/>
                </a:cxn>
                <a:cxn ang="0">
                  <a:pos x="421" y="161"/>
                </a:cxn>
                <a:cxn ang="0">
                  <a:pos x="373" y="166"/>
                </a:cxn>
                <a:cxn ang="0">
                  <a:pos x="319" y="168"/>
                </a:cxn>
                <a:cxn ang="0">
                  <a:pos x="287" y="168"/>
                </a:cxn>
                <a:cxn ang="0">
                  <a:pos x="275" y="168"/>
                </a:cxn>
                <a:cxn ang="0">
                  <a:pos x="252" y="168"/>
                </a:cxn>
                <a:cxn ang="0">
                  <a:pos x="222" y="166"/>
                </a:cxn>
                <a:cxn ang="0">
                  <a:pos x="186" y="163"/>
                </a:cxn>
                <a:cxn ang="0">
                  <a:pos x="146" y="158"/>
                </a:cxn>
                <a:cxn ang="0">
                  <a:pos x="104" y="151"/>
                </a:cxn>
                <a:cxn ang="0">
                  <a:pos x="64" y="141"/>
                </a:cxn>
                <a:cxn ang="0">
                  <a:pos x="26" y="128"/>
                </a:cxn>
                <a:cxn ang="0">
                  <a:pos x="23" y="126"/>
                </a:cxn>
                <a:cxn ang="0">
                  <a:pos x="16" y="121"/>
                </a:cxn>
                <a:cxn ang="0">
                  <a:pos x="8" y="112"/>
                </a:cxn>
                <a:cxn ang="0">
                  <a:pos x="2" y="100"/>
                </a:cxn>
                <a:cxn ang="0">
                  <a:pos x="1" y="85"/>
                </a:cxn>
                <a:cxn ang="0">
                  <a:pos x="25" y="24"/>
                </a:cxn>
                <a:cxn ang="0">
                  <a:pos x="26" y="21"/>
                </a:cxn>
                <a:cxn ang="0">
                  <a:pos x="30" y="15"/>
                </a:cxn>
                <a:cxn ang="0">
                  <a:pos x="37" y="8"/>
                </a:cxn>
                <a:cxn ang="0">
                  <a:pos x="47" y="2"/>
                </a:cxn>
                <a:cxn ang="0">
                  <a:pos x="61" y="0"/>
                </a:cxn>
              </a:cxnLst>
              <a:rect l="0" t="0" r="r" b="b"/>
              <a:pathLst>
                <a:path w="577" h="168">
                  <a:moveTo>
                    <a:pt x="61" y="0"/>
                  </a:moveTo>
                  <a:lnTo>
                    <a:pt x="69" y="1"/>
                  </a:lnTo>
                  <a:lnTo>
                    <a:pt x="78" y="4"/>
                  </a:lnTo>
                  <a:lnTo>
                    <a:pt x="93" y="9"/>
                  </a:lnTo>
                  <a:lnTo>
                    <a:pt x="108" y="15"/>
                  </a:lnTo>
                  <a:lnTo>
                    <a:pt x="126" y="21"/>
                  </a:lnTo>
                  <a:lnTo>
                    <a:pt x="145" y="26"/>
                  </a:lnTo>
                  <a:lnTo>
                    <a:pt x="165" y="32"/>
                  </a:lnTo>
                  <a:lnTo>
                    <a:pt x="187" y="36"/>
                  </a:lnTo>
                  <a:lnTo>
                    <a:pt x="210" y="41"/>
                  </a:lnTo>
                  <a:lnTo>
                    <a:pt x="235" y="44"/>
                  </a:lnTo>
                  <a:lnTo>
                    <a:pt x="261" y="45"/>
                  </a:lnTo>
                  <a:lnTo>
                    <a:pt x="289" y="46"/>
                  </a:lnTo>
                  <a:lnTo>
                    <a:pt x="316" y="44"/>
                  </a:lnTo>
                  <a:lnTo>
                    <a:pt x="342" y="42"/>
                  </a:lnTo>
                  <a:lnTo>
                    <a:pt x="366" y="40"/>
                  </a:lnTo>
                  <a:lnTo>
                    <a:pt x="389" y="36"/>
                  </a:lnTo>
                  <a:lnTo>
                    <a:pt x="410" y="33"/>
                  </a:lnTo>
                  <a:lnTo>
                    <a:pt x="430" y="30"/>
                  </a:lnTo>
                  <a:lnTo>
                    <a:pt x="446" y="26"/>
                  </a:lnTo>
                  <a:lnTo>
                    <a:pt x="461" y="22"/>
                  </a:lnTo>
                  <a:lnTo>
                    <a:pt x="474" y="19"/>
                  </a:lnTo>
                  <a:lnTo>
                    <a:pt x="484" y="16"/>
                  </a:lnTo>
                  <a:lnTo>
                    <a:pt x="493" y="12"/>
                  </a:lnTo>
                  <a:lnTo>
                    <a:pt x="501" y="9"/>
                  </a:lnTo>
                  <a:lnTo>
                    <a:pt x="510" y="6"/>
                  </a:lnTo>
                  <a:lnTo>
                    <a:pt x="517" y="4"/>
                  </a:lnTo>
                  <a:lnTo>
                    <a:pt x="524" y="3"/>
                  </a:lnTo>
                  <a:lnTo>
                    <a:pt x="531" y="3"/>
                  </a:lnTo>
                  <a:lnTo>
                    <a:pt x="538" y="5"/>
                  </a:lnTo>
                  <a:lnTo>
                    <a:pt x="546" y="9"/>
                  </a:lnTo>
                  <a:lnTo>
                    <a:pt x="552" y="15"/>
                  </a:lnTo>
                  <a:lnTo>
                    <a:pt x="559" y="23"/>
                  </a:lnTo>
                  <a:lnTo>
                    <a:pt x="565" y="32"/>
                  </a:lnTo>
                  <a:lnTo>
                    <a:pt x="569" y="42"/>
                  </a:lnTo>
                  <a:lnTo>
                    <a:pt x="572" y="52"/>
                  </a:lnTo>
                  <a:lnTo>
                    <a:pt x="574" y="61"/>
                  </a:lnTo>
                  <a:lnTo>
                    <a:pt x="576" y="70"/>
                  </a:lnTo>
                  <a:lnTo>
                    <a:pt x="577" y="77"/>
                  </a:lnTo>
                  <a:lnTo>
                    <a:pt x="577" y="81"/>
                  </a:lnTo>
                  <a:lnTo>
                    <a:pt x="577" y="82"/>
                  </a:lnTo>
                  <a:lnTo>
                    <a:pt x="577" y="83"/>
                  </a:lnTo>
                  <a:lnTo>
                    <a:pt x="577" y="86"/>
                  </a:lnTo>
                  <a:lnTo>
                    <a:pt x="577" y="89"/>
                  </a:lnTo>
                  <a:lnTo>
                    <a:pt x="577" y="94"/>
                  </a:lnTo>
                  <a:lnTo>
                    <a:pt x="577" y="99"/>
                  </a:lnTo>
                  <a:lnTo>
                    <a:pt x="575" y="104"/>
                  </a:lnTo>
                  <a:lnTo>
                    <a:pt x="573" y="109"/>
                  </a:lnTo>
                  <a:lnTo>
                    <a:pt x="569" y="115"/>
                  </a:lnTo>
                  <a:lnTo>
                    <a:pt x="564" y="119"/>
                  </a:lnTo>
                  <a:lnTo>
                    <a:pt x="557" y="123"/>
                  </a:lnTo>
                  <a:lnTo>
                    <a:pt x="538" y="130"/>
                  </a:lnTo>
                  <a:lnTo>
                    <a:pt x="520" y="137"/>
                  </a:lnTo>
                  <a:lnTo>
                    <a:pt x="501" y="143"/>
                  </a:lnTo>
                  <a:lnTo>
                    <a:pt x="482" y="148"/>
                  </a:lnTo>
                  <a:lnTo>
                    <a:pt x="462" y="153"/>
                  </a:lnTo>
                  <a:lnTo>
                    <a:pt x="442" y="158"/>
                  </a:lnTo>
                  <a:lnTo>
                    <a:pt x="421" y="161"/>
                  </a:lnTo>
                  <a:lnTo>
                    <a:pt x="398" y="164"/>
                  </a:lnTo>
                  <a:lnTo>
                    <a:pt x="373" y="166"/>
                  </a:lnTo>
                  <a:lnTo>
                    <a:pt x="347" y="168"/>
                  </a:lnTo>
                  <a:lnTo>
                    <a:pt x="319" y="168"/>
                  </a:lnTo>
                  <a:lnTo>
                    <a:pt x="289" y="168"/>
                  </a:lnTo>
                  <a:lnTo>
                    <a:pt x="287" y="168"/>
                  </a:lnTo>
                  <a:lnTo>
                    <a:pt x="282" y="168"/>
                  </a:lnTo>
                  <a:lnTo>
                    <a:pt x="275" y="168"/>
                  </a:lnTo>
                  <a:lnTo>
                    <a:pt x="265" y="168"/>
                  </a:lnTo>
                  <a:lnTo>
                    <a:pt x="252" y="168"/>
                  </a:lnTo>
                  <a:lnTo>
                    <a:pt x="238" y="167"/>
                  </a:lnTo>
                  <a:lnTo>
                    <a:pt x="222" y="166"/>
                  </a:lnTo>
                  <a:lnTo>
                    <a:pt x="204" y="165"/>
                  </a:lnTo>
                  <a:lnTo>
                    <a:pt x="186" y="163"/>
                  </a:lnTo>
                  <a:lnTo>
                    <a:pt x="166" y="161"/>
                  </a:lnTo>
                  <a:lnTo>
                    <a:pt x="146" y="158"/>
                  </a:lnTo>
                  <a:lnTo>
                    <a:pt x="125" y="155"/>
                  </a:lnTo>
                  <a:lnTo>
                    <a:pt x="104" y="151"/>
                  </a:lnTo>
                  <a:lnTo>
                    <a:pt x="84" y="146"/>
                  </a:lnTo>
                  <a:lnTo>
                    <a:pt x="64" y="141"/>
                  </a:lnTo>
                  <a:lnTo>
                    <a:pt x="44" y="135"/>
                  </a:lnTo>
                  <a:lnTo>
                    <a:pt x="26" y="128"/>
                  </a:lnTo>
                  <a:lnTo>
                    <a:pt x="25" y="128"/>
                  </a:lnTo>
                  <a:lnTo>
                    <a:pt x="23" y="126"/>
                  </a:lnTo>
                  <a:lnTo>
                    <a:pt x="20" y="124"/>
                  </a:lnTo>
                  <a:lnTo>
                    <a:pt x="16" y="121"/>
                  </a:lnTo>
                  <a:lnTo>
                    <a:pt x="12" y="117"/>
                  </a:lnTo>
                  <a:lnTo>
                    <a:pt x="8" y="112"/>
                  </a:lnTo>
                  <a:lnTo>
                    <a:pt x="4" y="107"/>
                  </a:lnTo>
                  <a:lnTo>
                    <a:pt x="2" y="100"/>
                  </a:lnTo>
                  <a:lnTo>
                    <a:pt x="0" y="93"/>
                  </a:lnTo>
                  <a:lnTo>
                    <a:pt x="1" y="85"/>
                  </a:lnTo>
                  <a:lnTo>
                    <a:pt x="2" y="76"/>
                  </a:lnTo>
                  <a:lnTo>
                    <a:pt x="25" y="24"/>
                  </a:lnTo>
                  <a:lnTo>
                    <a:pt x="25" y="23"/>
                  </a:lnTo>
                  <a:lnTo>
                    <a:pt x="26" y="21"/>
                  </a:lnTo>
                  <a:lnTo>
                    <a:pt x="28" y="18"/>
                  </a:lnTo>
                  <a:lnTo>
                    <a:pt x="30" y="15"/>
                  </a:lnTo>
                  <a:lnTo>
                    <a:pt x="33" y="11"/>
                  </a:lnTo>
                  <a:lnTo>
                    <a:pt x="37" y="8"/>
                  </a:lnTo>
                  <a:lnTo>
                    <a:pt x="42" y="5"/>
                  </a:lnTo>
                  <a:lnTo>
                    <a:pt x="47" y="2"/>
                  </a:lnTo>
                  <a:lnTo>
                    <a:pt x="53" y="0"/>
                  </a:lnTo>
                  <a:lnTo>
                    <a:pt x="6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Freeform 10">
              <a:extLst>
                <a:ext uri="{FF2B5EF4-FFF2-40B4-BE49-F238E27FC236}">
                  <a16:creationId xmlns:a16="http://schemas.microsoft.com/office/drawing/2014/main" id="{43F19336-FE98-E00D-C9FC-5FDA0152163F}"/>
                </a:ext>
              </a:extLst>
            </p:cNvPr>
            <p:cNvSpPr>
              <a:spLocks/>
            </p:cNvSpPr>
            <p:nvPr/>
          </p:nvSpPr>
          <p:spPr bwMode="auto">
            <a:xfrm>
              <a:off x="1370013" y="2114550"/>
              <a:ext cx="155575" cy="192088"/>
            </a:xfrm>
            <a:custGeom>
              <a:avLst/>
              <a:gdLst/>
              <a:ahLst/>
              <a:cxnLst>
                <a:cxn ang="0">
                  <a:pos x="36" y="0"/>
                </a:cxn>
                <a:cxn ang="0">
                  <a:pos x="62" y="0"/>
                </a:cxn>
                <a:cxn ang="0">
                  <a:pos x="71"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1"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1" y="1"/>
                  </a:lnTo>
                  <a:lnTo>
                    <a:pt x="80" y="5"/>
                  </a:lnTo>
                  <a:lnTo>
                    <a:pt x="87" y="10"/>
                  </a:lnTo>
                  <a:lnTo>
                    <a:pt x="93" y="18"/>
                  </a:lnTo>
                  <a:lnTo>
                    <a:pt x="96" y="26"/>
                  </a:lnTo>
                  <a:lnTo>
                    <a:pt x="98" y="36"/>
                  </a:lnTo>
                  <a:lnTo>
                    <a:pt x="98" y="85"/>
                  </a:lnTo>
                  <a:lnTo>
                    <a:pt x="96" y="94"/>
                  </a:lnTo>
                  <a:lnTo>
                    <a:pt x="93" y="103"/>
                  </a:lnTo>
                  <a:lnTo>
                    <a:pt x="87" y="110"/>
                  </a:lnTo>
                  <a:lnTo>
                    <a:pt x="80" y="116"/>
                  </a:lnTo>
                  <a:lnTo>
                    <a:pt x="71"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Freeform 11">
              <a:extLst>
                <a:ext uri="{FF2B5EF4-FFF2-40B4-BE49-F238E27FC236}">
                  <a16:creationId xmlns:a16="http://schemas.microsoft.com/office/drawing/2014/main" id="{16874EED-7461-59B7-2912-E22E9778C3C1}"/>
                </a:ext>
              </a:extLst>
            </p:cNvPr>
            <p:cNvSpPr>
              <a:spLocks/>
            </p:cNvSpPr>
            <p:nvPr/>
          </p:nvSpPr>
          <p:spPr bwMode="auto">
            <a:xfrm>
              <a:off x="3595688" y="2114550"/>
              <a:ext cx="155575" cy="192088"/>
            </a:xfrm>
            <a:custGeom>
              <a:avLst/>
              <a:gdLst/>
              <a:ahLst/>
              <a:cxnLst>
                <a:cxn ang="0">
                  <a:pos x="36" y="0"/>
                </a:cxn>
                <a:cxn ang="0">
                  <a:pos x="62" y="0"/>
                </a:cxn>
                <a:cxn ang="0">
                  <a:pos x="72"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2"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2" y="1"/>
                  </a:lnTo>
                  <a:lnTo>
                    <a:pt x="80" y="5"/>
                  </a:lnTo>
                  <a:lnTo>
                    <a:pt x="87" y="10"/>
                  </a:lnTo>
                  <a:lnTo>
                    <a:pt x="93" y="18"/>
                  </a:lnTo>
                  <a:lnTo>
                    <a:pt x="96" y="26"/>
                  </a:lnTo>
                  <a:lnTo>
                    <a:pt x="98" y="36"/>
                  </a:lnTo>
                  <a:lnTo>
                    <a:pt x="98" y="85"/>
                  </a:lnTo>
                  <a:lnTo>
                    <a:pt x="96" y="94"/>
                  </a:lnTo>
                  <a:lnTo>
                    <a:pt x="93" y="103"/>
                  </a:lnTo>
                  <a:lnTo>
                    <a:pt x="87" y="110"/>
                  </a:lnTo>
                  <a:lnTo>
                    <a:pt x="80" y="116"/>
                  </a:lnTo>
                  <a:lnTo>
                    <a:pt x="72"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Freeform 9">
              <a:extLst>
                <a:ext uri="{FF2B5EF4-FFF2-40B4-BE49-F238E27FC236}">
                  <a16:creationId xmlns:a16="http://schemas.microsoft.com/office/drawing/2014/main" id="{E84863BA-15EF-8840-C635-5E2E7F79A128}"/>
                </a:ext>
              </a:extLst>
            </p:cNvPr>
            <p:cNvSpPr>
              <a:spLocks/>
            </p:cNvSpPr>
            <p:nvPr/>
          </p:nvSpPr>
          <p:spPr bwMode="auto">
            <a:xfrm>
              <a:off x="1473200" y="2060575"/>
              <a:ext cx="2174875" cy="300038"/>
            </a:xfrm>
            <a:custGeom>
              <a:avLst/>
              <a:gdLst/>
              <a:ahLst/>
              <a:cxnLst>
                <a:cxn ang="0">
                  <a:pos x="36" y="0"/>
                </a:cxn>
                <a:cxn ang="0">
                  <a:pos x="1334" y="0"/>
                </a:cxn>
                <a:cxn ang="0">
                  <a:pos x="1344" y="1"/>
                </a:cxn>
                <a:cxn ang="0">
                  <a:pos x="1352" y="5"/>
                </a:cxn>
                <a:cxn ang="0">
                  <a:pos x="1359" y="10"/>
                </a:cxn>
                <a:cxn ang="0">
                  <a:pos x="1365" y="18"/>
                </a:cxn>
                <a:cxn ang="0">
                  <a:pos x="1369" y="26"/>
                </a:cxn>
                <a:cxn ang="0">
                  <a:pos x="1370" y="36"/>
                </a:cxn>
                <a:cxn ang="0">
                  <a:pos x="1370" y="153"/>
                </a:cxn>
                <a:cxn ang="0">
                  <a:pos x="1369" y="162"/>
                </a:cxn>
                <a:cxn ang="0">
                  <a:pos x="1365" y="171"/>
                </a:cxn>
                <a:cxn ang="0">
                  <a:pos x="1359" y="178"/>
                </a:cxn>
                <a:cxn ang="0">
                  <a:pos x="1352" y="184"/>
                </a:cxn>
                <a:cxn ang="0">
                  <a:pos x="1344" y="187"/>
                </a:cxn>
                <a:cxn ang="0">
                  <a:pos x="1334" y="189"/>
                </a:cxn>
                <a:cxn ang="0">
                  <a:pos x="36" y="189"/>
                </a:cxn>
                <a:cxn ang="0">
                  <a:pos x="26" y="187"/>
                </a:cxn>
                <a:cxn ang="0">
                  <a:pos x="18" y="184"/>
                </a:cxn>
                <a:cxn ang="0">
                  <a:pos x="10" y="178"/>
                </a:cxn>
                <a:cxn ang="0">
                  <a:pos x="5" y="171"/>
                </a:cxn>
                <a:cxn ang="0">
                  <a:pos x="1" y="162"/>
                </a:cxn>
                <a:cxn ang="0">
                  <a:pos x="0" y="153"/>
                </a:cxn>
                <a:cxn ang="0">
                  <a:pos x="0" y="36"/>
                </a:cxn>
                <a:cxn ang="0">
                  <a:pos x="1" y="26"/>
                </a:cxn>
                <a:cxn ang="0">
                  <a:pos x="5" y="18"/>
                </a:cxn>
                <a:cxn ang="0">
                  <a:pos x="10" y="10"/>
                </a:cxn>
                <a:cxn ang="0">
                  <a:pos x="18" y="5"/>
                </a:cxn>
                <a:cxn ang="0">
                  <a:pos x="26" y="1"/>
                </a:cxn>
                <a:cxn ang="0">
                  <a:pos x="36" y="0"/>
                </a:cxn>
              </a:cxnLst>
              <a:rect l="0" t="0" r="r" b="b"/>
              <a:pathLst>
                <a:path w="1370" h="189">
                  <a:moveTo>
                    <a:pt x="36" y="0"/>
                  </a:moveTo>
                  <a:lnTo>
                    <a:pt x="1334" y="0"/>
                  </a:lnTo>
                  <a:lnTo>
                    <a:pt x="1344" y="1"/>
                  </a:lnTo>
                  <a:lnTo>
                    <a:pt x="1352" y="5"/>
                  </a:lnTo>
                  <a:lnTo>
                    <a:pt x="1359" y="10"/>
                  </a:lnTo>
                  <a:lnTo>
                    <a:pt x="1365" y="18"/>
                  </a:lnTo>
                  <a:lnTo>
                    <a:pt x="1369" y="26"/>
                  </a:lnTo>
                  <a:lnTo>
                    <a:pt x="1370" y="36"/>
                  </a:lnTo>
                  <a:lnTo>
                    <a:pt x="1370" y="153"/>
                  </a:lnTo>
                  <a:lnTo>
                    <a:pt x="1369" y="162"/>
                  </a:lnTo>
                  <a:lnTo>
                    <a:pt x="1365" y="171"/>
                  </a:lnTo>
                  <a:lnTo>
                    <a:pt x="1359" y="178"/>
                  </a:lnTo>
                  <a:lnTo>
                    <a:pt x="1352" y="184"/>
                  </a:lnTo>
                  <a:lnTo>
                    <a:pt x="1344" y="187"/>
                  </a:lnTo>
                  <a:lnTo>
                    <a:pt x="1334" y="189"/>
                  </a:lnTo>
                  <a:lnTo>
                    <a:pt x="36" y="189"/>
                  </a:lnTo>
                  <a:lnTo>
                    <a:pt x="26" y="187"/>
                  </a:lnTo>
                  <a:lnTo>
                    <a:pt x="18" y="184"/>
                  </a:lnTo>
                  <a:lnTo>
                    <a:pt x="10" y="178"/>
                  </a:lnTo>
                  <a:lnTo>
                    <a:pt x="5" y="171"/>
                  </a:lnTo>
                  <a:lnTo>
                    <a:pt x="1" y="162"/>
                  </a:lnTo>
                  <a:lnTo>
                    <a:pt x="0" y="153"/>
                  </a:lnTo>
                  <a:lnTo>
                    <a:pt x="0" y="36"/>
                  </a:lnTo>
                  <a:lnTo>
                    <a:pt x="1" y="26"/>
                  </a:lnTo>
                  <a:lnTo>
                    <a:pt x="5" y="18"/>
                  </a:lnTo>
                  <a:lnTo>
                    <a:pt x="10" y="10"/>
                  </a:lnTo>
                  <a:lnTo>
                    <a:pt x="18" y="5"/>
                  </a:lnTo>
                  <a:lnTo>
                    <a:pt x="26" y="1"/>
                  </a:lnTo>
                  <a:lnTo>
                    <a:pt x="36"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15" name="Group 38">
            <a:extLst>
              <a:ext uri="{FF2B5EF4-FFF2-40B4-BE49-F238E27FC236}">
                <a16:creationId xmlns:a16="http://schemas.microsoft.com/office/drawing/2014/main" id="{446D67BF-2D27-37B6-0FFB-A2DFDFD479D8}"/>
              </a:ext>
            </a:extLst>
          </p:cNvPr>
          <p:cNvGrpSpPr/>
          <p:nvPr/>
        </p:nvGrpSpPr>
        <p:grpSpPr>
          <a:xfrm>
            <a:off x="4494134" y="3409140"/>
            <a:ext cx="1430042" cy="1239370"/>
            <a:chOff x="1370013" y="2060575"/>
            <a:chExt cx="2381250" cy="2063750"/>
          </a:xfrm>
          <a:effectLst>
            <a:outerShdw blurRad="368300" dist="317500" dir="2700000" algn="l" rotWithShape="0">
              <a:prstClr val="black">
                <a:alpha val="40000"/>
              </a:prstClr>
            </a:outerShdw>
          </a:effectLst>
        </p:grpSpPr>
        <p:sp>
          <p:nvSpPr>
            <p:cNvPr id="23" name="Freeform 6">
              <a:extLst>
                <a:ext uri="{FF2B5EF4-FFF2-40B4-BE49-F238E27FC236}">
                  <a16:creationId xmlns:a16="http://schemas.microsoft.com/office/drawing/2014/main" id="{688292D4-3F2E-4BA5-27E7-47AE46970A5D}"/>
                </a:ext>
              </a:extLst>
            </p:cNvPr>
            <p:cNvSpPr>
              <a:spLocks/>
            </p:cNvSpPr>
            <p:nvPr/>
          </p:nvSpPr>
          <p:spPr bwMode="auto">
            <a:xfrm>
              <a:off x="1524000" y="2232025"/>
              <a:ext cx="2073275" cy="1892300"/>
            </a:xfrm>
            <a:custGeom>
              <a:avLst/>
              <a:gdLst/>
              <a:ahLst/>
              <a:cxnLst>
                <a:cxn ang="0">
                  <a:pos x="1306" y="0"/>
                </a:cxn>
                <a:cxn ang="0">
                  <a:pos x="1180" y="1192"/>
                </a:cxn>
                <a:cxn ang="0">
                  <a:pos x="128" y="1192"/>
                </a:cxn>
                <a:cxn ang="0">
                  <a:pos x="0" y="36"/>
                </a:cxn>
                <a:cxn ang="0">
                  <a:pos x="1306" y="0"/>
                </a:cxn>
              </a:cxnLst>
              <a:rect l="0" t="0" r="r" b="b"/>
              <a:pathLst>
                <a:path w="1306" h="1192">
                  <a:moveTo>
                    <a:pt x="1306" y="0"/>
                  </a:moveTo>
                  <a:lnTo>
                    <a:pt x="1180" y="1192"/>
                  </a:lnTo>
                  <a:lnTo>
                    <a:pt x="128" y="1192"/>
                  </a:lnTo>
                  <a:lnTo>
                    <a:pt x="0" y="36"/>
                  </a:lnTo>
                  <a:lnTo>
                    <a:pt x="1306" y="0"/>
                  </a:lnTo>
                  <a:close/>
                </a:path>
              </a:pathLst>
            </a:custGeom>
            <a:solidFill>
              <a:srgbClr val="EE58D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4" name="Freeform 7">
              <a:extLst>
                <a:ext uri="{FF2B5EF4-FFF2-40B4-BE49-F238E27FC236}">
                  <a16:creationId xmlns:a16="http://schemas.microsoft.com/office/drawing/2014/main" id="{021C1827-CF1F-B87A-41E3-3C18930DBFDE}"/>
                </a:ext>
              </a:extLst>
            </p:cNvPr>
            <p:cNvSpPr>
              <a:spLocks/>
            </p:cNvSpPr>
            <p:nvPr/>
          </p:nvSpPr>
          <p:spPr bwMode="auto">
            <a:xfrm>
              <a:off x="1417638" y="2211388"/>
              <a:ext cx="2284412" cy="1141413"/>
            </a:xfrm>
            <a:custGeom>
              <a:avLst/>
              <a:gdLst/>
              <a:ahLst/>
              <a:cxnLst>
                <a:cxn ang="0">
                  <a:pos x="36" y="0"/>
                </a:cxn>
                <a:cxn ang="0">
                  <a:pos x="42" y="88"/>
                </a:cxn>
                <a:cxn ang="0">
                  <a:pos x="59" y="174"/>
                </a:cxn>
                <a:cxn ang="0">
                  <a:pos x="86" y="255"/>
                </a:cxn>
                <a:cxn ang="0">
                  <a:pos x="123" y="332"/>
                </a:cxn>
                <a:cxn ang="0">
                  <a:pos x="168" y="403"/>
                </a:cxn>
                <a:cxn ang="0">
                  <a:pos x="222" y="468"/>
                </a:cxn>
                <a:cxn ang="0">
                  <a:pos x="283" y="525"/>
                </a:cxn>
                <a:cxn ang="0">
                  <a:pos x="351" y="575"/>
                </a:cxn>
                <a:cxn ang="0">
                  <a:pos x="425" y="616"/>
                </a:cxn>
                <a:cxn ang="0">
                  <a:pos x="504" y="648"/>
                </a:cxn>
                <a:cxn ang="0">
                  <a:pos x="588" y="671"/>
                </a:cxn>
                <a:cxn ang="0">
                  <a:pos x="675" y="682"/>
                </a:cxn>
                <a:cxn ang="0">
                  <a:pos x="765" y="682"/>
                </a:cxn>
                <a:cxn ang="0">
                  <a:pos x="852" y="671"/>
                </a:cxn>
                <a:cxn ang="0">
                  <a:pos x="936" y="648"/>
                </a:cxn>
                <a:cxn ang="0">
                  <a:pos x="1015" y="616"/>
                </a:cxn>
                <a:cxn ang="0">
                  <a:pos x="1088" y="575"/>
                </a:cxn>
                <a:cxn ang="0">
                  <a:pos x="1156" y="525"/>
                </a:cxn>
                <a:cxn ang="0">
                  <a:pos x="1218" y="468"/>
                </a:cxn>
                <a:cxn ang="0">
                  <a:pos x="1271" y="403"/>
                </a:cxn>
                <a:cxn ang="0">
                  <a:pos x="1317" y="332"/>
                </a:cxn>
                <a:cxn ang="0">
                  <a:pos x="1354" y="255"/>
                </a:cxn>
                <a:cxn ang="0">
                  <a:pos x="1381" y="174"/>
                </a:cxn>
                <a:cxn ang="0">
                  <a:pos x="1397" y="88"/>
                </a:cxn>
                <a:cxn ang="0">
                  <a:pos x="1403" y="0"/>
                </a:cxn>
                <a:cxn ang="0">
                  <a:pos x="1438" y="45"/>
                </a:cxn>
                <a:cxn ang="0">
                  <a:pos x="1426" y="133"/>
                </a:cxn>
                <a:cxn ang="0">
                  <a:pos x="1405" y="219"/>
                </a:cxn>
                <a:cxn ang="0">
                  <a:pos x="1374" y="299"/>
                </a:cxn>
                <a:cxn ang="0">
                  <a:pos x="1334" y="375"/>
                </a:cxn>
                <a:cxn ang="0">
                  <a:pos x="1285" y="444"/>
                </a:cxn>
                <a:cxn ang="0">
                  <a:pos x="1228" y="508"/>
                </a:cxn>
                <a:cxn ang="0">
                  <a:pos x="1165" y="565"/>
                </a:cxn>
                <a:cxn ang="0">
                  <a:pos x="1095" y="613"/>
                </a:cxn>
                <a:cxn ang="0">
                  <a:pos x="1019" y="654"/>
                </a:cxn>
                <a:cxn ang="0">
                  <a:pos x="939" y="685"/>
                </a:cxn>
                <a:cxn ang="0">
                  <a:pos x="854" y="707"/>
                </a:cxn>
                <a:cxn ang="0">
                  <a:pos x="765" y="718"/>
                </a:cxn>
                <a:cxn ang="0">
                  <a:pos x="675" y="718"/>
                </a:cxn>
                <a:cxn ang="0">
                  <a:pos x="586" y="707"/>
                </a:cxn>
                <a:cxn ang="0">
                  <a:pos x="501" y="685"/>
                </a:cxn>
                <a:cxn ang="0">
                  <a:pos x="420" y="654"/>
                </a:cxn>
                <a:cxn ang="0">
                  <a:pos x="345" y="613"/>
                </a:cxn>
                <a:cxn ang="0">
                  <a:pos x="275" y="565"/>
                </a:cxn>
                <a:cxn ang="0">
                  <a:pos x="212" y="508"/>
                </a:cxn>
                <a:cxn ang="0">
                  <a:pos x="155" y="444"/>
                </a:cxn>
                <a:cxn ang="0">
                  <a:pos x="106" y="375"/>
                </a:cxn>
                <a:cxn ang="0">
                  <a:pos x="66" y="299"/>
                </a:cxn>
                <a:cxn ang="0">
                  <a:pos x="35" y="219"/>
                </a:cxn>
                <a:cxn ang="0">
                  <a:pos x="13" y="133"/>
                </a:cxn>
                <a:cxn ang="0">
                  <a:pos x="2" y="45"/>
                </a:cxn>
              </a:cxnLst>
              <a:rect l="0" t="0" r="r" b="b"/>
              <a:pathLst>
                <a:path w="1439" h="719">
                  <a:moveTo>
                    <a:pt x="0" y="0"/>
                  </a:moveTo>
                  <a:lnTo>
                    <a:pt x="36" y="0"/>
                  </a:lnTo>
                  <a:lnTo>
                    <a:pt x="38" y="44"/>
                  </a:lnTo>
                  <a:lnTo>
                    <a:pt x="42" y="88"/>
                  </a:lnTo>
                  <a:lnTo>
                    <a:pt x="49" y="132"/>
                  </a:lnTo>
                  <a:lnTo>
                    <a:pt x="59" y="174"/>
                  </a:lnTo>
                  <a:lnTo>
                    <a:pt x="71" y="215"/>
                  </a:lnTo>
                  <a:lnTo>
                    <a:pt x="86" y="255"/>
                  </a:lnTo>
                  <a:lnTo>
                    <a:pt x="103" y="295"/>
                  </a:lnTo>
                  <a:lnTo>
                    <a:pt x="123" y="332"/>
                  </a:lnTo>
                  <a:lnTo>
                    <a:pt x="145" y="368"/>
                  </a:lnTo>
                  <a:lnTo>
                    <a:pt x="168" y="403"/>
                  </a:lnTo>
                  <a:lnTo>
                    <a:pt x="194" y="436"/>
                  </a:lnTo>
                  <a:lnTo>
                    <a:pt x="222" y="468"/>
                  </a:lnTo>
                  <a:lnTo>
                    <a:pt x="252" y="498"/>
                  </a:lnTo>
                  <a:lnTo>
                    <a:pt x="283" y="525"/>
                  </a:lnTo>
                  <a:lnTo>
                    <a:pt x="317" y="551"/>
                  </a:lnTo>
                  <a:lnTo>
                    <a:pt x="351" y="575"/>
                  </a:lnTo>
                  <a:lnTo>
                    <a:pt x="388" y="597"/>
                  </a:lnTo>
                  <a:lnTo>
                    <a:pt x="425" y="616"/>
                  </a:lnTo>
                  <a:lnTo>
                    <a:pt x="464" y="634"/>
                  </a:lnTo>
                  <a:lnTo>
                    <a:pt x="504" y="648"/>
                  </a:lnTo>
                  <a:lnTo>
                    <a:pt x="545" y="661"/>
                  </a:lnTo>
                  <a:lnTo>
                    <a:pt x="588" y="671"/>
                  </a:lnTo>
                  <a:lnTo>
                    <a:pt x="631" y="677"/>
                  </a:lnTo>
                  <a:lnTo>
                    <a:pt x="675" y="682"/>
                  </a:lnTo>
                  <a:lnTo>
                    <a:pt x="720" y="683"/>
                  </a:lnTo>
                  <a:lnTo>
                    <a:pt x="765" y="682"/>
                  </a:lnTo>
                  <a:lnTo>
                    <a:pt x="809" y="677"/>
                  </a:lnTo>
                  <a:lnTo>
                    <a:pt x="852" y="671"/>
                  </a:lnTo>
                  <a:lnTo>
                    <a:pt x="894" y="661"/>
                  </a:lnTo>
                  <a:lnTo>
                    <a:pt x="936" y="648"/>
                  </a:lnTo>
                  <a:lnTo>
                    <a:pt x="976" y="634"/>
                  </a:lnTo>
                  <a:lnTo>
                    <a:pt x="1015" y="616"/>
                  </a:lnTo>
                  <a:lnTo>
                    <a:pt x="1053" y="597"/>
                  </a:lnTo>
                  <a:lnTo>
                    <a:pt x="1088" y="575"/>
                  </a:lnTo>
                  <a:lnTo>
                    <a:pt x="1123" y="551"/>
                  </a:lnTo>
                  <a:lnTo>
                    <a:pt x="1156" y="525"/>
                  </a:lnTo>
                  <a:lnTo>
                    <a:pt x="1188" y="498"/>
                  </a:lnTo>
                  <a:lnTo>
                    <a:pt x="1218" y="468"/>
                  </a:lnTo>
                  <a:lnTo>
                    <a:pt x="1245" y="436"/>
                  </a:lnTo>
                  <a:lnTo>
                    <a:pt x="1271" y="403"/>
                  </a:lnTo>
                  <a:lnTo>
                    <a:pt x="1295" y="368"/>
                  </a:lnTo>
                  <a:lnTo>
                    <a:pt x="1317" y="332"/>
                  </a:lnTo>
                  <a:lnTo>
                    <a:pt x="1336" y="295"/>
                  </a:lnTo>
                  <a:lnTo>
                    <a:pt x="1354" y="255"/>
                  </a:lnTo>
                  <a:lnTo>
                    <a:pt x="1368" y="215"/>
                  </a:lnTo>
                  <a:lnTo>
                    <a:pt x="1381" y="174"/>
                  </a:lnTo>
                  <a:lnTo>
                    <a:pt x="1391" y="132"/>
                  </a:lnTo>
                  <a:lnTo>
                    <a:pt x="1397" y="88"/>
                  </a:lnTo>
                  <a:lnTo>
                    <a:pt x="1402" y="44"/>
                  </a:lnTo>
                  <a:lnTo>
                    <a:pt x="1403" y="0"/>
                  </a:lnTo>
                  <a:lnTo>
                    <a:pt x="1439" y="0"/>
                  </a:lnTo>
                  <a:lnTo>
                    <a:pt x="1438" y="45"/>
                  </a:lnTo>
                  <a:lnTo>
                    <a:pt x="1433" y="90"/>
                  </a:lnTo>
                  <a:lnTo>
                    <a:pt x="1426" y="133"/>
                  </a:lnTo>
                  <a:lnTo>
                    <a:pt x="1417" y="176"/>
                  </a:lnTo>
                  <a:lnTo>
                    <a:pt x="1405" y="219"/>
                  </a:lnTo>
                  <a:lnTo>
                    <a:pt x="1391" y="259"/>
                  </a:lnTo>
                  <a:lnTo>
                    <a:pt x="1374" y="299"/>
                  </a:lnTo>
                  <a:lnTo>
                    <a:pt x="1355" y="337"/>
                  </a:lnTo>
                  <a:lnTo>
                    <a:pt x="1334" y="375"/>
                  </a:lnTo>
                  <a:lnTo>
                    <a:pt x="1310" y="410"/>
                  </a:lnTo>
                  <a:lnTo>
                    <a:pt x="1285" y="444"/>
                  </a:lnTo>
                  <a:lnTo>
                    <a:pt x="1257" y="477"/>
                  </a:lnTo>
                  <a:lnTo>
                    <a:pt x="1228" y="508"/>
                  </a:lnTo>
                  <a:lnTo>
                    <a:pt x="1197" y="537"/>
                  </a:lnTo>
                  <a:lnTo>
                    <a:pt x="1165" y="565"/>
                  </a:lnTo>
                  <a:lnTo>
                    <a:pt x="1130" y="590"/>
                  </a:lnTo>
                  <a:lnTo>
                    <a:pt x="1095" y="613"/>
                  </a:lnTo>
                  <a:lnTo>
                    <a:pt x="1058" y="635"/>
                  </a:lnTo>
                  <a:lnTo>
                    <a:pt x="1019" y="654"/>
                  </a:lnTo>
                  <a:lnTo>
                    <a:pt x="980" y="671"/>
                  </a:lnTo>
                  <a:lnTo>
                    <a:pt x="939" y="685"/>
                  </a:lnTo>
                  <a:lnTo>
                    <a:pt x="897" y="697"/>
                  </a:lnTo>
                  <a:lnTo>
                    <a:pt x="854" y="707"/>
                  </a:lnTo>
                  <a:lnTo>
                    <a:pt x="810" y="713"/>
                  </a:lnTo>
                  <a:lnTo>
                    <a:pt x="765" y="718"/>
                  </a:lnTo>
                  <a:lnTo>
                    <a:pt x="720" y="719"/>
                  </a:lnTo>
                  <a:lnTo>
                    <a:pt x="675" y="718"/>
                  </a:lnTo>
                  <a:lnTo>
                    <a:pt x="630" y="713"/>
                  </a:lnTo>
                  <a:lnTo>
                    <a:pt x="586" y="707"/>
                  </a:lnTo>
                  <a:lnTo>
                    <a:pt x="543" y="697"/>
                  </a:lnTo>
                  <a:lnTo>
                    <a:pt x="501" y="685"/>
                  </a:lnTo>
                  <a:lnTo>
                    <a:pt x="460" y="671"/>
                  </a:lnTo>
                  <a:lnTo>
                    <a:pt x="420" y="654"/>
                  </a:lnTo>
                  <a:lnTo>
                    <a:pt x="382" y="635"/>
                  </a:lnTo>
                  <a:lnTo>
                    <a:pt x="345" y="613"/>
                  </a:lnTo>
                  <a:lnTo>
                    <a:pt x="309" y="590"/>
                  </a:lnTo>
                  <a:lnTo>
                    <a:pt x="275" y="565"/>
                  </a:lnTo>
                  <a:lnTo>
                    <a:pt x="242" y="537"/>
                  </a:lnTo>
                  <a:lnTo>
                    <a:pt x="212" y="508"/>
                  </a:lnTo>
                  <a:lnTo>
                    <a:pt x="182" y="477"/>
                  </a:lnTo>
                  <a:lnTo>
                    <a:pt x="155" y="444"/>
                  </a:lnTo>
                  <a:lnTo>
                    <a:pt x="130" y="410"/>
                  </a:lnTo>
                  <a:lnTo>
                    <a:pt x="106" y="375"/>
                  </a:lnTo>
                  <a:lnTo>
                    <a:pt x="85" y="337"/>
                  </a:lnTo>
                  <a:lnTo>
                    <a:pt x="66" y="299"/>
                  </a:lnTo>
                  <a:lnTo>
                    <a:pt x="49" y="259"/>
                  </a:lnTo>
                  <a:lnTo>
                    <a:pt x="35" y="219"/>
                  </a:lnTo>
                  <a:lnTo>
                    <a:pt x="23" y="176"/>
                  </a:lnTo>
                  <a:lnTo>
                    <a:pt x="13" y="133"/>
                  </a:lnTo>
                  <a:lnTo>
                    <a:pt x="6" y="90"/>
                  </a:lnTo>
                  <a:lnTo>
                    <a:pt x="2" y="45"/>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5" name="Freeform 8">
              <a:extLst>
                <a:ext uri="{FF2B5EF4-FFF2-40B4-BE49-F238E27FC236}">
                  <a16:creationId xmlns:a16="http://schemas.microsoft.com/office/drawing/2014/main" id="{7D5BC00E-308B-B73A-00A4-4F4678C90E78}"/>
                </a:ext>
              </a:extLst>
            </p:cNvPr>
            <p:cNvSpPr>
              <a:spLocks/>
            </p:cNvSpPr>
            <p:nvPr/>
          </p:nvSpPr>
          <p:spPr bwMode="auto">
            <a:xfrm>
              <a:off x="2101850" y="3155950"/>
              <a:ext cx="915987" cy="266700"/>
            </a:xfrm>
            <a:custGeom>
              <a:avLst/>
              <a:gdLst/>
              <a:ahLst/>
              <a:cxnLst>
                <a:cxn ang="0">
                  <a:pos x="69" y="1"/>
                </a:cxn>
                <a:cxn ang="0">
                  <a:pos x="93" y="9"/>
                </a:cxn>
                <a:cxn ang="0">
                  <a:pos x="126" y="21"/>
                </a:cxn>
                <a:cxn ang="0">
                  <a:pos x="165" y="32"/>
                </a:cxn>
                <a:cxn ang="0">
                  <a:pos x="210" y="41"/>
                </a:cxn>
                <a:cxn ang="0">
                  <a:pos x="261" y="45"/>
                </a:cxn>
                <a:cxn ang="0">
                  <a:pos x="316" y="44"/>
                </a:cxn>
                <a:cxn ang="0">
                  <a:pos x="366" y="40"/>
                </a:cxn>
                <a:cxn ang="0">
                  <a:pos x="410" y="33"/>
                </a:cxn>
                <a:cxn ang="0">
                  <a:pos x="446" y="26"/>
                </a:cxn>
                <a:cxn ang="0">
                  <a:pos x="474" y="19"/>
                </a:cxn>
                <a:cxn ang="0">
                  <a:pos x="493" y="12"/>
                </a:cxn>
                <a:cxn ang="0">
                  <a:pos x="510" y="6"/>
                </a:cxn>
                <a:cxn ang="0">
                  <a:pos x="524" y="3"/>
                </a:cxn>
                <a:cxn ang="0">
                  <a:pos x="538" y="5"/>
                </a:cxn>
                <a:cxn ang="0">
                  <a:pos x="552" y="15"/>
                </a:cxn>
                <a:cxn ang="0">
                  <a:pos x="565" y="32"/>
                </a:cxn>
                <a:cxn ang="0">
                  <a:pos x="572" y="52"/>
                </a:cxn>
                <a:cxn ang="0">
                  <a:pos x="576" y="70"/>
                </a:cxn>
                <a:cxn ang="0">
                  <a:pos x="577" y="81"/>
                </a:cxn>
                <a:cxn ang="0">
                  <a:pos x="577" y="83"/>
                </a:cxn>
                <a:cxn ang="0">
                  <a:pos x="577" y="89"/>
                </a:cxn>
                <a:cxn ang="0">
                  <a:pos x="577" y="99"/>
                </a:cxn>
                <a:cxn ang="0">
                  <a:pos x="573" y="109"/>
                </a:cxn>
                <a:cxn ang="0">
                  <a:pos x="564" y="119"/>
                </a:cxn>
                <a:cxn ang="0">
                  <a:pos x="538" y="130"/>
                </a:cxn>
                <a:cxn ang="0">
                  <a:pos x="501" y="143"/>
                </a:cxn>
                <a:cxn ang="0">
                  <a:pos x="462" y="153"/>
                </a:cxn>
                <a:cxn ang="0">
                  <a:pos x="421" y="161"/>
                </a:cxn>
                <a:cxn ang="0">
                  <a:pos x="373" y="166"/>
                </a:cxn>
                <a:cxn ang="0">
                  <a:pos x="319" y="168"/>
                </a:cxn>
                <a:cxn ang="0">
                  <a:pos x="287" y="168"/>
                </a:cxn>
                <a:cxn ang="0">
                  <a:pos x="275" y="168"/>
                </a:cxn>
                <a:cxn ang="0">
                  <a:pos x="252" y="168"/>
                </a:cxn>
                <a:cxn ang="0">
                  <a:pos x="222" y="166"/>
                </a:cxn>
                <a:cxn ang="0">
                  <a:pos x="186" y="163"/>
                </a:cxn>
                <a:cxn ang="0">
                  <a:pos x="146" y="158"/>
                </a:cxn>
                <a:cxn ang="0">
                  <a:pos x="104" y="151"/>
                </a:cxn>
                <a:cxn ang="0">
                  <a:pos x="64" y="141"/>
                </a:cxn>
                <a:cxn ang="0">
                  <a:pos x="26" y="128"/>
                </a:cxn>
                <a:cxn ang="0">
                  <a:pos x="23" y="126"/>
                </a:cxn>
                <a:cxn ang="0">
                  <a:pos x="16" y="121"/>
                </a:cxn>
                <a:cxn ang="0">
                  <a:pos x="8" y="112"/>
                </a:cxn>
                <a:cxn ang="0">
                  <a:pos x="2" y="100"/>
                </a:cxn>
                <a:cxn ang="0">
                  <a:pos x="1" y="85"/>
                </a:cxn>
                <a:cxn ang="0">
                  <a:pos x="25" y="24"/>
                </a:cxn>
                <a:cxn ang="0">
                  <a:pos x="26" y="21"/>
                </a:cxn>
                <a:cxn ang="0">
                  <a:pos x="30" y="15"/>
                </a:cxn>
                <a:cxn ang="0">
                  <a:pos x="37" y="8"/>
                </a:cxn>
                <a:cxn ang="0">
                  <a:pos x="47" y="2"/>
                </a:cxn>
                <a:cxn ang="0">
                  <a:pos x="61" y="0"/>
                </a:cxn>
              </a:cxnLst>
              <a:rect l="0" t="0" r="r" b="b"/>
              <a:pathLst>
                <a:path w="577" h="168">
                  <a:moveTo>
                    <a:pt x="61" y="0"/>
                  </a:moveTo>
                  <a:lnTo>
                    <a:pt x="69" y="1"/>
                  </a:lnTo>
                  <a:lnTo>
                    <a:pt x="78" y="4"/>
                  </a:lnTo>
                  <a:lnTo>
                    <a:pt x="93" y="9"/>
                  </a:lnTo>
                  <a:lnTo>
                    <a:pt x="108" y="15"/>
                  </a:lnTo>
                  <a:lnTo>
                    <a:pt x="126" y="21"/>
                  </a:lnTo>
                  <a:lnTo>
                    <a:pt x="145" y="26"/>
                  </a:lnTo>
                  <a:lnTo>
                    <a:pt x="165" y="32"/>
                  </a:lnTo>
                  <a:lnTo>
                    <a:pt x="187" y="36"/>
                  </a:lnTo>
                  <a:lnTo>
                    <a:pt x="210" y="41"/>
                  </a:lnTo>
                  <a:lnTo>
                    <a:pt x="235" y="44"/>
                  </a:lnTo>
                  <a:lnTo>
                    <a:pt x="261" y="45"/>
                  </a:lnTo>
                  <a:lnTo>
                    <a:pt x="289" y="46"/>
                  </a:lnTo>
                  <a:lnTo>
                    <a:pt x="316" y="44"/>
                  </a:lnTo>
                  <a:lnTo>
                    <a:pt x="342" y="42"/>
                  </a:lnTo>
                  <a:lnTo>
                    <a:pt x="366" y="40"/>
                  </a:lnTo>
                  <a:lnTo>
                    <a:pt x="389" y="36"/>
                  </a:lnTo>
                  <a:lnTo>
                    <a:pt x="410" y="33"/>
                  </a:lnTo>
                  <a:lnTo>
                    <a:pt x="430" y="30"/>
                  </a:lnTo>
                  <a:lnTo>
                    <a:pt x="446" y="26"/>
                  </a:lnTo>
                  <a:lnTo>
                    <a:pt x="461" y="22"/>
                  </a:lnTo>
                  <a:lnTo>
                    <a:pt x="474" y="19"/>
                  </a:lnTo>
                  <a:lnTo>
                    <a:pt x="484" y="16"/>
                  </a:lnTo>
                  <a:lnTo>
                    <a:pt x="493" y="12"/>
                  </a:lnTo>
                  <a:lnTo>
                    <a:pt x="501" y="9"/>
                  </a:lnTo>
                  <a:lnTo>
                    <a:pt x="510" y="6"/>
                  </a:lnTo>
                  <a:lnTo>
                    <a:pt x="517" y="4"/>
                  </a:lnTo>
                  <a:lnTo>
                    <a:pt x="524" y="3"/>
                  </a:lnTo>
                  <a:lnTo>
                    <a:pt x="531" y="3"/>
                  </a:lnTo>
                  <a:lnTo>
                    <a:pt x="538" y="5"/>
                  </a:lnTo>
                  <a:lnTo>
                    <a:pt x="546" y="9"/>
                  </a:lnTo>
                  <a:lnTo>
                    <a:pt x="552" y="15"/>
                  </a:lnTo>
                  <a:lnTo>
                    <a:pt x="559" y="23"/>
                  </a:lnTo>
                  <a:lnTo>
                    <a:pt x="565" y="32"/>
                  </a:lnTo>
                  <a:lnTo>
                    <a:pt x="569" y="42"/>
                  </a:lnTo>
                  <a:lnTo>
                    <a:pt x="572" y="52"/>
                  </a:lnTo>
                  <a:lnTo>
                    <a:pt x="574" y="61"/>
                  </a:lnTo>
                  <a:lnTo>
                    <a:pt x="576" y="70"/>
                  </a:lnTo>
                  <a:lnTo>
                    <a:pt x="577" y="77"/>
                  </a:lnTo>
                  <a:lnTo>
                    <a:pt x="577" y="81"/>
                  </a:lnTo>
                  <a:lnTo>
                    <a:pt x="577" y="82"/>
                  </a:lnTo>
                  <a:lnTo>
                    <a:pt x="577" y="83"/>
                  </a:lnTo>
                  <a:lnTo>
                    <a:pt x="577" y="86"/>
                  </a:lnTo>
                  <a:lnTo>
                    <a:pt x="577" y="89"/>
                  </a:lnTo>
                  <a:lnTo>
                    <a:pt x="577" y="94"/>
                  </a:lnTo>
                  <a:lnTo>
                    <a:pt x="577" y="99"/>
                  </a:lnTo>
                  <a:lnTo>
                    <a:pt x="575" y="104"/>
                  </a:lnTo>
                  <a:lnTo>
                    <a:pt x="573" y="109"/>
                  </a:lnTo>
                  <a:lnTo>
                    <a:pt x="569" y="115"/>
                  </a:lnTo>
                  <a:lnTo>
                    <a:pt x="564" y="119"/>
                  </a:lnTo>
                  <a:lnTo>
                    <a:pt x="557" y="123"/>
                  </a:lnTo>
                  <a:lnTo>
                    <a:pt x="538" y="130"/>
                  </a:lnTo>
                  <a:lnTo>
                    <a:pt x="520" y="137"/>
                  </a:lnTo>
                  <a:lnTo>
                    <a:pt x="501" y="143"/>
                  </a:lnTo>
                  <a:lnTo>
                    <a:pt x="482" y="148"/>
                  </a:lnTo>
                  <a:lnTo>
                    <a:pt x="462" y="153"/>
                  </a:lnTo>
                  <a:lnTo>
                    <a:pt x="442" y="158"/>
                  </a:lnTo>
                  <a:lnTo>
                    <a:pt x="421" y="161"/>
                  </a:lnTo>
                  <a:lnTo>
                    <a:pt x="398" y="164"/>
                  </a:lnTo>
                  <a:lnTo>
                    <a:pt x="373" y="166"/>
                  </a:lnTo>
                  <a:lnTo>
                    <a:pt x="347" y="168"/>
                  </a:lnTo>
                  <a:lnTo>
                    <a:pt x="319" y="168"/>
                  </a:lnTo>
                  <a:lnTo>
                    <a:pt x="289" y="168"/>
                  </a:lnTo>
                  <a:lnTo>
                    <a:pt x="287" y="168"/>
                  </a:lnTo>
                  <a:lnTo>
                    <a:pt x="282" y="168"/>
                  </a:lnTo>
                  <a:lnTo>
                    <a:pt x="275" y="168"/>
                  </a:lnTo>
                  <a:lnTo>
                    <a:pt x="265" y="168"/>
                  </a:lnTo>
                  <a:lnTo>
                    <a:pt x="252" y="168"/>
                  </a:lnTo>
                  <a:lnTo>
                    <a:pt x="238" y="167"/>
                  </a:lnTo>
                  <a:lnTo>
                    <a:pt x="222" y="166"/>
                  </a:lnTo>
                  <a:lnTo>
                    <a:pt x="204" y="165"/>
                  </a:lnTo>
                  <a:lnTo>
                    <a:pt x="186" y="163"/>
                  </a:lnTo>
                  <a:lnTo>
                    <a:pt x="166" y="161"/>
                  </a:lnTo>
                  <a:lnTo>
                    <a:pt x="146" y="158"/>
                  </a:lnTo>
                  <a:lnTo>
                    <a:pt x="125" y="155"/>
                  </a:lnTo>
                  <a:lnTo>
                    <a:pt x="104" y="151"/>
                  </a:lnTo>
                  <a:lnTo>
                    <a:pt x="84" y="146"/>
                  </a:lnTo>
                  <a:lnTo>
                    <a:pt x="64" y="141"/>
                  </a:lnTo>
                  <a:lnTo>
                    <a:pt x="44" y="135"/>
                  </a:lnTo>
                  <a:lnTo>
                    <a:pt x="26" y="128"/>
                  </a:lnTo>
                  <a:lnTo>
                    <a:pt x="25" y="128"/>
                  </a:lnTo>
                  <a:lnTo>
                    <a:pt x="23" y="126"/>
                  </a:lnTo>
                  <a:lnTo>
                    <a:pt x="20" y="124"/>
                  </a:lnTo>
                  <a:lnTo>
                    <a:pt x="16" y="121"/>
                  </a:lnTo>
                  <a:lnTo>
                    <a:pt x="12" y="117"/>
                  </a:lnTo>
                  <a:lnTo>
                    <a:pt x="8" y="112"/>
                  </a:lnTo>
                  <a:lnTo>
                    <a:pt x="4" y="107"/>
                  </a:lnTo>
                  <a:lnTo>
                    <a:pt x="2" y="100"/>
                  </a:lnTo>
                  <a:lnTo>
                    <a:pt x="0" y="93"/>
                  </a:lnTo>
                  <a:lnTo>
                    <a:pt x="1" y="85"/>
                  </a:lnTo>
                  <a:lnTo>
                    <a:pt x="2" y="76"/>
                  </a:lnTo>
                  <a:lnTo>
                    <a:pt x="25" y="24"/>
                  </a:lnTo>
                  <a:lnTo>
                    <a:pt x="25" y="23"/>
                  </a:lnTo>
                  <a:lnTo>
                    <a:pt x="26" y="21"/>
                  </a:lnTo>
                  <a:lnTo>
                    <a:pt x="28" y="18"/>
                  </a:lnTo>
                  <a:lnTo>
                    <a:pt x="30" y="15"/>
                  </a:lnTo>
                  <a:lnTo>
                    <a:pt x="33" y="11"/>
                  </a:lnTo>
                  <a:lnTo>
                    <a:pt x="37" y="8"/>
                  </a:lnTo>
                  <a:lnTo>
                    <a:pt x="42" y="5"/>
                  </a:lnTo>
                  <a:lnTo>
                    <a:pt x="47" y="2"/>
                  </a:lnTo>
                  <a:lnTo>
                    <a:pt x="53" y="0"/>
                  </a:lnTo>
                  <a:lnTo>
                    <a:pt x="6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0">
              <a:extLst>
                <a:ext uri="{FF2B5EF4-FFF2-40B4-BE49-F238E27FC236}">
                  <a16:creationId xmlns:a16="http://schemas.microsoft.com/office/drawing/2014/main" id="{AA1FB659-7B09-C653-D30F-4CDE42E27DC2}"/>
                </a:ext>
              </a:extLst>
            </p:cNvPr>
            <p:cNvSpPr>
              <a:spLocks/>
            </p:cNvSpPr>
            <p:nvPr/>
          </p:nvSpPr>
          <p:spPr bwMode="auto">
            <a:xfrm>
              <a:off x="1370013" y="2114550"/>
              <a:ext cx="155575" cy="192088"/>
            </a:xfrm>
            <a:custGeom>
              <a:avLst/>
              <a:gdLst/>
              <a:ahLst/>
              <a:cxnLst>
                <a:cxn ang="0">
                  <a:pos x="36" y="0"/>
                </a:cxn>
                <a:cxn ang="0">
                  <a:pos x="62" y="0"/>
                </a:cxn>
                <a:cxn ang="0">
                  <a:pos x="71"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1"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1" y="1"/>
                  </a:lnTo>
                  <a:lnTo>
                    <a:pt x="80" y="5"/>
                  </a:lnTo>
                  <a:lnTo>
                    <a:pt x="87" y="10"/>
                  </a:lnTo>
                  <a:lnTo>
                    <a:pt x="93" y="18"/>
                  </a:lnTo>
                  <a:lnTo>
                    <a:pt x="96" y="26"/>
                  </a:lnTo>
                  <a:lnTo>
                    <a:pt x="98" y="36"/>
                  </a:lnTo>
                  <a:lnTo>
                    <a:pt x="98" y="85"/>
                  </a:lnTo>
                  <a:lnTo>
                    <a:pt x="96" y="94"/>
                  </a:lnTo>
                  <a:lnTo>
                    <a:pt x="93" y="103"/>
                  </a:lnTo>
                  <a:lnTo>
                    <a:pt x="87" y="110"/>
                  </a:lnTo>
                  <a:lnTo>
                    <a:pt x="80" y="116"/>
                  </a:lnTo>
                  <a:lnTo>
                    <a:pt x="71"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11">
              <a:extLst>
                <a:ext uri="{FF2B5EF4-FFF2-40B4-BE49-F238E27FC236}">
                  <a16:creationId xmlns:a16="http://schemas.microsoft.com/office/drawing/2014/main" id="{89DF3C20-78DA-1FAE-5D57-4B269709392E}"/>
                </a:ext>
              </a:extLst>
            </p:cNvPr>
            <p:cNvSpPr>
              <a:spLocks/>
            </p:cNvSpPr>
            <p:nvPr/>
          </p:nvSpPr>
          <p:spPr bwMode="auto">
            <a:xfrm>
              <a:off x="3595688" y="2114550"/>
              <a:ext cx="155575" cy="192088"/>
            </a:xfrm>
            <a:custGeom>
              <a:avLst/>
              <a:gdLst/>
              <a:ahLst/>
              <a:cxnLst>
                <a:cxn ang="0">
                  <a:pos x="36" y="0"/>
                </a:cxn>
                <a:cxn ang="0">
                  <a:pos x="62" y="0"/>
                </a:cxn>
                <a:cxn ang="0">
                  <a:pos x="72"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2"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2" y="1"/>
                  </a:lnTo>
                  <a:lnTo>
                    <a:pt x="80" y="5"/>
                  </a:lnTo>
                  <a:lnTo>
                    <a:pt x="87" y="10"/>
                  </a:lnTo>
                  <a:lnTo>
                    <a:pt x="93" y="18"/>
                  </a:lnTo>
                  <a:lnTo>
                    <a:pt x="96" y="26"/>
                  </a:lnTo>
                  <a:lnTo>
                    <a:pt x="98" y="36"/>
                  </a:lnTo>
                  <a:lnTo>
                    <a:pt x="98" y="85"/>
                  </a:lnTo>
                  <a:lnTo>
                    <a:pt x="96" y="94"/>
                  </a:lnTo>
                  <a:lnTo>
                    <a:pt x="93" y="103"/>
                  </a:lnTo>
                  <a:lnTo>
                    <a:pt x="87" y="110"/>
                  </a:lnTo>
                  <a:lnTo>
                    <a:pt x="80" y="116"/>
                  </a:lnTo>
                  <a:lnTo>
                    <a:pt x="72"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9">
              <a:extLst>
                <a:ext uri="{FF2B5EF4-FFF2-40B4-BE49-F238E27FC236}">
                  <a16:creationId xmlns:a16="http://schemas.microsoft.com/office/drawing/2014/main" id="{C4B91B79-64E9-90C6-3FF5-8BA7B09361BD}"/>
                </a:ext>
              </a:extLst>
            </p:cNvPr>
            <p:cNvSpPr>
              <a:spLocks/>
            </p:cNvSpPr>
            <p:nvPr/>
          </p:nvSpPr>
          <p:spPr bwMode="auto">
            <a:xfrm>
              <a:off x="1473200" y="2060575"/>
              <a:ext cx="2174875" cy="300038"/>
            </a:xfrm>
            <a:custGeom>
              <a:avLst/>
              <a:gdLst/>
              <a:ahLst/>
              <a:cxnLst>
                <a:cxn ang="0">
                  <a:pos x="36" y="0"/>
                </a:cxn>
                <a:cxn ang="0">
                  <a:pos x="1334" y="0"/>
                </a:cxn>
                <a:cxn ang="0">
                  <a:pos x="1344" y="1"/>
                </a:cxn>
                <a:cxn ang="0">
                  <a:pos x="1352" y="5"/>
                </a:cxn>
                <a:cxn ang="0">
                  <a:pos x="1359" y="10"/>
                </a:cxn>
                <a:cxn ang="0">
                  <a:pos x="1365" y="18"/>
                </a:cxn>
                <a:cxn ang="0">
                  <a:pos x="1369" y="26"/>
                </a:cxn>
                <a:cxn ang="0">
                  <a:pos x="1370" y="36"/>
                </a:cxn>
                <a:cxn ang="0">
                  <a:pos x="1370" y="153"/>
                </a:cxn>
                <a:cxn ang="0">
                  <a:pos x="1369" y="162"/>
                </a:cxn>
                <a:cxn ang="0">
                  <a:pos x="1365" y="171"/>
                </a:cxn>
                <a:cxn ang="0">
                  <a:pos x="1359" y="178"/>
                </a:cxn>
                <a:cxn ang="0">
                  <a:pos x="1352" y="184"/>
                </a:cxn>
                <a:cxn ang="0">
                  <a:pos x="1344" y="187"/>
                </a:cxn>
                <a:cxn ang="0">
                  <a:pos x="1334" y="189"/>
                </a:cxn>
                <a:cxn ang="0">
                  <a:pos x="36" y="189"/>
                </a:cxn>
                <a:cxn ang="0">
                  <a:pos x="26" y="187"/>
                </a:cxn>
                <a:cxn ang="0">
                  <a:pos x="18" y="184"/>
                </a:cxn>
                <a:cxn ang="0">
                  <a:pos x="10" y="178"/>
                </a:cxn>
                <a:cxn ang="0">
                  <a:pos x="5" y="171"/>
                </a:cxn>
                <a:cxn ang="0">
                  <a:pos x="1" y="162"/>
                </a:cxn>
                <a:cxn ang="0">
                  <a:pos x="0" y="153"/>
                </a:cxn>
                <a:cxn ang="0">
                  <a:pos x="0" y="36"/>
                </a:cxn>
                <a:cxn ang="0">
                  <a:pos x="1" y="26"/>
                </a:cxn>
                <a:cxn ang="0">
                  <a:pos x="5" y="18"/>
                </a:cxn>
                <a:cxn ang="0">
                  <a:pos x="10" y="10"/>
                </a:cxn>
                <a:cxn ang="0">
                  <a:pos x="18" y="5"/>
                </a:cxn>
                <a:cxn ang="0">
                  <a:pos x="26" y="1"/>
                </a:cxn>
                <a:cxn ang="0">
                  <a:pos x="36" y="0"/>
                </a:cxn>
              </a:cxnLst>
              <a:rect l="0" t="0" r="r" b="b"/>
              <a:pathLst>
                <a:path w="1370" h="189">
                  <a:moveTo>
                    <a:pt x="36" y="0"/>
                  </a:moveTo>
                  <a:lnTo>
                    <a:pt x="1334" y="0"/>
                  </a:lnTo>
                  <a:lnTo>
                    <a:pt x="1344" y="1"/>
                  </a:lnTo>
                  <a:lnTo>
                    <a:pt x="1352" y="5"/>
                  </a:lnTo>
                  <a:lnTo>
                    <a:pt x="1359" y="10"/>
                  </a:lnTo>
                  <a:lnTo>
                    <a:pt x="1365" y="18"/>
                  </a:lnTo>
                  <a:lnTo>
                    <a:pt x="1369" y="26"/>
                  </a:lnTo>
                  <a:lnTo>
                    <a:pt x="1370" y="36"/>
                  </a:lnTo>
                  <a:lnTo>
                    <a:pt x="1370" y="153"/>
                  </a:lnTo>
                  <a:lnTo>
                    <a:pt x="1369" y="162"/>
                  </a:lnTo>
                  <a:lnTo>
                    <a:pt x="1365" y="171"/>
                  </a:lnTo>
                  <a:lnTo>
                    <a:pt x="1359" y="178"/>
                  </a:lnTo>
                  <a:lnTo>
                    <a:pt x="1352" y="184"/>
                  </a:lnTo>
                  <a:lnTo>
                    <a:pt x="1344" y="187"/>
                  </a:lnTo>
                  <a:lnTo>
                    <a:pt x="1334" y="189"/>
                  </a:lnTo>
                  <a:lnTo>
                    <a:pt x="36" y="189"/>
                  </a:lnTo>
                  <a:lnTo>
                    <a:pt x="26" y="187"/>
                  </a:lnTo>
                  <a:lnTo>
                    <a:pt x="18" y="184"/>
                  </a:lnTo>
                  <a:lnTo>
                    <a:pt x="10" y="178"/>
                  </a:lnTo>
                  <a:lnTo>
                    <a:pt x="5" y="171"/>
                  </a:lnTo>
                  <a:lnTo>
                    <a:pt x="1" y="162"/>
                  </a:lnTo>
                  <a:lnTo>
                    <a:pt x="0" y="153"/>
                  </a:lnTo>
                  <a:lnTo>
                    <a:pt x="0" y="36"/>
                  </a:lnTo>
                  <a:lnTo>
                    <a:pt x="1" y="26"/>
                  </a:lnTo>
                  <a:lnTo>
                    <a:pt x="5" y="18"/>
                  </a:lnTo>
                  <a:lnTo>
                    <a:pt x="10" y="10"/>
                  </a:lnTo>
                  <a:lnTo>
                    <a:pt x="18" y="5"/>
                  </a:lnTo>
                  <a:lnTo>
                    <a:pt x="26" y="1"/>
                  </a:lnTo>
                  <a:lnTo>
                    <a:pt x="36"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16" name="Group 23">
            <a:extLst>
              <a:ext uri="{FF2B5EF4-FFF2-40B4-BE49-F238E27FC236}">
                <a16:creationId xmlns:a16="http://schemas.microsoft.com/office/drawing/2014/main" id="{11CA2B53-D663-5349-6AC1-93B7EA91073F}"/>
              </a:ext>
            </a:extLst>
          </p:cNvPr>
          <p:cNvGrpSpPr/>
          <p:nvPr/>
        </p:nvGrpSpPr>
        <p:grpSpPr>
          <a:xfrm>
            <a:off x="2373082" y="3409140"/>
            <a:ext cx="1430042" cy="1239370"/>
            <a:chOff x="1370013" y="2060575"/>
            <a:chExt cx="2381250" cy="2063750"/>
          </a:xfrm>
          <a:effectLst>
            <a:outerShdw blurRad="368300" dist="317500" dir="2700000" algn="l" rotWithShape="0">
              <a:prstClr val="black">
                <a:alpha val="40000"/>
              </a:prstClr>
            </a:outerShdw>
          </a:effectLst>
        </p:grpSpPr>
        <p:sp>
          <p:nvSpPr>
            <p:cNvPr id="17" name="Freeform 6">
              <a:extLst>
                <a:ext uri="{FF2B5EF4-FFF2-40B4-BE49-F238E27FC236}">
                  <a16:creationId xmlns:a16="http://schemas.microsoft.com/office/drawing/2014/main" id="{08403F9E-63AB-53B1-6314-A87DE1162B41}"/>
                </a:ext>
              </a:extLst>
            </p:cNvPr>
            <p:cNvSpPr>
              <a:spLocks/>
            </p:cNvSpPr>
            <p:nvPr/>
          </p:nvSpPr>
          <p:spPr bwMode="auto">
            <a:xfrm>
              <a:off x="1524000" y="2232025"/>
              <a:ext cx="2073275" cy="1892300"/>
            </a:xfrm>
            <a:custGeom>
              <a:avLst/>
              <a:gdLst/>
              <a:ahLst/>
              <a:cxnLst>
                <a:cxn ang="0">
                  <a:pos x="1306" y="0"/>
                </a:cxn>
                <a:cxn ang="0">
                  <a:pos x="1180" y="1192"/>
                </a:cxn>
                <a:cxn ang="0">
                  <a:pos x="128" y="1192"/>
                </a:cxn>
                <a:cxn ang="0">
                  <a:pos x="0" y="36"/>
                </a:cxn>
                <a:cxn ang="0">
                  <a:pos x="1306" y="0"/>
                </a:cxn>
              </a:cxnLst>
              <a:rect l="0" t="0" r="r" b="b"/>
              <a:pathLst>
                <a:path w="1306" h="1192">
                  <a:moveTo>
                    <a:pt x="1306" y="0"/>
                  </a:moveTo>
                  <a:lnTo>
                    <a:pt x="1180" y="1192"/>
                  </a:lnTo>
                  <a:lnTo>
                    <a:pt x="128" y="1192"/>
                  </a:lnTo>
                  <a:lnTo>
                    <a:pt x="0" y="36"/>
                  </a:lnTo>
                  <a:lnTo>
                    <a:pt x="1306" y="0"/>
                  </a:lnTo>
                  <a:close/>
                </a:path>
              </a:pathLst>
            </a:custGeom>
            <a:solidFill>
              <a:srgbClr val="CE1E8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7">
              <a:extLst>
                <a:ext uri="{FF2B5EF4-FFF2-40B4-BE49-F238E27FC236}">
                  <a16:creationId xmlns:a16="http://schemas.microsoft.com/office/drawing/2014/main" id="{CBFAF984-AB05-D5BF-0EE3-5C6ADCF0188B}"/>
                </a:ext>
              </a:extLst>
            </p:cNvPr>
            <p:cNvSpPr>
              <a:spLocks/>
            </p:cNvSpPr>
            <p:nvPr/>
          </p:nvSpPr>
          <p:spPr bwMode="auto">
            <a:xfrm>
              <a:off x="1417638" y="2211388"/>
              <a:ext cx="2284412" cy="1141413"/>
            </a:xfrm>
            <a:custGeom>
              <a:avLst/>
              <a:gdLst/>
              <a:ahLst/>
              <a:cxnLst>
                <a:cxn ang="0">
                  <a:pos x="36" y="0"/>
                </a:cxn>
                <a:cxn ang="0">
                  <a:pos x="42" y="88"/>
                </a:cxn>
                <a:cxn ang="0">
                  <a:pos x="59" y="174"/>
                </a:cxn>
                <a:cxn ang="0">
                  <a:pos x="86" y="255"/>
                </a:cxn>
                <a:cxn ang="0">
                  <a:pos x="123" y="332"/>
                </a:cxn>
                <a:cxn ang="0">
                  <a:pos x="168" y="403"/>
                </a:cxn>
                <a:cxn ang="0">
                  <a:pos x="222" y="468"/>
                </a:cxn>
                <a:cxn ang="0">
                  <a:pos x="283" y="525"/>
                </a:cxn>
                <a:cxn ang="0">
                  <a:pos x="351" y="575"/>
                </a:cxn>
                <a:cxn ang="0">
                  <a:pos x="425" y="616"/>
                </a:cxn>
                <a:cxn ang="0">
                  <a:pos x="504" y="648"/>
                </a:cxn>
                <a:cxn ang="0">
                  <a:pos x="588" y="671"/>
                </a:cxn>
                <a:cxn ang="0">
                  <a:pos x="675" y="682"/>
                </a:cxn>
                <a:cxn ang="0">
                  <a:pos x="765" y="682"/>
                </a:cxn>
                <a:cxn ang="0">
                  <a:pos x="852" y="671"/>
                </a:cxn>
                <a:cxn ang="0">
                  <a:pos x="936" y="648"/>
                </a:cxn>
                <a:cxn ang="0">
                  <a:pos x="1015" y="616"/>
                </a:cxn>
                <a:cxn ang="0">
                  <a:pos x="1088" y="575"/>
                </a:cxn>
                <a:cxn ang="0">
                  <a:pos x="1156" y="525"/>
                </a:cxn>
                <a:cxn ang="0">
                  <a:pos x="1218" y="468"/>
                </a:cxn>
                <a:cxn ang="0">
                  <a:pos x="1271" y="403"/>
                </a:cxn>
                <a:cxn ang="0">
                  <a:pos x="1317" y="332"/>
                </a:cxn>
                <a:cxn ang="0">
                  <a:pos x="1354" y="255"/>
                </a:cxn>
                <a:cxn ang="0">
                  <a:pos x="1381" y="174"/>
                </a:cxn>
                <a:cxn ang="0">
                  <a:pos x="1397" y="88"/>
                </a:cxn>
                <a:cxn ang="0">
                  <a:pos x="1403" y="0"/>
                </a:cxn>
                <a:cxn ang="0">
                  <a:pos x="1438" y="45"/>
                </a:cxn>
                <a:cxn ang="0">
                  <a:pos x="1426" y="133"/>
                </a:cxn>
                <a:cxn ang="0">
                  <a:pos x="1405" y="219"/>
                </a:cxn>
                <a:cxn ang="0">
                  <a:pos x="1374" y="299"/>
                </a:cxn>
                <a:cxn ang="0">
                  <a:pos x="1334" y="375"/>
                </a:cxn>
                <a:cxn ang="0">
                  <a:pos x="1285" y="444"/>
                </a:cxn>
                <a:cxn ang="0">
                  <a:pos x="1228" y="508"/>
                </a:cxn>
                <a:cxn ang="0">
                  <a:pos x="1165" y="565"/>
                </a:cxn>
                <a:cxn ang="0">
                  <a:pos x="1095" y="613"/>
                </a:cxn>
                <a:cxn ang="0">
                  <a:pos x="1019" y="654"/>
                </a:cxn>
                <a:cxn ang="0">
                  <a:pos x="939" y="685"/>
                </a:cxn>
                <a:cxn ang="0">
                  <a:pos x="854" y="707"/>
                </a:cxn>
                <a:cxn ang="0">
                  <a:pos x="765" y="718"/>
                </a:cxn>
                <a:cxn ang="0">
                  <a:pos x="675" y="718"/>
                </a:cxn>
                <a:cxn ang="0">
                  <a:pos x="586" y="707"/>
                </a:cxn>
                <a:cxn ang="0">
                  <a:pos x="501" y="685"/>
                </a:cxn>
                <a:cxn ang="0">
                  <a:pos x="420" y="654"/>
                </a:cxn>
                <a:cxn ang="0">
                  <a:pos x="345" y="613"/>
                </a:cxn>
                <a:cxn ang="0">
                  <a:pos x="275" y="565"/>
                </a:cxn>
                <a:cxn ang="0">
                  <a:pos x="212" y="508"/>
                </a:cxn>
                <a:cxn ang="0">
                  <a:pos x="155" y="444"/>
                </a:cxn>
                <a:cxn ang="0">
                  <a:pos x="106" y="375"/>
                </a:cxn>
                <a:cxn ang="0">
                  <a:pos x="66" y="299"/>
                </a:cxn>
                <a:cxn ang="0">
                  <a:pos x="35" y="219"/>
                </a:cxn>
                <a:cxn ang="0">
                  <a:pos x="13" y="133"/>
                </a:cxn>
                <a:cxn ang="0">
                  <a:pos x="2" y="45"/>
                </a:cxn>
              </a:cxnLst>
              <a:rect l="0" t="0" r="r" b="b"/>
              <a:pathLst>
                <a:path w="1439" h="719">
                  <a:moveTo>
                    <a:pt x="0" y="0"/>
                  </a:moveTo>
                  <a:lnTo>
                    <a:pt x="36" y="0"/>
                  </a:lnTo>
                  <a:lnTo>
                    <a:pt x="38" y="44"/>
                  </a:lnTo>
                  <a:lnTo>
                    <a:pt x="42" y="88"/>
                  </a:lnTo>
                  <a:lnTo>
                    <a:pt x="49" y="132"/>
                  </a:lnTo>
                  <a:lnTo>
                    <a:pt x="59" y="174"/>
                  </a:lnTo>
                  <a:lnTo>
                    <a:pt x="71" y="215"/>
                  </a:lnTo>
                  <a:lnTo>
                    <a:pt x="86" y="255"/>
                  </a:lnTo>
                  <a:lnTo>
                    <a:pt x="103" y="295"/>
                  </a:lnTo>
                  <a:lnTo>
                    <a:pt x="123" y="332"/>
                  </a:lnTo>
                  <a:lnTo>
                    <a:pt x="145" y="368"/>
                  </a:lnTo>
                  <a:lnTo>
                    <a:pt x="168" y="403"/>
                  </a:lnTo>
                  <a:lnTo>
                    <a:pt x="194" y="436"/>
                  </a:lnTo>
                  <a:lnTo>
                    <a:pt x="222" y="468"/>
                  </a:lnTo>
                  <a:lnTo>
                    <a:pt x="252" y="498"/>
                  </a:lnTo>
                  <a:lnTo>
                    <a:pt x="283" y="525"/>
                  </a:lnTo>
                  <a:lnTo>
                    <a:pt x="317" y="551"/>
                  </a:lnTo>
                  <a:lnTo>
                    <a:pt x="351" y="575"/>
                  </a:lnTo>
                  <a:lnTo>
                    <a:pt x="388" y="597"/>
                  </a:lnTo>
                  <a:lnTo>
                    <a:pt x="425" y="616"/>
                  </a:lnTo>
                  <a:lnTo>
                    <a:pt x="464" y="634"/>
                  </a:lnTo>
                  <a:lnTo>
                    <a:pt x="504" y="648"/>
                  </a:lnTo>
                  <a:lnTo>
                    <a:pt x="545" y="661"/>
                  </a:lnTo>
                  <a:lnTo>
                    <a:pt x="588" y="671"/>
                  </a:lnTo>
                  <a:lnTo>
                    <a:pt x="631" y="677"/>
                  </a:lnTo>
                  <a:lnTo>
                    <a:pt x="675" y="682"/>
                  </a:lnTo>
                  <a:lnTo>
                    <a:pt x="720" y="683"/>
                  </a:lnTo>
                  <a:lnTo>
                    <a:pt x="765" y="682"/>
                  </a:lnTo>
                  <a:lnTo>
                    <a:pt x="809" y="677"/>
                  </a:lnTo>
                  <a:lnTo>
                    <a:pt x="852" y="671"/>
                  </a:lnTo>
                  <a:lnTo>
                    <a:pt x="894" y="661"/>
                  </a:lnTo>
                  <a:lnTo>
                    <a:pt x="936" y="648"/>
                  </a:lnTo>
                  <a:lnTo>
                    <a:pt x="976" y="634"/>
                  </a:lnTo>
                  <a:lnTo>
                    <a:pt x="1015" y="616"/>
                  </a:lnTo>
                  <a:lnTo>
                    <a:pt x="1053" y="597"/>
                  </a:lnTo>
                  <a:lnTo>
                    <a:pt x="1088" y="575"/>
                  </a:lnTo>
                  <a:lnTo>
                    <a:pt x="1123" y="551"/>
                  </a:lnTo>
                  <a:lnTo>
                    <a:pt x="1156" y="525"/>
                  </a:lnTo>
                  <a:lnTo>
                    <a:pt x="1188" y="498"/>
                  </a:lnTo>
                  <a:lnTo>
                    <a:pt x="1218" y="468"/>
                  </a:lnTo>
                  <a:lnTo>
                    <a:pt x="1245" y="436"/>
                  </a:lnTo>
                  <a:lnTo>
                    <a:pt x="1271" y="403"/>
                  </a:lnTo>
                  <a:lnTo>
                    <a:pt x="1295" y="368"/>
                  </a:lnTo>
                  <a:lnTo>
                    <a:pt x="1317" y="332"/>
                  </a:lnTo>
                  <a:lnTo>
                    <a:pt x="1336" y="295"/>
                  </a:lnTo>
                  <a:lnTo>
                    <a:pt x="1354" y="255"/>
                  </a:lnTo>
                  <a:lnTo>
                    <a:pt x="1368" y="215"/>
                  </a:lnTo>
                  <a:lnTo>
                    <a:pt x="1381" y="174"/>
                  </a:lnTo>
                  <a:lnTo>
                    <a:pt x="1391" y="132"/>
                  </a:lnTo>
                  <a:lnTo>
                    <a:pt x="1397" y="88"/>
                  </a:lnTo>
                  <a:lnTo>
                    <a:pt x="1402" y="44"/>
                  </a:lnTo>
                  <a:lnTo>
                    <a:pt x="1403" y="0"/>
                  </a:lnTo>
                  <a:lnTo>
                    <a:pt x="1439" y="0"/>
                  </a:lnTo>
                  <a:lnTo>
                    <a:pt x="1438" y="45"/>
                  </a:lnTo>
                  <a:lnTo>
                    <a:pt x="1433" y="90"/>
                  </a:lnTo>
                  <a:lnTo>
                    <a:pt x="1426" y="133"/>
                  </a:lnTo>
                  <a:lnTo>
                    <a:pt x="1417" y="176"/>
                  </a:lnTo>
                  <a:lnTo>
                    <a:pt x="1405" y="219"/>
                  </a:lnTo>
                  <a:lnTo>
                    <a:pt x="1391" y="259"/>
                  </a:lnTo>
                  <a:lnTo>
                    <a:pt x="1374" y="299"/>
                  </a:lnTo>
                  <a:lnTo>
                    <a:pt x="1355" y="337"/>
                  </a:lnTo>
                  <a:lnTo>
                    <a:pt x="1334" y="375"/>
                  </a:lnTo>
                  <a:lnTo>
                    <a:pt x="1310" y="410"/>
                  </a:lnTo>
                  <a:lnTo>
                    <a:pt x="1285" y="444"/>
                  </a:lnTo>
                  <a:lnTo>
                    <a:pt x="1257" y="477"/>
                  </a:lnTo>
                  <a:lnTo>
                    <a:pt x="1228" y="508"/>
                  </a:lnTo>
                  <a:lnTo>
                    <a:pt x="1197" y="537"/>
                  </a:lnTo>
                  <a:lnTo>
                    <a:pt x="1165" y="565"/>
                  </a:lnTo>
                  <a:lnTo>
                    <a:pt x="1130" y="590"/>
                  </a:lnTo>
                  <a:lnTo>
                    <a:pt x="1095" y="613"/>
                  </a:lnTo>
                  <a:lnTo>
                    <a:pt x="1058" y="635"/>
                  </a:lnTo>
                  <a:lnTo>
                    <a:pt x="1019" y="654"/>
                  </a:lnTo>
                  <a:lnTo>
                    <a:pt x="980" y="671"/>
                  </a:lnTo>
                  <a:lnTo>
                    <a:pt x="939" y="685"/>
                  </a:lnTo>
                  <a:lnTo>
                    <a:pt x="897" y="697"/>
                  </a:lnTo>
                  <a:lnTo>
                    <a:pt x="854" y="707"/>
                  </a:lnTo>
                  <a:lnTo>
                    <a:pt x="810" y="713"/>
                  </a:lnTo>
                  <a:lnTo>
                    <a:pt x="765" y="718"/>
                  </a:lnTo>
                  <a:lnTo>
                    <a:pt x="720" y="719"/>
                  </a:lnTo>
                  <a:lnTo>
                    <a:pt x="675" y="718"/>
                  </a:lnTo>
                  <a:lnTo>
                    <a:pt x="630" y="713"/>
                  </a:lnTo>
                  <a:lnTo>
                    <a:pt x="586" y="707"/>
                  </a:lnTo>
                  <a:lnTo>
                    <a:pt x="543" y="697"/>
                  </a:lnTo>
                  <a:lnTo>
                    <a:pt x="501" y="685"/>
                  </a:lnTo>
                  <a:lnTo>
                    <a:pt x="460" y="671"/>
                  </a:lnTo>
                  <a:lnTo>
                    <a:pt x="420" y="654"/>
                  </a:lnTo>
                  <a:lnTo>
                    <a:pt x="382" y="635"/>
                  </a:lnTo>
                  <a:lnTo>
                    <a:pt x="345" y="613"/>
                  </a:lnTo>
                  <a:lnTo>
                    <a:pt x="309" y="590"/>
                  </a:lnTo>
                  <a:lnTo>
                    <a:pt x="275" y="565"/>
                  </a:lnTo>
                  <a:lnTo>
                    <a:pt x="242" y="537"/>
                  </a:lnTo>
                  <a:lnTo>
                    <a:pt x="212" y="508"/>
                  </a:lnTo>
                  <a:lnTo>
                    <a:pt x="182" y="477"/>
                  </a:lnTo>
                  <a:lnTo>
                    <a:pt x="155" y="444"/>
                  </a:lnTo>
                  <a:lnTo>
                    <a:pt x="130" y="410"/>
                  </a:lnTo>
                  <a:lnTo>
                    <a:pt x="106" y="375"/>
                  </a:lnTo>
                  <a:lnTo>
                    <a:pt x="85" y="337"/>
                  </a:lnTo>
                  <a:lnTo>
                    <a:pt x="66" y="299"/>
                  </a:lnTo>
                  <a:lnTo>
                    <a:pt x="49" y="259"/>
                  </a:lnTo>
                  <a:lnTo>
                    <a:pt x="35" y="219"/>
                  </a:lnTo>
                  <a:lnTo>
                    <a:pt x="23" y="176"/>
                  </a:lnTo>
                  <a:lnTo>
                    <a:pt x="13" y="133"/>
                  </a:lnTo>
                  <a:lnTo>
                    <a:pt x="6" y="90"/>
                  </a:lnTo>
                  <a:lnTo>
                    <a:pt x="2" y="45"/>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8">
              <a:extLst>
                <a:ext uri="{FF2B5EF4-FFF2-40B4-BE49-F238E27FC236}">
                  <a16:creationId xmlns:a16="http://schemas.microsoft.com/office/drawing/2014/main" id="{E258C632-E80E-7BEC-0193-43CA19F0F6EE}"/>
                </a:ext>
              </a:extLst>
            </p:cNvPr>
            <p:cNvSpPr>
              <a:spLocks/>
            </p:cNvSpPr>
            <p:nvPr/>
          </p:nvSpPr>
          <p:spPr bwMode="auto">
            <a:xfrm>
              <a:off x="2101850" y="3155950"/>
              <a:ext cx="915987" cy="266700"/>
            </a:xfrm>
            <a:custGeom>
              <a:avLst/>
              <a:gdLst/>
              <a:ahLst/>
              <a:cxnLst>
                <a:cxn ang="0">
                  <a:pos x="69" y="1"/>
                </a:cxn>
                <a:cxn ang="0">
                  <a:pos x="93" y="9"/>
                </a:cxn>
                <a:cxn ang="0">
                  <a:pos x="126" y="21"/>
                </a:cxn>
                <a:cxn ang="0">
                  <a:pos x="165" y="32"/>
                </a:cxn>
                <a:cxn ang="0">
                  <a:pos x="210" y="41"/>
                </a:cxn>
                <a:cxn ang="0">
                  <a:pos x="261" y="45"/>
                </a:cxn>
                <a:cxn ang="0">
                  <a:pos x="316" y="44"/>
                </a:cxn>
                <a:cxn ang="0">
                  <a:pos x="366" y="40"/>
                </a:cxn>
                <a:cxn ang="0">
                  <a:pos x="410" y="33"/>
                </a:cxn>
                <a:cxn ang="0">
                  <a:pos x="446" y="26"/>
                </a:cxn>
                <a:cxn ang="0">
                  <a:pos x="474" y="19"/>
                </a:cxn>
                <a:cxn ang="0">
                  <a:pos x="493" y="12"/>
                </a:cxn>
                <a:cxn ang="0">
                  <a:pos x="510" y="6"/>
                </a:cxn>
                <a:cxn ang="0">
                  <a:pos x="524" y="3"/>
                </a:cxn>
                <a:cxn ang="0">
                  <a:pos x="538" y="5"/>
                </a:cxn>
                <a:cxn ang="0">
                  <a:pos x="552" y="15"/>
                </a:cxn>
                <a:cxn ang="0">
                  <a:pos x="565" y="32"/>
                </a:cxn>
                <a:cxn ang="0">
                  <a:pos x="572" y="52"/>
                </a:cxn>
                <a:cxn ang="0">
                  <a:pos x="576" y="70"/>
                </a:cxn>
                <a:cxn ang="0">
                  <a:pos x="577" y="81"/>
                </a:cxn>
                <a:cxn ang="0">
                  <a:pos x="577" y="83"/>
                </a:cxn>
                <a:cxn ang="0">
                  <a:pos x="577" y="89"/>
                </a:cxn>
                <a:cxn ang="0">
                  <a:pos x="577" y="99"/>
                </a:cxn>
                <a:cxn ang="0">
                  <a:pos x="573" y="109"/>
                </a:cxn>
                <a:cxn ang="0">
                  <a:pos x="564" y="119"/>
                </a:cxn>
                <a:cxn ang="0">
                  <a:pos x="538" y="130"/>
                </a:cxn>
                <a:cxn ang="0">
                  <a:pos x="501" y="143"/>
                </a:cxn>
                <a:cxn ang="0">
                  <a:pos x="462" y="153"/>
                </a:cxn>
                <a:cxn ang="0">
                  <a:pos x="421" y="161"/>
                </a:cxn>
                <a:cxn ang="0">
                  <a:pos x="373" y="166"/>
                </a:cxn>
                <a:cxn ang="0">
                  <a:pos x="319" y="168"/>
                </a:cxn>
                <a:cxn ang="0">
                  <a:pos x="287" y="168"/>
                </a:cxn>
                <a:cxn ang="0">
                  <a:pos x="275" y="168"/>
                </a:cxn>
                <a:cxn ang="0">
                  <a:pos x="252" y="168"/>
                </a:cxn>
                <a:cxn ang="0">
                  <a:pos x="222" y="166"/>
                </a:cxn>
                <a:cxn ang="0">
                  <a:pos x="186" y="163"/>
                </a:cxn>
                <a:cxn ang="0">
                  <a:pos x="146" y="158"/>
                </a:cxn>
                <a:cxn ang="0">
                  <a:pos x="104" y="151"/>
                </a:cxn>
                <a:cxn ang="0">
                  <a:pos x="64" y="141"/>
                </a:cxn>
                <a:cxn ang="0">
                  <a:pos x="26" y="128"/>
                </a:cxn>
                <a:cxn ang="0">
                  <a:pos x="23" y="126"/>
                </a:cxn>
                <a:cxn ang="0">
                  <a:pos x="16" y="121"/>
                </a:cxn>
                <a:cxn ang="0">
                  <a:pos x="8" y="112"/>
                </a:cxn>
                <a:cxn ang="0">
                  <a:pos x="2" y="100"/>
                </a:cxn>
                <a:cxn ang="0">
                  <a:pos x="1" y="85"/>
                </a:cxn>
                <a:cxn ang="0">
                  <a:pos x="25" y="24"/>
                </a:cxn>
                <a:cxn ang="0">
                  <a:pos x="26" y="21"/>
                </a:cxn>
                <a:cxn ang="0">
                  <a:pos x="30" y="15"/>
                </a:cxn>
                <a:cxn ang="0">
                  <a:pos x="37" y="8"/>
                </a:cxn>
                <a:cxn ang="0">
                  <a:pos x="47" y="2"/>
                </a:cxn>
                <a:cxn ang="0">
                  <a:pos x="61" y="0"/>
                </a:cxn>
              </a:cxnLst>
              <a:rect l="0" t="0" r="r" b="b"/>
              <a:pathLst>
                <a:path w="577" h="168">
                  <a:moveTo>
                    <a:pt x="61" y="0"/>
                  </a:moveTo>
                  <a:lnTo>
                    <a:pt x="69" y="1"/>
                  </a:lnTo>
                  <a:lnTo>
                    <a:pt x="78" y="4"/>
                  </a:lnTo>
                  <a:lnTo>
                    <a:pt x="93" y="9"/>
                  </a:lnTo>
                  <a:lnTo>
                    <a:pt x="108" y="15"/>
                  </a:lnTo>
                  <a:lnTo>
                    <a:pt x="126" y="21"/>
                  </a:lnTo>
                  <a:lnTo>
                    <a:pt x="145" y="26"/>
                  </a:lnTo>
                  <a:lnTo>
                    <a:pt x="165" y="32"/>
                  </a:lnTo>
                  <a:lnTo>
                    <a:pt x="187" y="36"/>
                  </a:lnTo>
                  <a:lnTo>
                    <a:pt x="210" y="41"/>
                  </a:lnTo>
                  <a:lnTo>
                    <a:pt x="235" y="44"/>
                  </a:lnTo>
                  <a:lnTo>
                    <a:pt x="261" y="45"/>
                  </a:lnTo>
                  <a:lnTo>
                    <a:pt x="289" y="46"/>
                  </a:lnTo>
                  <a:lnTo>
                    <a:pt x="316" y="44"/>
                  </a:lnTo>
                  <a:lnTo>
                    <a:pt x="342" y="42"/>
                  </a:lnTo>
                  <a:lnTo>
                    <a:pt x="366" y="40"/>
                  </a:lnTo>
                  <a:lnTo>
                    <a:pt x="389" y="36"/>
                  </a:lnTo>
                  <a:lnTo>
                    <a:pt x="410" y="33"/>
                  </a:lnTo>
                  <a:lnTo>
                    <a:pt x="430" y="30"/>
                  </a:lnTo>
                  <a:lnTo>
                    <a:pt x="446" y="26"/>
                  </a:lnTo>
                  <a:lnTo>
                    <a:pt x="461" y="22"/>
                  </a:lnTo>
                  <a:lnTo>
                    <a:pt x="474" y="19"/>
                  </a:lnTo>
                  <a:lnTo>
                    <a:pt x="484" y="16"/>
                  </a:lnTo>
                  <a:lnTo>
                    <a:pt x="493" y="12"/>
                  </a:lnTo>
                  <a:lnTo>
                    <a:pt x="501" y="9"/>
                  </a:lnTo>
                  <a:lnTo>
                    <a:pt x="510" y="6"/>
                  </a:lnTo>
                  <a:lnTo>
                    <a:pt x="517" y="4"/>
                  </a:lnTo>
                  <a:lnTo>
                    <a:pt x="524" y="3"/>
                  </a:lnTo>
                  <a:lnTo>
                    <a:pt x="531" y="3"/>
                  </a:lnTo>
                  <a:lnTo>
                    <a:pt x="538" y="5"/>
                  </a:lnTo>
                  <a:lnTo>
                    <a:pt x="546" y="9"/>
                  </a:lnTo>
                  <a:lnTo>
                    <a:pt x="552" y="15"/>
                  </a:lnTo>
                  <a:lnTo>
                    <a:pt x="559" y="23"/>
                  </a:lnTo>
                  <a:lnTo>
                    <a:pt x="565" y="32"/>
                  </a:lnTo>
                  <a:lnTo>
                    <a:pt x="569" y="42"/>
                  </a:lnTo>
                  <a:lnTo>
                    <a:pt x="572" y="52"/>
                  </a:lnTo>
                  <a:lnTo>
                    <a:pt x="574" y="61"/>
                  </a:lnTo>
                  <a:lnTo>
                    <a:pt x="576" y="70"/>
                  </a:lnTo>
                  <a:lnTo>
                    <a:pt x="577" y="77"/>
                  </a:lnTo>
                  <a:lnTo>
                    <a:pt x="577" y="81"/>
                  </a:lnTo>
                  <a:lnTo>
                    <a:pt x="577" y="82"/>
                  </a:lnTo>
                  <a:lnTo>
                    <a:pt x="577" y="83"/>
                  </a:lnTo>
                  <a:lnTo>
                    <a:pt x="577" y="86"/>
                  </a:lnTo>
                  <a:lnTo>
                    <a:pt x="577" y="89"/>
                  </a:lnTo>
                  <a:lnTo>
                    <a:pt x="577" y="94"/>
                  </a:lnTo>
                  <a:lnTo>
                    <a:pt x="577" y="99"/>
                  </a:lnTo>
                  <a:lnTo>
                    <a:pt x="575" y="104"/>
                  </a:lnTo>
                  <a:lnTo>
                    <a:pt x="573" y="109"/>
                  </a:lnTo>
                  <a:lnTo>
                    <a:pt x="569" y="115"/>
                  </a:lnTo>
                  <a:lnTo>
                    <a:pt x="564" y="119"/>
                  </a:lnTo>
                  <a:lnTo>
                    <a:pt x="557" y="123"/>
                  </a:lnTo>
                  <a:lnTo>
                    <a:pt x="538" y="130"/>
                  </a:lnTo>
                  <a:lnTo>
                    <a:pt x="520" y="137"/>
                  </a:lnTo>
                  <a:lnTo>
                    <a:pt x="501" y="143"/>
                  </a:lnTo>
                  <a:lnTo>
                    <a:pt x="482" y="148"/>
                  </a:lnTo>
                  <a:lnTo>
                    <a:pt x="462" y="153"/>
                  </a:lnTo>
                  <a:lnTo>
                    <a:pt x="442" y="158"/>
                  </a:lnTo>
                  <a:lnTo>
                    <a:pt x="421" y="161"/>
                  </a:lnTo>
                  <a:lnTo>
                    <a:pt x="398" y="164"/>
                  </a:lnTo>
                  <a:lnTo>
                    <a:pt x="373" y="166"/>
                  </a:lnTo>
                  <a:lnTo>
                    <a:pt x="347" y="168"/>
                  </a:lnTo>
                  <a:lnTo>
                    <a:pt x="319" y="168"/>
                  </a:lnTo>
                  <a:lnTo>
                    <a:pt x="289" y="168"/>
                  </a:lnTo>
                  <a:lnTo>
                    <a:pt x="287" y="168"/>
                  </a:lnTo>
                  <a:lnTo>
                    <a:pt x="282" y="168"/>
                  </a:lnTo>
                  <a:lnTo>
                    <a:pt x="275" y="168"/>
                  </a:lnTo>
                  <a:lnTo>
                    <a:pt x="265" y="168"/>
                  </a:lnTo>
                  <a:lnTo>
                    <a:pt x="252" y="168"/>
                  </a:lnTo>
                  <a:lnTo>
                    <a:pt x="238" y="167"/>
                  </a:lnTo>
                  <a:lnTo>
                    <a:pt x="222" y="166"/>
                  </a:lnTo>
                  <a:lnTo>
                    <a:pt x="204" y="165"/>
                  </a:lnTo>
                  <a:lnTo>
                    <a:pt x="186" y="163"/>
                  </a:lnTo>
                  <a:lnTo>
                    <a:pt x="166" y="161"/>
                  </a:lnTo>
                  <a:lnTo>
                    <a:pt x="146" y="158"/>
                  </a:lnTo>
                  <a:lnTo>
                    <a:pt x="125" y="155"/>
                  </a:lnTo>
                  <a:lnTo>
                    <a:pt x="104" y="151"/>
                  </a:lnTo>
                  <a:lnTo>
                    <a:pt x="84" y="146"/>
                  </a:lnTo>
                  <a:lnTo>
                    <a:pt x="64" y="141"/>
                  </a:lnTo>
                  <a:lnTo>
                    <a:pt x="44" y="135"/>
                  </a:lnTo>
                  <a:lnTo>
                    <a:pt x="26" y="128"/>
                  </a:lnTo>
                  <a:lnTo>
                    <a:pt x="25" y="128"/>
                  </a:lnTo>
                  <a:lnTo>
                    <a:pt x="23" y="126"/>
                  </a:lnTo>
                  <a:lnTo>
                    <a:pt x="20" y="124"/>
                  </a:lnTo>
                  <a:lnTo>
                    <a:pt x="16" y="121"/>
                  </a:lnTo>
                  <a:lnTo>
                    <a:pt x="12" y="117"/>
                  </a:lnTo>
                  <a:lnTo>
                    <a:pt x="8" y="112"/>
                  </a:lnTo>
                  <a:lnTo>
                    <a:pt x="4" y="107"/>
                  </a:lnTo>
                  <a:lnTo>
                    <a:pt x="2" y="100"/>
                  </a:lnTo>
                  <a:lnTo>
                    <a:pt x="0" y="93"/>
                  </a:lnTo>
                  <a:lnTo>
                    <a:pt x="1" y="85"/>
                  </a:lnTo>
                  <a:lnTo>
                    <a:pt x="2" y="76"/>
                  </a:lnTo>
                  <a:lnTo>
                    <a:pt x="25" y="24"/>
                  </a:lnTo>
                  <a:lnTo>
                    <a:pt x="25" y="23"/>
                  </a:lnTo>
                  <a:lnTo>
                    <a:pt x="26" y="21"/>
                  </a:lnTo>
                  <a:lnTo>
                    <a:pt x="28" y="18"/>
                  </a:lnTo>
                  <a:lnTo>
                    <a:pt x="30" y="15"/>
                  </a:lnTo>
                  <a:lnTo>
                    <a:pt x="33" y="11"/>
                  </a:lnTo>
                  <a:lnTo>
                    <a:pt x="37" y="8"/>
                  </a:lnTo>
                  <a:lnTo>
                    <a:pt x="42" y="5"/>
                  </a:lnTo>
                  <a:lnTo>
                    <a:pt x="47" y="2"/>
                  </a:lnTo>
                  <a:lnTo>
                    <a:pt x="53" y="0"/>
                  </a:lnTo>
                  <a:lnTo>
                    <a:pt x="6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10">
              <a:extLst>
                <a:ext uri="{FF2B5EF4-FFF2-40B4-BE49-F238E27FC236}">
                  <a16:creationId xmlns:a16="http://schemas.microsoft.com/office/drawing/2014/main" id="{21869CEA-5EE0-03E0-E882-508032562315}"/>
                </a:ext>
              </a:extLst>
            </p:cNvPr>
            <p:cNvSpPr>
              <a:spLocks/>
            </p:cNvSpPr>
            <p:nvPr/>
          </p:nvSpPr>
          <p:spPr bwMode="auto">
            <a:xfrm>
              <a:off x="1370013" y="2114550"/>
              <a:ext cx="155575" cy="192088"/>
            </a:xfrm>
            <a:custGeom>
              <a:avLst/>
              <a:gdLst/>
              <a:ahLst/>
              <a:cxnLst>
                <a:cxn ang="0">
                  <a:pos x="36" y="0"/>
                </a:cxn>
                <a:cxn ang="0">
                  <a:pos x="62" y="0"/>
                </a:cxn>
                <a:cxn ang="0">
                  <a:pos x="71"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1"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1" y="1"/>
                  </a:lnTo>
                  <a:lnTo>
                    <a:pt x="80" y="5"/>
                  </a:lnTo>
                  <a:lnTo>
                    <a:pt x="87" y="10"/>
                  </a:lnTo>
                  <a:lnTo>
                    <a:pt x="93" y="18"/>
                  </a:lnTo>
                  <a:lnTo>
                    <a:pt x="96" y="26"/>
                  </a:lnTo>
                  <a:lnTo>
                    <a:pt x="98" y="36"/>
                  </a:lnTo>
                  <a:lnTo>
                    <a:pt x="98" y="85"/>
                  </a:lnTo>
                  <a:lnTo>
                    <a:pt x="96" y="94"/>
                  </a:lnTo>
                  <a:lnTo>
                    <a:pt x="93" y="103"/>
                  </a:lnTo>
                  <a:lnTo>
                    <a:pt x="87" y="110"/>
                  </a:lnTo>
                  <a:lnTo>
                    <a:pt x="80" y="116"/>
                  </a:lnTo>
                  <a:lnTo>
                    <a:pt x="71"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Freeform 11">
              <a:extLst>
                <a:ext uri="{FF2B5EF4-FFF2-40B4-BE49-F238E27FC236}">
                  <a16:creationId xmlns:a16="http://schemas.microsoft.com/office/drawing/2014/main" id="{42812006-E5AB-50E7-1169-5057CA5C76FB}"/>
                </a:ext>
              </a:extLst>
            </p:cNvPr>
            <p:cNvSpPr>
              <a:spLocks/>
            </p:cNvSpPr>
            <p:nvPr/>
          </p:nvSpPr>
          <p:spPr bwMode="auto">
            <a:xfrm>
              <a:off x="3595688" y="2114550"/>
              <a:ext cx="155575" cy="192088"/>
            </a:xfrm>
            <a:custGeom>
              <a:avLst/>
              <a:gdLst/>
              <a:ahLst/>
              <a:cxnLst>
                <a:cxn ang="0">
                  <a:pos x="36" y="0"/>
                </a:cxn>
                <a:cxn ang="0">
                  <a:pos x="62" y="0"/>
                </a:cxn>
                <a:cxn ang="0">
                  <a:pos x="72"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2"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2" y="1"/>
                  </a:lnTo>
                  <a:lnTo>
                    <a:pt x="80" y="5"/>
                  </a:lnTo>
                  <a:lnTo>
                    <a:pt x="87" y="10"/>
                  </a:lnTo>
                  <a:lnTo>
                    <a:pt x="93" y="18"/>
                  </a:lnTo>
                  <a:lnTo>
                    <a:pt x="96" y="26"/>
                  </a:lnTo>
                  <a:lnTo>
                    <a:pt x="98" y="36"/>
                  </a:lnTo>
                  <a:lnTo>
                    <a:pt x="98" y="85"/>
                  </a:lnTo>
                  <a:lnTo>
                    <a:pt x="96" y="94"/>
                  </a:lnTo>
                  <a:lnTo>
                    <a:pt x="93" y="103"/>
                  </a:lnTo>
                  <a:lnTo>
                    <a:pt x="87" y="110"/>
                  </a:lnTo>
                  <a:lnTo>
                    <a:pt x="80" y="116"/>
                  </a:lnTo>
                  <a:lnTo>
                    <a:pt x="72"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Freeform 9">
              <a:extLst>
                <a:ext uri="{FF2B5EF4-FFF2-40B4-BE49-F238E27FC236}">
                  <a16:creationId xmlns:a16="http://schemas.microsoft.com/office/drawing/2014/main" id="{300761B4-039C-016A-D7AB-4AF2C911825D}"/>
                </a:ext>
              </a:extLst>
            </p:cNvPr>
            <p:cNvSpPr>
              <a:spLocks/>
            </p:cNvSpPr>
            <p:nvPr/>
          </p:nvSpPr>
          <p:spPr bwMode="auto">
            <a:xfrm>
              <a:off x="1473200" y="2060575"/>
              <a:ext cx="2174875" cy="300038"/>
            </a:xfrm>
            <a:custGeom>
              <a:avLst/>
              <a:gdLst/>
              <a:ahLst/>
              <a:cxnLst>
                <a:cxn ang="0">
                  <a:pos x="36" y="0"/>
                </a:cxn>
                <a:cxn ang="0">
                  <a:pos x="1334" y="0"/>
                </a:cxn>
                <a:cxn ang="0">
                  <a:pos x="1344" y="1"/>
                </a:cxn>
                <a:cxn ang="0">
                  <a:pos x="1352" y="5"/>
                </a:cxn>
                <a:cxn ang="0">
                  <a:pos x="1359" y="10"/>
                </a:cxn>
                <a:cxn ang="0">
                  <a:pos x="1365" y="18"/>
                </a:cxn>
                <a:cxn ang="0">
                  <a:pos x="1369" y="26"/>
                </a:cxn>
                <a:cxn ang="0">
                  <a:pos x="1370" y="36"/>
                </a:cxn>
                <a:cxn ang="0">
                  <a:pos x="1370" y="153"/>
                </a:cxn>
                <a:cxn ang="0">
                  <a:pos x="1369" y="162"/>
                </a:cxn>
                <a:cxn ang="0">
                  <a:pos x="1365" y="171"/>
                </a:cxn>
                <a:cxn ang="0">
                  <a:pos x="1359" y="178"/>
                </a:cxn>
                <a:cxn ang="0">
                  <a:pos x="1352" y="184"/>
                </a:cxn>
                <a:cxn ang="0">
                  <a:pos x="1344" y="187"/>
                </a:cxn>
                <a:cxn ang="0">
                  <a:pos x="1334" y="189"/>
                </a:cxn>
                <a:cxn ang="0">
                  <a:pos x="36" y="189"/>
                </a:cxn>
                <a:cxn ang="0">
                  <a:pos x="26" y="187"/>
                </a:cxn>
                <a:cxn ang="0">
                  <a:pos x="18" y="184"/>
                </a:cxn>
                <a:cxn ang="0">
                  <a:pos x="10" y="178"/>
                </a:cxn>
                <a:cxn ang="0">
                  <a:pos x="5" y="171"/>
                </a:cxn>
                <a:cxn ang="0">
                  <a:pos x="1" y="162"/>
                </a:cxn>
                <a:cxn ang="0">
                  <a:pos x="0" y="153"/>
                </a:cxn>
                <a:cxn ang="0">
                  <a:pos x="0" y="36"/>
                </a:cxn>
                <a:cxn ang="0">
                  <a:pos x="1" y="26"/>
                </a:cxn>
                <a:cxn ang="0">
                  <a:pos x="5" y="18"/>
                </a:cxn>
                <a:cxn ang="0">
                  <a:pos x="10" y="10"/>
                </a:cxn>
                <a:cxn ang="0">
                  <a:pos x="18" y="5"/>
                </a:cxn>
                <a:cxn ang="0">
                  <a:pos x="26" y="1"/>
                </a:cxn>
                <a:cxn ang="0">
                  <a:pos x="36" y="0"/>
                </a:cxn>
              </a:cxnLst>
              <a:rect l="0" t="0" r="r" b="b"/>
              <a:pathLst>
                <a:path w="1370" h="189">
                  <a:moveTo>
                    <a:pt x="36" y="0"/>
                  </a:moveTo>
                  <a:lnTo>
                    <a:pt x="1334" y="0"/>
                  </a:lnTo>
                  <a:lnTo>
                    <a:pt x="1344" y="1"/>
                  </a:lnTo>
                  <a:lnTo>
                    <a:pt x="1352" y="5"/>
                  </a:lnTo>
                  <a:lnTo>
                    <a:pt x="1359" y="10"/>
                  </a:lnTo>
                  <a:lnTo>
                    <a:pt x="1365" y="18"/>
                  </a:lnTo>
                  <a:lnTo>
                    <a:pt x="1369" y="26"/>
                  </a:lnTo>
                  <a:lnTo>
                    <a:pt x="1370" y="36"/>
                  </a:lnTo>
                  <a:lnTo>
                    <a:pt x="1370" y="153"/>
                  </a:lnTo>
                  <a:lnTo>
                    <a:pt x="1369" y="162"/>
                  </a:lnTo>
                  <a:lnTo>
                    <a:pt x="1365" y="171"/>
                  </a:lnTo>
                  <a:lnTo>
                    <a:pt x="1359" y="178"/>
                  </a:lnTo>
                  <a:lnTo>
                    <a:pt x="1352" y="184"/>
                  </a:lnTo>
                  <a:lnTo>
                    <a:pt x="1344" y="187"/>
                  </a:lnTo>
                  <a:lnTo>
                    <a:pt x="1334" y="189"/>
                  </a:lnTo>
                  <a:lnTo>
                    <a:pt x="36" y="189"/>
                  </a:lnTo>
                  <a:lnTo>
                    <a:pt x="26" y="187"/>
                  </a:lnTo>
                  <a:lnTo>
                    <a:pt x="18" y="184"/>
                  </a:lnTo>
                  <a:lnTo>
                    <a:pt x="10" y="178"/>
                  </a:lnTo>
                  <a:lnTo>
                    <a:pt x="5" y="171"/>
                  </a:lnTo>
                  <a:lnTo>
                    <a:pt x="1" y="162"/>
                  </a:lnTo>
                  <a:lnTo>
                    <a:pt x="0" y="153"/>
                  </a:lnTo>
                  <a:lnTo>
                    <a:pt x="0" y="36"/>
                  </a:lnTo>
                  <a:lnTo>
                    <a:pt x="1" y="26"/>
                  </a:lnTo>
                  <a:lnTo>
                    <a:pt x="5" y="18"/>
                  </a:lnTo>
                  <a:lnTo>
                    <a:pt x="10" y="10"/>
                  </a:lnTo>
                  <a:lnTo>
                    <a:pt x="18" y="5"/>
                  </a:lnTo>
                  <a:lnTo>
                    <a:pt x="26" y="1"/>
                  </a:lnTo>
                  <a:lnTo>
                    <a:pt x="36"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41" name="Group 23">
            <a:extLst>
              <a:ext uri="{FF2B5EF4-FFF2-40B4-BE49-F238E27FC236}">
                <a16:creationId xmlns:a16="http://schemas.microsoft.com/office/drawing/2014/main" id="{28A59348-F20D-D96A-7D68-7BB2B274DCB5}"/>
              </a:ext>
            </a:extLst>
          </p:cNvPr>
          <p:cNvGrpSpPr/>
          <p:nvPr/>
        </p:nvGrpSpPr>
        <p:grpSpPr>
          <a:xfrm rot="2810961">
            <a:off x="1064292" y="2154578"/>
            <a:ext cx="1430042" cy="1239370"/>
            <a:chOff x="1370013" y="2060575"/>
            <a:chExt cx="2381250" cy="2063750"/>
          </a:xfrm>
        </p:grpSpPr>
        <p:sp>
          <p:nvSpPr>
            <p:cNvPr id="42" name="Freeform 6">
              <a:extLst>
                <a:ext uri="{FF2B5EF4-FFF2-40B4-BE49-F238E27FC236}">
                  <a16:creationId xmlns:a16="http://schemas.microsoft.com/office/drawing/2014/main" id="{13B7AB02-251D-641C-08AB-C8D23BB16BFE}"/>
                </a:ext>
              </a:extLst>
            </p:cNvPr>
            <p:cNvSpPr>
              <a:spLocks/>
            </p:cNvSpPr>
            <p:nvPr/>
          </p:nvSpPr>
          <p:spPr bwMode="auto">
            <a:xfrm>
              <a:off x="1524000" y="2232025"/>
              <a:ext cx="2073275" cy="1892300"/>
            </a:xfrm>
            <a:custGeom>
              <a:avLst/>
              <a:gdLst/>
              <a:ahLst/>
              <a:cxnLst>
                <a:cxn ang="0">
                  <a:pos x="1306" y="0"/>
                </a:cxn>
                <a:cxn ang="0">
                  <a:pos x="1180" y="1192"/>
                </a:cxn>
                <a:cxn ang="0">
                  <a:pos x="128" y="1192"/>
                </a:cxn>
                <a:cxn ang="0">
                  <a:pos x="0" y="36"/>
                </a:cxn>
                <a:cxn ang="0">
                  <a:pos x="1306" y="0"/>
                </a:cxn>
              </a:cxnLst>
              <a:rect l="0" t="0" r="r" b="b"/>
              <a:pathLst>
                <a:path w="1306" h="1192">
                  <a:moveTo>
                    <a:pt x="1306" y="0"/>
                  </a:moveTo>
                  <a:lnTo>
                    <a:pt x="1180" y="1192"/>
                  </a:lnTo>
                  <a:lnTo>
                    <a:pt x="128" y="1192"/>
                  </a:lnTo>
                  <a:lnTo>
                    <a:pt x="0" y="36"/>
                  </a:lnTo>
                  <a:lnTo>
                    <a:pt x="1306"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Freeform 7">
              <a:extLst>
                <a:ext uri="{FF2B5EF4-FFF2-40B4-BE49-F238E27FC236}">
                  <a16:creationId xmlns:a16="http://schemas.microsoft.com/office/drawing/2014/main" id="{0700973D-A284-0C9C-7C15-CC99895325EE}"/>
                </a:ext>
              </a:extLst>
            </p:cNvPr>
            <p:cNvSpPr>
              <a:spLocks/>
            </p:cNvSpPr>
            <p:nvPr/>
          </p:nvSpPr>
          <p:spPr bwMode="auto">
            <a:xfrm>
              <a:off x="1417638" y="2211388"/>
              <a:ext cx="2284412" cy="1141413"/>
            </a:xfrm>
            <a:custGeom>
              <a:avLst/>
              <a:gdLst/>
              <a:ahLst/>
              <a:cxnLst>
                <a:cxn ang="0">
                  <a:pos x="36" y="0"/>
                </a:cxn>
                <a:cxn ang="0">
                  <a:pos x="42" y="88"/>
                </a:cxn>
                <a:cxn ang="0">
                  <a:pos x="59" y="174"/>
                </a:cxn>
                <a:cxn ang="0">
                  <a:pos x="86" y="255"/>
                </a:cxn>
                <a:cxn ang="0">
                  <a:pos x="123" y="332"/>
                </a:cxn>
                <a:cxn ang="0">
                  <a:pos x="168" y="403"/>
                </a:cxn>
                <a:cxn ang="0">
                  <a:pos x="222" y="468"/>
                </a:cxn>
                <a:cxn ang="0">
                  <a:pos x="283" y="525"/>
                </a:cxn>
                <a:cxn ang="0">
                  <a:pos x="351" y="575"/>
                </a:cxn>
                <a:cxn ang="0">
                  <a:pos x="425" y="616"/>
                </a:cxn>
                <a:cxn ang="0">
                  <a:pos x="504" y="648"/>
                </a:cxn>
                <a:cxn ang="0">
                  <a:pos x="588" y="671"/>
                </a:cxn>
                <a:cxn ang="0">
                  <a:pos x="675" y="682"/>
                </a:cxn>
                <a:cxn ang="0">
                  <a:pos x="765" y="682"/>
                </a:cxn>
                <a:cxn ang="0">
                  <a:pos x="852" y="671"/>
                </a:cxn>
                <a:cxn ang="0">
                  <a:pos x="936" y="648"/>
                </a:cxn>
                <a:cxn ang="0">
                  <a:pos x="1015" y="616"/>
                </a:cxn>
                <a:cxn ang="0">
                  <a:pos x="1088" y="575"/>
                </a:cxn>
                <a:cxn ang="0">
                  <a:pos x="1156" y="525"/>
                </a:cxn>
                <a:cxn ang="0">
                  <a:pos x="1218" y="468"/>
                </a:cxn>
                <a:cxn ang="0">
                  <a:pos x="1271" y="403"/>
                </a:cxn>
                <a:cxn ang="0">
                  <a:pos x="1317" y="332"/>
                </a:cxn>
                <a:cxn ang="0">
                  <a:pos x="1354" y="255"/>
                </a:cxn>
                <a:cxn ang="0">
                  <a:pos x="1381" y="174"/>
                </a:cxn>
                <a:cxn ang="0">
                  <a:pos x="1397" y="88"/>
                </a:cxn>
                <a:cxn ang="0">
                  <a:pos x="1403" y="0"/>
                </a:cxn>
                <a:cxn ang="0">
                  <a:pos x="1438" y="45"/>
                </a:cxn>
                <a:cxn ang="0">
                  <a:pos x="1426" y="133"/>
                </a:cxn>
                <a:cxn ang="0">
                  <a:pos x="1405" y="219"/>
                </a:cxn>
                <a:cxn ang="0">
                  <a:pos x="1374" y="299"/>
                </a:cxn>
                <a:cxn ang="0">
                  <a:pos x="1334" y="375"/>
                </a:cxn>
                <a:cxn ang="0">
                  <a:pos x="1285" y="444"/>
                </a:cxn>
                <a:cxn ang="0">
                  <a:pos x="1228" y="508"/>
                </a:cxn>
                <a:cxn ang="0">
                  <a:pos x="1165" y="565"/>
                </a:cxn>
                <a:cxn ang="0">
                  <a:pos x="1095" y="613"/>
                </a:cxn>
                <a:cxn ang="0">
                  <a:pos x="1019" y="654"/>
                </a:cxn>
                <a:cxn ang="0">
                  <a:pos x="939" y="685"/>
                </a:cxn>
                <a:cxn ang="0">
                  <a:pos x="854" y="707"/>
                </a:cxn>
                <a:cxn ang="0">
                  <a:pos x="765" y="718"/>
                </a:cxn>
                <a:cxn ang="0">
                  <a:pos x="675" y="718"/>
                </a:cxn>
                <a:cxn ang="0">
                  <a:pos x="586" y="707"/>
                </a:cxn>
                <a:cxn ang="0">
                  <a:pos x="501" y="685"/>
                </a:cxn>
                <a:cxn ang="0">
                  <a:pos x="420" y="654"/>
                </a:cxn>
                <a:cxn ang="0">
                  <a:pos x="345" y="613"/>
                </a:cxn>
                <a:cxn ang="0">
                  <a:pos x="275" y="565"/>
                </a:cxn>
                <a:cxn ang="0">
                  <a:pos x="212" y="508"/>
                </a:cxn>
                <a:cxn ang="0">
                  <a:pos x="155" y="444"/>
                </a:cxn>
                <a:cxn ang="0">
                  <a:pos x="106" y="375"/>
                </a:cxn>
                <a:cxn ang="0">
                  <a:pos x="66" y="299"/>
                </a:cxn>
                <a:cxn ang="0">
                  <a:pos x="35" y="219"/>
                </a:cxn>
                <a:cxn ang="0">
                  <a:pos x="13" y="133"/>
                </a:cxn>
                <a:cxn ang="0">
                  <a:pos x="2" y="45"/>
                </a:cxn>
              </a:cxnLst>
              <a:rect l="0" t="0" r="r" b="b"/>
              <a:pathLst>
                <a:path w="1439" h="719">
                  <a:moveTo>
                    <a:pt x="0" y="0"/>
                  </a:moveTo>
                  <a:lnTo>
                    <a:pt x="36" y="0"/>
                  </a:lnTo>
                  <a:lnTo>
                    <a:pt x="38" y="44"/>
                  </a:lnTo>
                  <a:lnTo>
                    <a:pt x="42" y="88"/>
                  </a:lnTo>
                  <a:lnTo>
                    <a:pt x="49" y="132"/>
                  </a:lnTo>
                  <a:lnTo>
                    <a:pt x="59" y="174"/>
                  </a:lnTo>
                  <a:lnTo>
                    <a:pt x="71" y="215"/>
                  </a:lnTo>
                  <a:lnTo>
                    <a:pt x="86" y="255"/>
                  </a:lnTo>
                  <a:lnTo>
                    <a:pt x="103" y="295"/>
                  </a:lnTo>
                  <a:lnTo>
                    <a:pt x="123" y="332"/>
                  </a:lnTo>
                  <a:lnTo>
                    <a:pt x="145" y="368"/>
                  </a:lnTo>
                  <a:lnTo>
                    <a:pt x="168" y="403"/>
                  </a:lnTo>
                  <a:lnTo>
                    <a:pt x="194" y="436"/>
                  </a:lnTo>
                  <a:lnTo>
                    <a:pt x="222" y="468"/>
                  </a:lnTo>
                  <a:lnTo>
                    <a:pt x="252" y="498"/>
                  </a:lnTo>
                  <a:lnTo>
                    <a:pt x="283" y="525"/>
                  </a:lnTo>
                  <a:lnTo>
                    <a:pt x="317" y="551"/>
                  </a:lnTo>
                  <a:lnTo>
                    <a:pt x="351" y="575"/>
                  </a:lnTo>
                  <a:lnTo>
                    <a:pt x="388" y="597"/>
                  </a:lnTo>
                  <a:lnTo>
                    <a:pt x="425" y="616"/>
                  </a:lnTo>
                  <a:lnTo>
                    <a:pt x="464" y="634"/>
                  </a:lnTo>
                  <a:lnTo>
                    <a:pt x="504" y="648"/>
                  </a:lnTo>
                  <a:lnTo>
                    <a:pt x="545" y="661"/>
                  </a:lnTo>
                  <a:lnTo>
                    <a:pt x="588" y="671"/>
                  </a:lnTo>
                  <a:lnTo>
                    <a:pt x="631" y="677"/>
                  </a:lnTo>
                  <a:lnTo>
                    <a:pt x="675" y="682"/>
                  </a:lnTo>
                  <a:lnTo>
                    <a:pt x="720" y="683"/>
                  </a:lnTo>
                  <a:lnTo>
                    <a:pt x="765" y="682"/>
                  </a:lnTo>
                  <a:lnTo>
                    <a:pt x="809" y="677"/>
                  </a:lnTo>
                  <a:lnTo>
                    <a:pt x="852" y="671"/>
                  </a:lnTo>
                  <a:lnTo>
                    <a:pt x="894" y="661"/>
                  </a:lnTo>
                  <a:lnTo>
                    <a:pt x="936" y="648"/>
                  </a:lnTo>
                  <a:lnTo>
                    <a:pt x="976" y="634"/>
                  </a:lnTo>
                  <a:lnTo>
                    <a:pt x="1015" y="616"/>
                  </a:lnTo>
                  <a:lnTo>
                    <a:pt x="1053" y="597"/>
                  </a:lnTo>
                  <a:lnTo>
                    <a:pt x="1088" y="575"/>
                  </a:lnTo>
                  <a:lnTo>
                    <a:pt x="1123" y="551"/>
                  </a:lnTo>
                  <a:lnTo>
                    <a:pt x="1156" y="525"/>
                  </a:lnTo>
                  <a:lnTo>
                    <a:pt x="1188" y="498"/>
                  </a:lnTo>
                  <a:lnTo>
                    <a:pt x="1218" y="468"/>
                  </a:lnTo>
                  <a:lnTo>
                    <a:pt x="1245" y="436"/>
                  </a:lnTo>
                  <a:lnTo>
                    <a:pt x="1271" y="403"/>
                  </a:lnTo>
                  <a:lnTo>
                    <a:pt x="1295" y="368"/>
                  </a:lnTo>
                  <a:lnTo>
                    <a:pt x="1317" y="332"/>
                  </a:lnTo>
                  <a:lnTo>
                    <a:pt x="1336" y="295"/>
                  </a:lnTo>
                  <a:lnTo>
                    <a:pt x="1354" y="255"/>
                  </a:lnTo>
                  <a:lnTo>
                    <a:pt x="1368" y="215"/>
                  </a:lnTo>
                  <a:lnTo>
                    <a:pt x="1381" y="174"/>
                  </a:lnTo>
                  <a:lnTo>
                    <a:pt x="1391" y="132"/>
                  </a:lnTo>
                  <a:lnTo>
                    <a:pt x="1397" y="88"/>
                  </a:lnTo>
                  <a:lnTo>
                    <a:pt x="1402" y="44"/>
                  </a:lnTo>
                  <a:lnTo>
                    <a:pt x="1403" y="0"/>
                  </a:lnTo>
                  <a:lnTo>
                    <a:pt x="1439" y="0"/>
                  </a:lnTo>
                  <a:lnTo>
                    <a:pt x="1438" y="45"/>
                  </a:lnTo>
                  <a:lnTo>
                    <a:pt x="1433" y="90"/>
                  </a:lnTo>
                  <a:lnTo>
                    <a:pt x="1426" y="133"/>
                  </a:lnTo>
                  <a:lnTo>
                    <a:pt x="1417" y="176"/>
                  </a:lnTo>
                  <a:lnTo>
                    <a:pt x="1405" y="219"/>
                  </a:lnTo>
                  <a:lnTo>
                    <a:pt x="1391" y="259"/>
                  </a:lnTo>
                  <a:lnTo>
                    <a:pt x="1374" y="299"/>
                  </a:lnTo>
                  <a:lnTo>
                    <a:pt x="1355" y="337"/>
                  </a:lnTo>
                  <a:lnTo>
                    <a:pt x="1334" y="375"/>
                  </a:lnTo>
                  <a:lnTo>
                    <a:pt x="1310" y="410"/>
                  </a:lnTo>
                  <a:lnTo>
                    <a:pt x="1285" y="444"/>
                  </a:lnTo>
                  <a:lnTo>
                    <a:pt x="1257" y="477"/>
                  </a:lnTo>
                  <a:lnTo>
                    <a:pt x="1228" y="508"/>
                  </a:lnTo>
                  <a:lnTo>
                    <a:pt x="1197" y="537"/>
                  </a:lnTo>
                  <a:lnTo>
                    <a:pt x="1165" y="565"/>
                  </a:lnTo>
                  <a:lnTo>
                    <a:pt x="1130" y="590"/>
                  </a:lnTo>
                  <a:lnTo>
                    <a:pt x="1095" y="613"/>
                  </a:lnTo>
                  <a:lnTo>
                    <a:pt x="1058" y="635"/>
                  </a:lnTo>
                  <a:lnTo>
                    <a:pt x="1019" y="654"/>
                  </a:lnTo>
                  <a:lnTo>
                    <a:pt x="980" y="671"/>
                  </a:lnTo>
                  <a:lnTo>
                    <a:pt x="939" y="685"/>
                  </a:lnTo>
                  <a:lnTo>
                    <a:pt x="897" y="697"/>
                  </a:lnTo>
                  <a:lnTo>
                    <a:pt x="854" y="707"/>
                  </a:lnTo>
                  <a:lnTo>
                    <a:pt x="810" y="713"/>
                  </a:lnTo>
                  <a:lnTo>
                    <a:pt x="765" y="718"/>
                  </a:lnTo>
                  <a:lnTo>
                    <a:pt x="720" y="719"/>
                  </a:lnTo>
                  <a:lnTo>
                    <a:pt x="675" y="718"/>
                  </a:lnTo>
                  <a:lnTo>
                    <a:pt x="630" y="713"/>
                  </a:lnTo>
                  <a:lnTo>
                    <a:pt x="586" y="707"/>
                  </a:lnTo>
                  <a:lnTo>
                    <a:pt x="543" y="697"/>
                  </a:lnTo>
                  <a:lnTo>
                    <a:pt x="501" y="685"/>
                  </a:lnTo>
                  <a:lnTo>
                    <a:pt x="460" y="671"/>
                  </a:lnTo>
                  <a:lnTo>
                    <a:pt x="420" y="654"/>
                  </a:lnTo>
                  <a:lnTo>
                    <a:pt x="382" y="635"/>
                  </a:lnTo>
                  <a:lnTo>
                    <a:pt x="345" y="613"/>
                  </a:lnTo>
                  <a:lnTo>
                    <a:pt x="309" y="590"/>
                  </a:lnTo>
                  <a:lnTo>
                    <a:pt x="275" y="565"/>
                  </a:lnTo>
                  <a:lnTo>
                    <a:pt x="242" y="537"/>
                  </a:lnTo>
                  <a:lnTo>
                    <a:pt x="212" y="508"/>
                  </a:lnTo>
                  <a:lnTo>
                    <a:pt x="182" y="477"/>
                  </a:lnTo>
                  <a:lnTo>
                    <a:pt x="155" y="444"/>
                  </a:lnTo>
                  <a:lnTo>
                    <a:pt x="130" y="410"/>
                  </a:lnTo>
                  <a:lnTo>
                    <a:pt x="106" y="375"/>
                  </a:lnTo>
                  <a:lnTo>
                    <a:pt x="85" y="337"/>
                  </a:lnTo>
                  <a:lnTo>
                    <a:pt x="66" y="299"/>
                  </a:lnTo>
                  <a:lnTo>
                    <a:pt x="49" y="259"/>
                  </a:lnTo>
                  <a:lnTo>
                    <a:pt x="35" y="219"/>
                  </a:lnTo>
                  <a:lnTo>
                    <a:pt x="23" y="176"/>
                  </a:lnTo>
                  <a:lnTo>
                    <a:pt x="13" y="133"/>
                  </a:lnTo>
                  <a:lnTo>
                    <a:pt x="6" y="90"/>
                  </a:lnTo>
                  <a:lnTo>
                    <a:pt x="2" y="45"/>
                  </a:lnTo>
                  <a:lnTo>
                    <a:pt x="0" y="0"/>
                  </a:lnTo>
                  <a:close/>
                </a:path>
              </a:pathLst>
            </a:custGeom>
            <a:solidFill>
              <a:schemeClr val="bg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Freeform 8">
              <a:extLst>
                <a:ext uri="{FF2B5EF4-FFF2-40B4-BE49-F238E27FC236}">
                  <a16:creationId xmlns:a16="http://schemas.microsoft.com/office/drawing/2014/main" id="{5D899525-206F-4B72-8D16-F6E5964D95E6}"/>
                </a:ext>
              </a:extLst>
            </p:cNvPr>
            <p:cNvSpPr>
              <a:spLocks/>
            </p:cNvSpPr>
            <p:nvPr/>
          </p:nvSpPr>
          <p:spPr bwMode="auto">
            <a:xfrm>
              <a:off x="2101850" y="3155950"/>
              <a:ext cx="915987" cy="266700"/>
            </a:xfrm>
            <a:custGeom>
              <a:avLst/>
              <a:gdLst/>
              <a:ahLst/>
              <a:cxnLst>
                <a:cxn ang="0">
                  <a:pos x="69" y="1"/>
                </a:cxn>
                <a:cxn ang="0">
                  <a:pos x="93" y="9"/>
                </a:cxn>
                <a:cxn ang="0">
                  <a:pos x="126" y="21"/>
                </a:cxn>
                <a:cxn ang="0">
                  <a:pos x="165" y="32"/>
                </a:cxn>
                <a:cxn ang="0">
                  <a:pos x="210" y="41"/>
                </a:cxn>
                <a:cxn ang="0">
                  <a:pos x="261" y="45"/>
                </a:cxn>
                <a:cxn ang="0">
                  <a:pos x="316" y="44"/>
                </a:cxn>
                <a:cxn ang="0">
                  <a:pos x="366" y="40"/>
                </a:cxn>
                <a:cxn ang="0">
                  <a:pos x="410" y="33"/>
                </a:cxn>
                <a:cxn ang="0">
                  <a:pos x="446" y="26"/>
                </a:cxn>
                <a:cxn ang="0">
                  <a:pos x="474" y="19"/>
                </a:cxn>
                <a:cxn ang="0">
                  <a:pos x="493" y="12"/>
                </a:cxn>
                <a:cxn ang="0">
                  <a:pos x="510" y="6"/>
                </a:cxn>
                <a:cxn ang="0">
                  <a:pos x="524" y="3"/>
                </a:cxn>
                <a:cxn ang="0">
                  <a:pos x="538" y="5"/>
                </a:cxn>
                <a:cxn ang="0">
                  <a:pos x="552" y="15"/>
                </a:cxn>
                <a:cxn ang="0">
                  <a:pos x="565" y="32"/>
                </a:cxn>
                <a:cxn ang="0">
                  <a:pos x="572" y="52"/>
                </a:cxn>
                <a:cxn ang="0">
                  <a:pos x="576" y="70"/>
                </a:cxn>
                <a:cxn ang="0">
                  <a:pos x="577" y="81"/>
                </a:cxn>
                <a:cxn ang="0">
                  <a:pos x="577" y="83"/>
                </a:cxn>
                <a:cxn ang="0">
                  <a:pos x="577" y="89"/>
                </a:cxn>
                <a:cxn ang="0">
                  <a:pos x="577" y="99"/>
                </a:cxn>
                <a:cxn ang="0">
                  <a:pos x="573" y="109"/>
                </a:cxn>
                <a:cxn ang="0">
                  <a:pos x="564" y="119"/>
                </a:cxn>
                <a:cxn ang="0">
                  <a:pos x="538" y="130"/>
                </a:cxn>
                <a:cxn ang="0">
                  <a:pos x="501" y="143"/>
                </a:cxn>
                <a:cxn ang="0">
                  <a:pos x="462" y="153"/>
                </a:cxn>
                <a:cxn ang="0">
                  <a:pos x="421" y="161"/>
                </a:cxn>
                <a:cxn ang="0">
                  <a:pos x="373" y="166"/>
                </a:cxn>
                <a:cxn ang="0">
                  <a:pos x="319" y="168"/>
                </a:cxn>
                <a:cxn ang="0">
                  <a:pos x="287" y="168"/>
                </a:cxn>
                <a:cxn ang="0">
                  <a:pos x="275" y="168"/>
                </a:cxn>
                <a:cxn ang="0">
                  <a:pos x="252" y="168"/>
                </a:cxn>
                <a:cxn ang="0">
                  <a:pos x="222" y="166"/>
                </a:cxn>
                <a:cxn ang="0">
                  <a:pos x="186" y="163"/>
                </a:cxn>
                <a:cxn ang="0">
                  <a:pos x="146" y="158"/>
                </a:cxn>
                <a:cxn ang="0">
                  <a:pos x="104" y="151"/>
                </a:cxn>
                <a:cxn ang="0">
                  <a:pos x="64" y="141"/>
                </a:cxn>
                <a:cxn ang="0">
                  <a:pos x="26" y="128"/>
                </a:cxn>
                <a:cxn ang="0">
                  <a:pos x="23" y="126"/>
                </a:cxn>
                <a:cxn ang="0">
                  <a:pos x="16" y="121"/>
                </a:cxn>
                <a:cxn ang="0">
                  <a:pos x="8" y="112"/>
                </a:cxn>
                <a:cxn ang="0">
                  <a:pos x="2" y="100"/>
                </a:cxn>
                <a:cxn ang="0">
                  <a:pos x="1" y="85"/>
                </a:cxn>
                <a:cxn ang="0">
                  <a:pos x="25" y="24"/>
                </a:cxn>
                <a:cxn ang="0">
                  <a:pos x="26" y="21"/>
                </a:cxn>
                <a:cxn ang="0">
                  <a:pos x="30" y="15"/>
                </a:cxn>
                <a:cxn ang="0">
                  <a:pos x="37" y="8"/>
                </a:cxn>
                <a:cxn ang="0">
                  <a:pos x="47" y="2"/>
                </a:cxn>
                <a:cxn ang="0">
                  <a:pos x="61" y="0"/>
                </a:cxn>
              </a:cxnLst>
              <a:rect l="0" t="0" r="r" b="b"/>
              <a:pathLst>
                <a:path w="577" h="168">
                  <a:moveTo>
                    <a:pt x="61" y="0"/>
                  </a:moveTo>
                  <a:lnTo>
                    <a:pt x="69" y="1"/>
                  </a:lnTo>
                  <a:lnTo>
                    <a:pt x="78" y="4"/>
                  </a:lnTo>
                  <a:lnTo>
                    <a:pt x="93" y="9"/>
                  </a:lnTo>
                  <a:lnTo>
                    <a:pt x="108" y="15"/>
                  </a:lnTo>
                  <a:lnTo>
                    <a:pt x="126" y="21"/>
                  </a:lnTo>
                  <a:lnTo>
                    <a:pt x="145" y="26"/>
                  </a:lnTo>
                  <a:lnTo>
                    <a:pt x="165" y="32"/>
                  </a:lnTo>
                  <a:lnTo>
                    <a:pt x="187" y="36"/>
                  </a:lnTo>
                  <a:lnTo>
                    <a:pt x="210" y="41"/>
                  </a:lnTo>
                  <a:lnTo>
                    <a:pt x="235" y="44"/>
                  </a:lnTo>
                  <a:lnTo>
                    <a:pt x="261" y="45"/>
                  </a:lnTo>
                  <a:lnTo>
                    <a:pt x="289" y="46"/>
                  </a:lnTo>
                  <a:lnTo>
                    <a:pt x="316" y="44"/>
                  </a:lnTo>
                  <a:lnTo>
                    <a:pt x="342" y="42"/>
                  </a:lnTo>
                  <a:lnTo>
                    <a:pt x="366" y="40"/>
                  </a:lnTo>
                  <a:lnTo>
                    <a:pt x="389" y="36"/>
                  </a:lnTo>
                  <a:lnTo>
                    <a:pt x="410" y="33"/>
                  </a:lnTo>
                  <a:lnTo>
                    <a:pt x="430" y="30"/>
                  </a:lnTo>
                  <a:lnTo>
                    <a:pt x="446" y="26"/>
                  </a:lnTo>
                  <a:lnTo>
                    <a:pt x="461" y="22"/>
                  </a:lnTo>
                  <a:lnTo>
                    <a:pt x="474" y="19"/>
                  </a:lnTo>
                  <a:lnTo>
                    <a:pt x="484" y="16"/>
                  </a:lnTo>
                  <a:lnTo>
                    <a:pt x="493" y="12"/>
                  </a:lnTo>
                  <a:lnTo>
                    <a:pt x="501" y="9"/>
                  </a:lnTo>
                  <a:lnTo>
                    <a:pt x="510" y="6"/>
                  </a:lnTo>
                  <a:lnTo>
                    <a:pt x="517" y="4"/>
                  </a:lnTo>
                  <a:lnTo>
                    <a:pt x="524" y="3"/>
                  </a:lnTo>
                  <a:lnTo>
                    <a:pt x="531" y="3"/>
                  </a:lnTo>
                  <a:lnTo>
                    <a:pt x="538" y="5"/>
                  </a:lnTo>
                  <a:lnTo>
                    <a:pt x="546" y="9"/>
                  </a:lnTo>
                  <a:lnTo>
                    <a:pt x="552" y="15"/>
                  </a:lnTo>
                  <a:lnTo>
                    <a:pt x="559" y="23"/>
                  </a:lnTo>
                  <a:lnTo>
                    <a:pt x="565" y="32"/>
                  </a:lnTo>
                  <a:lnTo>
                    <a:pt x="569" y="42"/>
                  </a:lnTo>
                  <a:lnTo>
                    <a:pt x="572" y="52"/>
                  </a:lnTo>
                  <a:lnTo>
                    <a:pt x="574" y="61"/>
                  </a:lnTo>
                  <a:lnTo>
                    <a:pt x="576" y="70"/>
                  </a:lnTo>
                  <a:lnTo>
                    <a:pt x="577" y="77"/>
                  </a:lnTo>
                  <a:lnTo>
                    <a:pt x="577" y="81"/>
                  </a:lnTo>
                  <a:lnTo>
                    <a:pt x="577" y="82"/>
                  </a:lnTo>
                  <a:lnTo>
                    <a:pt x="577" y="83"/>
                  </a:lnTo>
                  <a:lnTo>
                    <a:pt x="577" y="86"/>
                  </a:lnTo>
                  <a:lnTo>
                    <a:pt x="577" y="89"/>
                  </a:lnTo>
                  <a:lnTo>
                    <a:pt x="577" y="94"/>
                  </a:lnTo>
                  <a:lnTo>
                    <a:pt x="577" y="99"/>
                  </a:lnTo>
                  <a:lnTo>
                    <a:pt x="575" y="104"/>
                  </a:lnTo>
                  <a:lnTo>
                    <a:pt x="573" y="109"/>
                  </a:lnTo>
                  <a:lnTo>
                    <a:pt x="569" y="115"/>
                  </a:lnTo>
                  <a:lnTo>
                    <a:pt x="564" y="119"/>
                  </a:lnTo>
                  <a:lnTo>
                    <a:pt x="557" y="123"/>
                  </a:lnTo>
                  <a:lnTo>
                    <a:pt x="538" y="130"/>
                  </a:lnTo>
                  <a:lnTo>
                    <a:pt x="520" y="137"/>
                  </a:lnTo>
                  <a:lnTo>
                    <a:pt x="501" y="143"/>
                  </a:lnTo>
                  <a:lnTo>
                    <a:pt x="482" y="148"/>
                  </a:lnTo>
                  <a:lnTo>
                    <a:pt x="462" y="153"/>
                  </a:lnTo>
                  <a:lnTo>
                    <a:pt x="442" y="158"/>
                  </a:lnTo>
                  <a:lnTo>
                    <a:pt x="421" y="161"/>
                  </a:lnTo>
                  <a:lnTo>
                    <a:pt x="398" y="164"/>
                  </a:lnTo>
                  <a:lnTo>
                    <a:pt x="373" y="166"/>
                  </a:lnTo>
                  <a:lnTo>
                    <a:pt x="347" y="168"/>
                  </a:lnTo>
                  <a:lnTo>
                    <a:pt x="319" y="168"/>
                  </a:lnTo>
                  <a:lnTo>
                    <a:pt x="289" y="168"/>
                  </a:lnTo>
                  <a:lnTo>
                    <a:pt x="287" y="168"/>
                  </a:lnTo>
                  <a:lnTo>
                    <a:pt x="282" y="168"/>
                  </a:lnTo>
                  <a:lnTo>
                    <a:pt x="275" y="168"/>
                  </a:lnTo>
                  <a:lnTo>
                    <a:pt x="265" y="168"/>
                  </a:lnTo>
                  <a:lnTo>
                    <a:pt x="252" y="168"/>
                  </a:lnTo>
                  <a:lnTo>
                    <a:pt x="238" y="167"/>
                  </a:lnTo>
                  <a:lnTo>
                    <a:pt x="222" y="166"/>
                  </a:lnTo>
                  <a:lnTo>
                    <a:pt x="204" y="165"/>
                  </a:lnTo>
                  <a:lnTo>
                    <a:pt x="186" y="163"/>
                  </a:lnTo>
                  <a:lnTo>
                    <a:pt x="166" y="161"/>
                  </a:lnTo>
                  <a:lnTo>
                    <a:pt x="146" y="158"/>
                  </a:lnTo>
                  <a:lnTo>
                    <a:pt x="125" y="155"/>
                  </a:lnTo>
                  <a:lnTo>
                    <a:pt x="104" y="151"/>
                  </a:lnTo>
                  <a:lnTo>
                    <a:pt x="84" y="146"/>
                  </a:lnTo>
                  <a:lnTo>
                    <a:pt x="64" y="141"/>
                  </a:lnTo>
                  <a:lnTo>
                    <a:pt x="44" y="135"/>
                  </a:lnTo>
                  <a:lnTo>
                    <a:pt x="26" y="128"/>
                  </a:lnTo>
                  <a:lnTo>
                    <a:pt x="25" y="128"/>
                  </a:lnTo>
                  <a:lnTo>
                    <a:pt x="23" y="126"/>
                  </a:lnTo>
                  <a:lnTo>
                    <a:pt x="20" y="124"/>
                  </a:lnTo>
                  <a:lnTo>
                    <a:pt x="16" y="121"/>
                  </a:lnTo>
                  <a:lnTo>
                    <a:pt x="12" y="117"/>
                  </a:lnTo>
                  <a:lnTo>
                    <a:pt x="8" y="112"/>
                  </a:lnTo>
                  <a:lnTo>
                    <a:pt x="4" y="107"/>
                  </a:lnTo>
                  <a:lnTo>
                    <a:pt x="2" y="100"/>
                  </a:lnTo>
                  <a:lnTo>
                    <a:pt x="0" y="93"/>
                  </a:lnTo>
                  <a:lnTo>
                    <a:pt x="1" y="85"/>
                  </a:lnTo>
                  <a:lnTo>
                    <a:pt x="2" y="76"/>
                  </a:lnTo>
                  <a:lnTo>
                    <a:pt x="25" y="24"/>
                  </a:lnTo>
                  <a:lnTo>
                    <a:pt x="25" y="23"/>
                  </a:lnTo>
                  <a:lnTo>
                    <a:pt x="26" y="21"/>
                  </a:lnTo>
                  <a:lnTo>
                    <a:pt x="28" y="18"/>
                  </a:lnTo>
                  <a:lnTo>
                    <a:pt x="30" y="15"/>
                  </a:lnTo>
                  <a:lnTo>
                    <a:pt x="33" y="11"/>
                  </a:lnTo>
                  <a:lnTo>
                    <a:pt x="37" y="8"/>
                  </a:lnTo>
                  <a:lnTo>
                    <a:pt x="42" y="5"/>
                  </a:lnTo>
                  <a:lnTo>
                    <a:pt x="47" y="2"/>
                  </a:lnTo>
                  <a:lnTo>
                    <a:pt x="53" y="0"/>
                  </a:lnTo>
                  <a:lnTo>
                    <a:pt x="61"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5" name="Freeform 10">
              <a:extLst>
                <a:ext uri="{FF2B5EF4-FFF2-40B4-BE49-F238E27FC236}">
                  <a16:creationId xmlns:a16="http://schemas.microsoft.com/office/drawing/2014/main" id="{A81CA1FD-29C1-78B9-F769-849B2CD73939}"/>
                </a:ext>
              </a:extLst>
            </p:cNvPr>
            <p:cNvSpPr>
              <a:spLocks/>
            </p:cNvSpPr>
            <p:nvPr/>
          </p:nvSpPr>
          <p:spPr bwMode="auto">
            <a:xfrm>
              <a:off x="1370013" y="2114550"/>
              <a:ext cx="155575" cy="192088"/>
            </a:xfrm>
            <a:custGeom>
              <a:avLst/>
              <a:gdLst/>
              <a:ahLst/>
              <a:cxnLst>
                <a:cxn ang="0">
                  <a:pos x="36" y="0"/>
                </a:cxn>
                <a:cxn ang="0">
                  <a:pos x="62" y="0"/>
                </a:cxn>
                <a:cxn ang="0">
                  <a:pos x="71"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1"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1" y="1"/>
                  </a:lnTo>
                  <a:lnTo>
                    <a:pt x="80" y="5"/>
                  </a:lnTo>
                  <a:lnTo>
                    <a:pt x="87" y="10"/>
                  </a:lnTo>
                  <a:lnTo>
                    <a:pt x="93" y="18"/>
                  </a:lnTo>
                  <a:lnTo>
                    <a:pt x="96" y="26"/>
                  </a:lnTo>
                  <a:lnTo>
                    <a:pt x="98" y="36"/>
                  </a:lnTo>
                  <a:lnTo>
                    <a:pt x="98" y="85"/>
                  </a:lnTo>
                  <a:lnTo>
                    <a:pt x="96" y="94"/>
                  </a:lnTo>
                  <a:lnTo>
                    <a:pt x="93" y="103"/>
                  </a:lnTo>
                  <a:lnTo>
                    <a:pt x="87" y="110"/>
                  </a:lnTo>
                  <a:lnTo>
                    <a:pt x="80" y="116"/>
                  </a:lnTo>
                  <a:lnTo>
                    <a:pt x="71"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tx2">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Freeform 11">
              <a:extLst>
                <a:ext uri="{FF2B5EF4-FFF2-40B4-BE49-F238E27FC236}">
                  <a16:creationId xmlns:a16="http://schemas.microsoft.com/office/drawing/2014/main" id="{1F8CE71B-3671-4882-E632-3A43C3F55567}"/>
                </a:ext>
              </a:extLst>
            </p:cNvPr>
            <p:cNvSpPr>
              <a:spLocks/>
            </p:cNvSpPr>
            <p:nvPr/>
          </p:nvSpPr>
          <p:spPr bwMode="auto">
            <a:xfrm>
              <a:off x="3595688" y="2114550"/>
              <a:ext cx="155575" cy="192088"/>
            </a:xfrm>
            <a:custGeom>
              <a:avLst/>
              <a:gdLst/>
              <a:ahLst/>
              <a:cxnLst>
                <a:cxn ang="0">
                  <a:pos x="36" y="0"/>
                </a:cxn>
                <a:cxn ang="0">
                  <a:pos x="62" y="0"/>
                </a:cxn>
                <a:cxn ang="0">
                  <a:pos x="72" y="1"/>
                </a:cxn>
                <a:cxn ang="0">
                  <a:pos x="80" y="5"/>
                </a:cxn>
                <a:cxn ang="0">
                  <a:pos x="87" y="10"/>
                </a:cxn>
                <a:cxn ang="0">
                  <a:pos x="93" y="18"/>
                </a:cxn>
                <a:cxn ang="0">
                  <a:pos x="96" y="26"/>
                </a:cxn>
                <a:cxn ang="0">
                  <a:pos x="98" y="36"/>
                </a:cxn>
                <a:cxn ang="0">
                  <a:pos x="98" y="85"/>
                </a:cxn>
                <a:cxn ang="0">
                  <a:pos x="96" y="94"/>
                </a:cxn>
                <a:cxn ang="0">
                  <a:pos x="93" y="103"/>
                </a:cxn>
                <a:cxn ang="0">
                  <a:pos x="87" y="110"/>
                </a:cxn>
                <a:cxn ang="0">
                  <a:pos x="80" y="116"/>
                </a:cxn>
                <a:cxn ang="0">
                  <a:pos x="72" y="119"/>
                </a:cxn>
                <a:cxn ang="0">
                  <a:pos x="62" y="121"/>
                </a:cxn>
                <a:cxn ang="0">
                  <a:pos x="36" y="121"/>
                </a:cxn>
                <a:cxn ang="0">
                  <a:pos x="26" y="119"/>
                </a:cxn>
                <a:cxn ang="0">
                  <a:pos x="18" y="116"/>
                </a:cxn>
                <a:cxn ang="0">
                  <a:pos x="10" y="110"/>
                </a:cxn>
                <a:cxn ang="0">
                  <a:pos x="5" y="103"/>
                </a:cxn>
                <a:cxn ang="0">
                  <a:pos x="1" y="94"/>
                </a:cxn>
                <a:cxn ang="0">
                  <a:pos x="0" y="85"/>
                </a:cxn>
                <a:cxn ang="0">
                  <a:pos x="0" y="36"/>
                </a:cxn>
                <a:cxn ang="0">
                  <a:pos x="1" y="26"/>
                </a:cxn>
                <a:cxn ang="0">
                  <a:pos x="5" y="18"/>
                </a:cxn>
                <a:cxn ang="0">
                  <a:pos x="10" y="10"/>
                </a:cxn>
                <a:cxn ang="0">
                  <a:pos x="18" y="5"/>
                </a:cxn>
                <a:cxn ang="0">
                  <a:pos x="26" y="1"/>
                </a:cxn>
                <a:cxn ang="0">
                  <a:pos x="36" y="0"/>
                </a:cxn>
              </a:cxnLst>
              <a:rect l="0" t="0" r="r" b="b"/>
              <a:pathLst>
                <a:path w="98" h="121">
                  <a:moveTo>
                    <a:pt x="36" y="0"/>
                  </a:moveTo>
                  <a:lnTo>
                    <a:pt x="62" y="0"/>
                  </a:lnTo>
                  <a:lnTo>
                    <a:pt x="72" y="1"/>
                  </a:lnTo>
                  <a:lnTo>
                    <a:pt x="80" y="5"/>
                  </a:lnTo>
                  <a:lnTo>
                    <a:pt x="87" y="10"/>
                  </a:lnTo>
                  <a:lnTo>
                    <a:pt x="93" y="18"/>
                  </a:lnTo>
                  <a:lnTo>
                    <a:pt x="96" y="26"/>
                  </a:lnTo>
                  <a:lnTo>
                    <a:pt x="98" y="36"/>
                  </a:lnTo>
                  <a:lnTo>
                    <a:pt x="98" y="85"/>
                  </a:lnTo>
                  <a:lnTo>
                    <a:pt x="96" y="94"/>
                  </a:lnTo>
                  <a:lnTo>
                    <a:pt x="93" y="103"/>
                  </a:lnTo>
                  <a:lnTo>
                    <a:pt x="87" y="110"/>
                  </a:lnTo>
                  <a:lnTo>
                    <a:pt x="80" y="116"/>
                  </a:lnTo>
                  <a:lnTo>
                    <a:pt x="72" y="119"/>
                  </a:lnTo>
                  <a:lnTo>
                    <a:pt x="62" y="121"/>
                  </a:lnTo>
                  <a:lnTo>
                    <a:pt x="36" y="121"/>
                  </a:lnTo>
                  <a:lnTo>
                    <a:pt x="26" y="119"/>
                  </a:lnTo>
                  <a:lnTo>
                    <a:pt x="18" y="116"/>
                  </a:lnTo>
                  <a:lnTo>
                    <a:pt x="10" y="110"/>
                  </a:lnTo>
                  <a:lnTo>
                    <a:pt x="5" y="103"/>
                  </a:lnTo>
                  <a:lnTo>
                    <a:pt x="1" y="94"/>
                  </a:lnTo>
                  <a:lnTo>
                    <a:pt x="0" y="85"/>
                  </a:lnTo>
                  <a:lnTo>
                    <a:pt x="0" y="36"/>
                  </a:lnTo>
                  <a:lnTo>
                    <a:pt x="1" y="26"/>
                  </a:lnTo>
                  <a:lnTo>
                    <a:pt x="5" y="18"/>
                  </a:lnTo>
                  <a:lnTo>
                    <a:pt x="10" y="10"/>
                  </a:lnTo>
                  <a:lnTo>
                    <a:pt x="18" y="5"/>
                  </a:lnTo>
                  <a:lnTo>
                    <a:pt x="26" y="1"/>
                  </a:lnTo>
                  <a:lnTo>
                    <a:pt x="36" y="0"/>
                  </a:lnTo>
                  <a:close/>
                </a:path>
              </a:pathLst>
            </a:custGeom>
            <a:solidFill>
              <a:schemeClr val="tx2">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Freeform 9">
              <a:extLst>
                <a:ext uri="{FF2B5EF4-FFF2-40B4-BE49-F238E27FC236}">
                  <a16:creationId xmlns:a16="http://schemas.microsoft.com/office/drawing/2014/main" id="{918BC829-8248-5033-E9AD-E2AD3239810E}"/>
                </a:ext>
              </a:extLst>
            </p:cNvPr>
            <p:cNvSpPr>
              <a:spLocks/>
            </p:cNvSpPr>
            <p:nvPr/>
          </p:nvSpPr>
          <p:spPr bwMode="auto">
            <a:xfrm>
              <a:off x="1473200" y="2060575"/>
              <a:ext cx="2174875" cy="300038"/>
            </a:xfrm>
            <a:custGeom>
              <a:avLst/>
              <a:gdLst/>
              <a:ahLst/>
              <a:cxnLst>
                <a:cxn ang="0">
                  <a:pos x="36" y="0"/>
                </a:cxn>
                <a:cxn ang="0">
                  <a:pos x="1334" y="0"/>
                </a:cxn>
                <a:cxn ang="0">
                  <a:pos x="1344" y="1"/>
                </a:cxn>
                <a:cxn ang="0">
                  <a:pos x="1352" y="5"/>
                </a:cxn>
                <a:cxn ang="0">
                  <a:pos x="1359" y="10"/>
                </a:cxn>
                <a:cxn ang="0">
                  <a:pos x="1365" y="18"/>
                </a:cxn>
                <a:cxn ang="0">
                  <a:pos x="1369" y="26"/>
                </a:cxn>
                <a:cxn ang="0">
                  <a:pos x="1370" y="36"/>
                </a:cxn>
                <a:cxn ang="0">
                  <a:pos x="1370" y="153"/>
                </a:cxn>
                <a:cxn ang="0">
                  <a:pos x="1369" y="162"/>
                </a:cxn>
                <a:cxn ang="0">
                  <a:pos x="1365" y="171"/>
                </a:cxn>
                <a:cxn ang="0">
                  <a:pos x="1359" y="178"/>
                </a:cxn>
                <a:cxn ang="0">
                  <a:pos x="1352" y="184"/>
                </a:cxn>
                <a:cxn ang="0">
                  <a:pos x="1344" y="187"/>
                </a:cxn>
                <a:cxn ang="0">
                  <a:pos x="1334" y="189"/>
                </a:cxn>
                <a:cxn ang="0">
                  <a:pos x="36" y="189"/>
                </a:cxn>
                <a:cxn ang="0">
                  <a:pos x="26" y="187"/>
                </a:cxn>
                <a:cxn ang="0">
                  <a:pos x="18" y="184"/>
                </a:cxn>
                <a:cxn ang="0">
                  <a:pos x="10" y="178"/>
                </a:cxn>
                <a:cxn ang="0">
                  <a:pos x="5" y="171"/>
                </a:cxn>
                <a:cxn ang="0">
                  <a:pos x="1" y="162"/>
                </a:cxn>
                <a:cxn ang="0">
                  <a:pos x="0" y="153"/>
                </a:cxn>
                <a:cxn ang="0">
                  <a:pos x="0" y="36"/>
                </a:cxn>
                <a:cxn ang="0">
                  <a:pos x="1" y="26"/>
                </a:cxn>
                <a:cxn ang="0">
                  <a:pos x="5" y="18"/>
                </a:cxn>
                <a:cxn ang="0">
                  <a:pos x="10" y="10"/>
                </a:cxn>
                <a:cxn ang="0">
                  <a:pos x="18" y="5"/>
                </a:cxn>
                <a:cxn ang="0">
                  <a:pos x="26" y="1"/>
                </a:cxn>
                <a:cxn ang="0">
                  <a:pos x="36" y="0"/>
                </a:cxn>
              </a:cxnLst>
              <a:rect l="0" t="0" r="r" b="b"/>
              <a:pathLst>
                <a:path w="1370" h="189">
                  <a:moveTo>
                    <a:pt x="36" y="0"/>
                  </a:moveTo>
                  <a:lnTo>
                    <a:pt x="1334" y="0"/>
                  </a:lnTo>
                  <a:lnTo>
                    <a:pt x="1344" y="1"/>
                  </a:lnTo>
                  <a:lnTo>
                    <a:pt x="1352" y="5"/>
                  </a:lnTo>
                  <a:lnTo>
                    <a:pt x="1359" y="10"/>
                  </a:lnTo>
                  <a:lnTo>
                    <a:pt x="1365" y="18"/>
                  </a:lnTo>
                  <a:lnTo>
                    <a:pt x="1369" y="26"/>
                  </a:lnTo>
                  <a:lnTo>
                    <a:pt x="1370" y="36"/>
                  </a:lnTo>
                  <a:lnTo>
                    <a:pt x="1370" y="153"/>
                  </a:lnTo>
                  <a:lnTo>
                    <a:pt x="1369" y="162"/>
                  </a:lnTo>
                  <a:lnTo>
                    <a:pt x="1365" y="171"/>
                  </a:lnTo>
                  <a:lnTo>
                    <a:pt x="1359" y="178"/>
                  </a:lnTo>
                  <a:lnTo>
                    <a:pt x="1352" y="184"/>
                  </a:lnTo>
                  <a:lnTo>
                    <a:pt x="1344" y="187"/>
                  </a:lnTo>
                  <a:lnTo>
                    <a:pt x="1334" y="189"/>
                  </a:lnTo>
                  <a:lnTo>
                    <a:pt x="36" y="189"/>
                  </a:lnTo>
                  <a:lnTo>
                    <a:pt x="26" y="187"/>
                  </a:lnTo>
                  <a:lnTo>
                    <a:pt x="18" y="184"/>
                  </a:lnTo>
                  <a:lnTo>
                    <a:pt x="10" y="178"/>
                  </a:lnTo>
                  <a:lnTo>
                    <a:pt x="5" y="171"/>
                  </a:lnTo>
                  <a:lnTo>
                    <a:pt x="1" y="162"/>
                  </a:lnTo>
                  <a:lnTo>
                    <a:pt x="0" y="153"/>
                  </a:lnTo>
                  <a:lnTo>
                    <a:pt x="0" y="36"/>
                  </a:lnTo>
                  <a:lnTo>
                    <a:pt x="1" y="26"/>
                  </a:lnTo>
                  <a:lnTo>
                    <a:pt x="5" y="18"/>
                  </a:lnTo>
                  <a:lnTo>
                    <a:pt x="10" y="10"/>
                  </a:lnTo>
                  <a:lnTo>
                    <a:pt x="18" y="5"/>
                  </a:lnTo>
                  <a:lnTo>
                    <a:pt x="26" y="1"/>
                  </a:lnTo>
                  <a:lnTo>
                    <a:pt x="36" y="0"/>
                  </a:lnTo>
                  <a:close/>
                </a:path>
              </a:pathLst>
            </a:custGeom>
            <a:solidFill>
              <a:schemeClr val="tx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48" name="TextBox 84">
            <a:extLst>
              <a:ext uri="{FF2B5EF4-FFF2-40B4-BE49-F238E27FC236}">
                <a16:creationId xmlns:a16="http://schemas.microsoft.com/office/drawing/2014/main" id="{17E4BC99-0DDE-1F2B-DAA5-DCE0887C23B0}"/>
              </a:ext>
            </a:extLst>
          </p:cNvPr>
          <p:cNvSpPr txBox="1"/>
          <p:nvPr/>
        </p:nvSpPr>
        <p:spPr>
          <a:xfrm flipH="1">
            <a:off x="3187017" y="1912126"/>
            <a:ext cx="7191524" cy="646331"/>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l-GR" sz="1800" kern="0" dirty="0">
                <a:solidFill>
                  <a:prstClr val="black">
                    <a:lumMod val="75000"/>
                    <a:lumOff val="25000"/>
                  </a:prstClr>
                </a:solidFill>
                <a:latin typeface="Arial" pitchFamily="34" charset="0"/>
                <a:ea typeface="ByTheButterfly" pitchFamily="2" charset="0"/>
                <a:cs typeface="Arial" pitchFamily="34" charset="0"/>
              </a:rPr>
              <a:t>Περιοχές με δυναμικό βελτίωσης των έξυπνων υπολογιστικών συστημάτων στο  χώρο της εκπαίδευσης.</a:t>
            </a:r>
            <a:endParaRPr lang="en-US" sz="1800" dirty="0">
              <a:solidFill>
                <a:prstClr val="black">
                  <a:lumMod val="75000"/>
                  <a:lumOff val="25000"/>
                </a:prstClr>
              </a:solidFill>
              <a:latin typeface="Arial" pitchFamily="34" charset="0"/>
              <a:ea typeface="ByTheButterfly" pitchFamily="2" charset="0"/>
              <a:cs typeface="Arial" pitchFamily="34" charset="0"/>
            </a:endParaRPr>
          </a:p>
        </p:txBody>
      </p:sp>
      <p:sp>
        <p:nvSpPr>
          <p:cNvPr id="49" name="TextBox 48">
            <a:extLst>
              <a:ext uri="{FF2B5EF4-FFF2-40B4-BE49-F238E27FC236}">
                <a16:creationId xmlns:a16="http://schemas.microsoft.com/office/drawing/2014/main" id="{DB9A39EF-EAE7-4D32-40E6-C09C34AFAFA4}"/>
              </a:ext>
            </a:extLst>
          </p:cNvPr>
          <p:cNvSpPr txBox="1"/>
          <p:nvPr/>
        </p:nvSpPr>
        <p:spPr>
          <a:xfrm>
            <a:off x="1693190" y="4773977"/>
            <a:ext cx="2475796" cy="1569660"/>
          </a:xfrm>
          <a:prstGeom prst="rect">
            <a:avLst/>
          </a:prstGeom>
          <a:noFill/>
        </p:spPr>
        <p:txBody>
          <a:bodyPr wrap="square" rtlCol="0">
            <a:spAutoFit/>
          </a:bodyPr>
          <a:lstStyle>
            <a:defPPr>
              <a:defRPr lang="el-GR"/>
            </a:defPPr>
            <a:lvl1pPr defTabSz="1218987">
              <a:defRPr kern="0">
                <a:solidFill>
                  <a:prstClr val="black">
                    <a:lumMod val="75000"/>
                    <a:lumOff val="25000"/>
                  </a:prstClr>
                </a:solidFill>
                <a:latin typeface="Arial" pitchFamily="34" charset="0"/>
                <a:ea typeface="ByTheButterfly" pitchFamily="2" charset="0"/>
                <a:cs typeface="Arial" pitchFamily="34" charset="0"/>
              </a:defRPr>
            </a:lvl1pPr>
            <a:lvl2pPr marL="609493" defTabSz="1218987">
              <a:defRPr sz="2400"/>
            </a:lvl2pPr>
            <a:lvl3pPr marL="1218987" defTabSz="1218987">
              <a:defRPr sz="2400"/>
            </a:lvl3pPr>
            <a:lvl4pPr marL="1828480" defTabSz="1218987">
              <a:defRPr sz="2400"/>
            </a:lvl4pPr>
            <a:lvl5pPr marL="2437973" defTabSz="1218987">
              <a:defRPr sz="2400"/>
            </a:lvl5pPr>
            <a:lvl6pPr marL="3047467" defTabSz="1218987">
              <a:defRPr sz="2400"/>
            </a:lvl6pPr>
            <a:lvl7pPr marL="3656960" defTabSz="1218987">
              <a:defRPr sz="2400"/>
            </a:lvl7pPr>
            <a:lvl8pPr marL="4266453" defTabSz="1218987">
              <a:defRPr sz="2400"/>
            </a:lvl8pPr>
            <a:lvl9pPr marL="4875947" defTabSz="1218987">
              <a:defRPr sz="2400"/>
            </a:lvl9pPr>
          </a:lstStyle>
          <a:p>
            <a:pPr algn="ctr"/>
            <a:r>
              <a:rPr lang="el-GR" sz="2400" dirty="0"/>
              <a:t>Προσαρμοστικοί Αλγόριθμοι Μάθησης</a:t>
            </a:r>
          </a:p>
          <a:p>
            <a:pPr algn="ctr"/>
            <a:endParaRPr lang="LID4096" sz="2400" dirty="0"/>
          </a:p>
        </p:txBody>
      </p:sp>
      <p:sp>
        <p:nvSpPr>
          <p:cNvPr id="51" name="TextBox 50">
            <a:extLst>
              <a:ext uri="{FF2B5EF4-FFF2-40B4-BE49-F238E27FC236}">
                <a16:creationId xmlns:a16="http://schemas.microsoft.com/office/drawing/2014/main" id="{4708055D-5AF1-9415-5350-4256F848F047}"/>
              </a:ext>
            </a:extLst>
          </p:cNvPr>
          <p:cNvSpPr txBox="1"/>
          <p:nvPr/>
        </p:nvSpPr>
        <p:spPr>
          <a:xfrm>
            <a:off x="4168986" y="4773977"/>
            <a:ext cx="2022587" cy="1200329"/>
          </a:xfrm>
          <a:prstGeom prst="rect">
            <a:avLst/>
          </a:prstGeom>
          <a:noFill/>
        </p:spPr>
        <p:txBody>
          <a:bodyPr wrap="square" rtlCol="0">
            <a:spAutoFit/>
          </a:bodyPr>
          <a:lstStyle>
            <a:defPPr>
              <a:defRPr lang="el-GR"/>
            </a:defPPr>
            <a:lvl1pPr defTabSz="1218987">
              <a:defRPr kern="0">
                <a:solidFill>
                  <a:prstClr val="black">
                    <a:lumMod val="75000"/>
                    <a:lumOff val="25000"/>
                  </a:prstClr>
                </a:solidFill>
                <a:latin typeface="Arial" pitchFamily="34" charset="0"/>
                <a:ea typeface="ByTheButterfly" pitchFamily="2" charset="0"/>
                <a:cs typeface="Arial" pitchFamily="34" charset="0"/>
              </a:defRPr>
            </a:lvl1pPr>
            <a:lvl2pPr marL="609493" defTabSz="1218987">
              <a:defRPr sz="2400"/>
            </a:lvl2pPr>
            <a:lvl3pPr marL="1218987" defTabSz="1218987">
              <a:defRPr sz="2400"/>
            </a:lvl3pPr>
            <a:lvl4pPr marL="1828480" defTabSz="1218987">
              <a:defRPr sz="2400"/>
            </a:lvl4pPr>
            <a:lvl5pPr marL="2437973" defTabSz="1218987">
              <a:defRPr sz="2400"/>
            </a:lvl5pPr>
            <a:lvl6pPr marL="3047467" defTabSz="1218987">
              <a:defRPr sz="2400"/>
            </a:lvl6pPr>
            <a:lvl7pPr marL="3656960" defTabSz="1218987">
              <a:defRPr sz="2400"/>
            </a:lvl7pPr>
            <a:lvl8pPr marL="4266453" defTabSz="1218987">
              <a:defRPr sz="2400"/>
            </a:lvl8pPr>
            <a:lvl9pPr marL="4875947" defTabSz="1218987">
              <a:defRPr sz="2400"/>
            </a:lvl9pPr>
          </a:lstStyle>
          <a:p>
            <a:pPr algn="ctr"/>
            <a:r>
              <a:rPr lang="el-GR" sz="2400" dirty="0"/>
              <a:t>Βελτιωμένη </a:t>
            </a:r>
            <a:r>
              <a:rPr lang="el-GR" sz="2400" dirty="0" err="1"/>
              <a:t>Ανατροφοδό</a:t>
            </a:r>
            <a:r>
              <a:rPr lang="en-US" sz="2400" dirty="0"/>
              <a:t>- </a:t>
            </a:r>
            <a:r>
              <a:rPr lang="el-GR" sz="2400" dirty="0" err="1"/>
              <a:t>τηση</a:t>
            </a:r>
            <a:endParaRPr lang="LID4096" sz="2400" dirty="0"/>
          </a:p>
        </p:txBody>
      </p:sp>
      <p:sp>
        <p:nvSpPr>
          <p:cNvPr id="52" name="TextBox 51">
            <a:extLst>
              <a:ext uri="{FF2B5EF4-FFF2-40B4-BE49-F238E27FC236}">
                <a16:creationId xmlns:a16="http://schemas.microsoft.com/office/drawing/2014/main" id="{BCE0AB15-B528-439A-704D-EA0C5D9A9680}"/>
              </a:ext>
            </a:extLst>
          </p:cNvPr>
          <p:cNvSpPr txBox="1"/>
          <p:nvPr/>
        </p:nvSpPr>
        <p:spPr>
          <a:xfrm>
            <a:off x="6453898" y="4773977"/>
            <a:ext cx="1876441" cy="830997"/>
          </a:xfrm>
          <a:prstGeom prst="rect">
            <a:avLst/>
          </a:prstGeom>
          <a:noFill/>
        </p:spPr>
        <p:txBody>
          <a:bodyPr wrap="square" rtlCol="0">
            <a:spAutoFit/>
          </a:bodyPr>
          <a:lstStyle>
            <a:defPPr>
              <a:defRPr lang="el-GR"/>
            </a:defPPr>
            <a:lvl1pPr defTabSz="1218987">
              <a:defRPr kern="0">
                <a:solidFill>
                  <a:prstClr val="black">
                    <a:lumMod val="75000"/>
                    <a:lumOff val="25000"/>
                  </a:prstClr>
                </a:solidFill>
                <a:latin typeface="Arial" pitchFamily="34" charset="0"/>
                <a:ea typeface="ByTheButterfly" pitchFamily="2" charset="0"/>
                <a:cs typeface="Arial" pitchFamily="34" charset="0"/>
              </a:defRPr>
            </a:lvl1pPr>
            <a:lvl2pPr marL="609493" defTabSz="1218987">
              <a:defRPr sz="2400"/>
            </a:lvl2pPr>
            <a:lvl3pPr marL="1218987" defTabSz="1218987">
              <a:defRPr sz="2400"/>
            </a:lvl3pPr>
            <a:lvl4pPr marL="1828480" defTabSz="1218987">
              <a:defRPr sz="2400"/>
            </a:lvl4pPr>
            <a:lvl5pPr marL="2437973" defTabSz="1218987">
              <a:defRPr sz="2400"/>
            </a:lvl5pPr>
            <a:lvl6pPr marL="3047467" defTabSz="1218987">
              <a:defRPr sz="2400"/>
            </a:lvl6pPr>
            <a:lvl7pPr marL="3656960" defTabSz="1218987">
              <a:defRPr sz="2400"/>
            </a:lvl7pPr>
            <a:lvl8pPr marL="4266453" defTabSz="1218987">
              <a:defRPr sz="2400"/>
            </a:lvl8pPr>
            <a:lvl9pPr marL="4875947" defTabSz="1218987">
              <a:defRPr sz="2400"/>
            </a:lvl9pPr>
          </a:lstStyle>
          <a:p>
            <a:pPr algn="ctr"/>
            <a:r>
              <a:rPr lang="el-GR" sz="2400" dirty="0"/>
              <a:t>Χρήση νέων </a:t>
            </a:r>
            <a:r>
              <a:rPr lang="el-GR" sz="2400" dirty="0" err="1"/>
              <a:t>τεχνολογιων</a:t>
            </a:r>
            <a:endParaRPr lang="LID4096" sz="2400" dirty="0"/>
          </a:p>
        </p:txBody>
      </p:sp>
      <p:sp>
        <p:nvSpPr>
          <p:cNvPr id="53" name="TextBox 52">
            <a:extLst>
              <a:ext uri="{FF2B5EF4-FFF2-40B4-BE49-F238E27FC236}">
                <a16:creationId xmlns:a16="http://schemas.microsoft.com/office/drawing/2014/main" id="{CD590D88-436C-AED7-51B1-2D55D68331CC}"/>
              </a:ext>
            </a:extLst>
          </p:cNvPr>
          <p:cNvSpPr txBox="1"/>
          <p:nvPr/>
        </p:nvSpPr>
        <p:spPr>
          <a:xfrm>
            <a:off x="8416212" y="4773977"/>
            <a:ext cx="2591459" cy="830997"/>
          </a:xfrm>
          <a:prstGeom prst="rect">
            <a:avLst/>
          </a:prstGeom>
          <a:noFill/>
        </p:spPr>
        <p:txBody>
          <a:bodyPr wrap="square" rtlCol="0">
            <a:spAutoFit/>
          </a:bodyPr>
          <a:lstStyle>
            <a:defPPr>
              <a:defRPr lang="el-GR"/>
            </a:defPPr>
            <a:lvl1pPr defTabSz="1218987">
              <a:defRPr kern="0">
                <a:solidFill>
                  <a:prstClr val="black">
                    <a:lumMod val="75000"/>
                    <a:lumOff val="25000"/>
                  </a:prstClr>
                </a:solidFill>
                <a:latin typeface="Arial" pitchFamily="34" charset="0"/>
                <a:ea typeface="ByTheButterfly" pitchFamily="2" charset="0"/>
                <a:cs typeface="Arial" pitchFamily="34" charset="0"/>
              </a:defRPr>
            </a:lvl1pPr>
            <a:lvl2pPr marL="609493" defTabSz="1218987">
              <a:defRPr sz="2400"/>
            </a:lvl2pPr>
            <a:lvl3pPr marL="1218987" defTabSz="1218987">
              <a:defRPr sz="2400"/>
            </a:lvl3pPr>
            <a:lvl4pPr marL="1828480" defTabSz="1218987">
              <a:defRPr sz="2400"/>
            </a:lvl4pPr>
            <a:lvl5pPr marL="2437973" defTabSz="1218987">
              <a:defRPr sz="2400"/>
            </a:lvl5pPr>
            <a:lvl6pPr marL="3047467" defTabSz="1218987">
              <a:defRPr sz="2400"/>
            </a:lvl6pPr>
            <a:lvl7pPr marL="3656960" defTabSz="1218987">
              <a:defRPr sz="2400"/>
            </a:lvl7pPr>
            <a:lvl8pPr marL="4266453" defTabSz="1218987">
              <a:defRPr sz="2400"/>
            </a:lvl8pPr>
            <a:lvl9pPr marL="4875947" defTabSz="1218987">
              <a:defRPr sz="2400"/>
            </a:lvl9pPr>
          </a:lstStyle>
          <a:p>
            <a:pPr algn="ctr"/>
            <a:r>
              <a:rPr lang="el-GR" sz="2400" dirty="0"/>
              <a:t>Ενσωμάτωση ηθικής διάστασης </a:t>
            </a:r>
            <a:endParaRPr lang="LID4096" sz="2400" dirty="0"/>
          </a:p>
        </p:txBody>
      </p:sp>
      <p:sp>
        <p:nvSpPr>
          <p:cNvPr id="55" name="Date Placeholder 3">
            <a:extLst>
              <a:ext uri="{FF2B5EF4-FFF2-40B4-BE49-F238E27FC236}">
                <a16:creationId xmlns:a16="http://schemas.microsoft.com/office/drawing/2014/main" id="{C5CFE88E-2C1C-30EC-E560-6E56927BCA1B}"/>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4" name="Picture 3">
            <a:extLst>
              <a:ext uri="{FF2B5EF4-FFF2-40B4-BE49-F238E27FC236}">
                <a16:creationId xmlns:a16="http://schemas.microsoft.com/office/drawing/2014/main" id="{62960805-0DF3-FC7F-020A-4DF94C67F8AB}"/>
              </a:ext>
            </a:extLst>
          </p:cNvPr>
          <p:cNvPicPr>
            <a:picLocks noChangeAspect="1"/>
          </p:cNvPicPr>
          <p:nvPr/>
        </p:nvPicPr>
        <p:blipFill>
          <a:blip r:embed="rId2"/>
          <a:stretch>
            <a:fillRect/>
          </a:stretch>
        </p:blipFill>
        <p:spPr>
          <a:xfrm>
            <a:off x="6431311" y="253115"/>
            <a:ext cx="5009524" cy="57143"/>
          </a:xfrm>
          <a:prstGeom prst="rect">
            <a:avLst/>
          </a:prstGeom>
        </p:spPr>
      </p:pic>
    </p:spTree>
    <p:extLst>
      <p:ext uri="{BB962C8B-B14F-4D97-AF65-F5344CB8AC3E}">
        <p14:creationId xmlns:p14="http://schemas.microsoft.com/office/powerpoint/2010/main" val="1737110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E08A0-2AFE-A748-B752-0F26B8CE73DC}"/>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46D95100-8A27-162A-5B2C-F79F47C4BE92}"/>
              </a:ext>
            </a:extLst>
          </p:cNvPr>
          <p:cNvSpPr>
            <a:spLocks noGrp="1"/>
          </p:cNvSpPr>
          <p:nvPr>
            <p:ph idx="1"/>
          </p:nvPr>
        </p:nvSpPr>
        <p:spPr>
          <a:xfrm>
            <a:off x="1136556" y="1638639"/>
            <a:ext cx="4615060" cy="1845466"/>
          </a:xfrm>
        </p:spPr>
        <p:txBody>
          <a:bodyPr>
            <a:normAutofit lnSpcReduction="10000"/>
          </a:bodyPr>
          <a:lstStyle/>
          <a:p>
            <a:pPr marL="0" indent="0">
              <a:buNone/>
            </a:pPr>
            <a:r>
              <a:rPr lang="el-GR" sz="2000" dirty="0"/>
              <a:t>Με σκοπό την επέκταση κατανόησης των βέλτιστων τρόπων υλοποίησης των θεωρητικών αρχών, </a:t>
            </a:r>
            <a:br>
              <a:rPr lang="el-GR" sz="2000" dirty="0"/>
            </a:br>
            <a:r>
              <a:rPr lang="el-GR" sz="2000" dirty="0"/>
              <a:t>εμπορικές πλατφόρμες που υποστηρίζουν χρήση έξυπνων συμβούλων  εκπαίδευσης μελετήθηκαν από την οπτική ενός επισκέπτη μαθητή.</a:t>
            </a:r>
          </a:p>
        </p:txBody>
      </p:sp>
      <p:sp>
        <p:nvSpPr>
          <p:cNvPr id="8" name="Θέση υποσέλιδου 7">
            <a:extLst>
              <a:ext uri="{FF2B5EF4-FFF2-40B4-BE49-F238E27FC236}">
                <a16:creationId xmlns:a16="http://schemas.microsoft.com/office/drawing/2014/main" id="{C9B2946C-7433-8FAD-7A86-E7459C8B3949}"/>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9A165D58-963C-3A24-1D93-20903CF11A10}"/>
              </a:ext>
            </a:extLst>
          </p:cNvPr>
          <p:cNvSpPr>
            <a:spLocks noGrp="1"/>
          </p:cNvSpPr>
          <p:nvPr>
            <p:ph type="sldNum" sz="quarter" idx="12"/>
          </p:nvPr>
        </p:nvSpPr>
        <p:spPr/>
        <p:txBody>
          <a:bodyPr/>
          <a:lstStyle/>
          <a:p>
            <a:fld id="{28C4B9FD-BBCD-4D20-BE68-D5FD8F544B57}" type="slidenum">
              <a:rPr lang="el-GR" smtClean="0"/>
              <a:t>12</a:t>
            </a:fld>
            <a:endParaRPr lang="el-GR"/>
          </a:p>
        </p:txBody>
      </p:sp>
      <p:sp>
        <p:nvSpPr>
          <p:cNvPr id="2" name="Rectangle 1">
            <a:extLst>
              <a:ext uri="{FF2B5EF4-FFF2-40B4-BE49-F238E27FC236}">
                <a16:creationId xmlns:a16="http://schemas.microsoft.com/office/drawing/2014/main" id="{78BCC00B-8D06-3261-752B-FF4E56999E88}"/>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Ενδεικτικές υλοποιήσεις	</a:t>
            </a:r>
            <a:r>
              <a:rPr lang="el-GR" dirty="0"/>
              <a:t>	</a:t>
            </a:r>
            <a:endParaRPr lang="LID4096" dirty="0"/>
          </a:p>
        </p:txBody>
      </p:sp>
      <p:graphicFrame>
        <p:nvGraphicFramePr>
          <p:cNvPr id="3" name="Chart 2">
            <a:extLst>
              <a:ext uri="{FF2B5EF4-FFF2-40B4-BE49-F238E27FC236}">
                <a16:creationId xmlns:a16="http://schemas.microsoft.com/office/drawing/2014/main" id="{7AED53CA-E719-9710-0D84-9731F432C728}"/>
              </a:ext>
            </a:extLst>
          </p:cNvPr>
          <p:cNvGraphicFramePr/>
          <p:nvPr>
            <p:extLst>
              <p:ext uri="{D42A27DB-BD31-4B8C-83A1-F6EECF244321}">
                <p14:modId xmlns:p14="http://schemas.microsoft.com/office/powerpoint/2010/main" val="1162630766"/>
              </p:ext>
            </p:extLst>
          </p:nvPr>
        </p:nvGraphicFramePr>
        <p:xfrm>
          <a:off x="5708073" y="1110762"/>
          <a:ext cx="5712694" cy="33519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12339CAD-B60D-2A30-07F5-0C8F3846BB4B}"/>
              </a:ext>
            </a:extLst>
          </p:cNvPr>
          <p:cNvGraphicFramePr>
            <a:graphicFrameLocks noGrp="1"/>
          </p:cNvGraphicFramePr>
          <p:nvPr>
            <p:extLst>
              <p:ext uri="{D42A27DB-BD31-4B8C-83A1-F6EECF244321}">
                <p14:modId xmlns:p14="http://schemas.microsoft.com/office/powerpoint/2010/main" val="592278528"/>
              </p:ext>
            </p:extLst>
          </p:nvPr>
        </p:nvGraphicFramePr>
        <p:xfrm>
          <a:off x="1136556" y="4211803"/>
          <a:ext cx="4504223" cy="1518920"/>
        </p:xfrm>
        <a:graphic>
          <a:graphicData uri="http://schemas.openxmlformats.org/drawingml/2006/table">
            <a:tbl>
              <a:tblPr firstRow="1" firstCol="1" bandRow="1">
                <a:tableStyleId>{5C22544A-7EE6-4342-B048-85BDC9FD1C3A}</a:tableStyleId>
              </a:tblPr>
              <a:tblGrid>
                <a:gridCol w="964710">
                  <a:extLst>
                    <a:ext uri="{9D8B030D-6E8A-4147-A177-3AD203B41FA5}">
                      <a16:colId xmlns:a16="http://schemas.microsoft.com/office/drawing/2014/main" val="2037362903"/>
                    </a:ext>
                  </a:extLst>
                </a:gridCol>
                <a:gridCol w="2506514">
                  <a:extLst>
                    <a:ext uri="{9D8B030D-6E8A-4147-A177-3AD203B41FA5}">
                      <a16:colId xmlns:a16="http://schemas.microsoft.com/office/drawing/2014/main" val="2685118434"/>
                    </a:ext>
                  </a:extLst>
                </a:gridCol>
                <a:gridCol w="1032999">
                  <a:extLst>
                    <a:ext uri="{9D8B030D-6E8A-4147-A177-3AD203B41FA5}">
                      <a16:colId xmlns:a16="http://schemas.microsoft.com/office/drawing/2014/main" val="1452181641"/>
                    </a:ext>
                  </a:extLst>
                </a:gridCol>
              </a:tblGrid>
              <a:tr h="189865">
                <a:tc>
                  <a:txBody>
                    <a:bodyPr/>
                    <a:lstStyle/>
                    <a:p>
                      <a:pPr>
                        <a:buNone/>
                      </a:pPr>
                      <a:r>
                        <a:rPr lang="el-GR" sz="800" dirty="0">
                          <a:effectLst/>
                          <a:latin typeface="Calibri" panose="020F0502020204030204" pitchFamily="34" charset="0"/>
                          <a:ea typeface="Times New Roman" panose="02020603050405020304" pitchFamily="18" charset="0"/>
                          <a:cs typeface="Times New Roman" panose="02020603050405020304" pitchFamily="18" charset="0"/>
                        </a:rPr>
                        <a:t>Πλατφόρμα</a:t>
                      </a:r>
                      <a:endParaRPr lang="el-G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dirty="0">
                          <a:effectLst/>
                        </a:rPr>
                        <a:t>URL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800">
                          <a:effectLst/>
                        </a:rPr>
                        <a:t>Πρόσβαση</a:t>
                      </a:r>
                      <a:endParaRPr lang="el-GR"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54402990"/>
                  </a:ext>
                </a:extLst>
              </a:tr>
              <a:tr h="189865">
                <a:tc>
                  <a:txBody>
                    <a:bodyPr/>
                    <a:lstStyle/>
                    <a:p>
                      <a:pPr>
                        <a:buNone/>
                      </a:pPr>
                      <a:r>
                        <a:rPr lang="en-US" sz="800">
                          <a:effectLst/>
                        </a:rPr>
                        <a:t>Duolingo</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hlinkClick r:id="rId3"/>
                        </a:rPr>
                        <a:t>https://www.duolingo.com/</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dirty="0">
                          <a:effectLst/>
                        </a:rPr>
                        <a:t>Demo account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87970359"/>
                  </a:ext>
                </a:extLst>
              </a:tr>
              <a:tr h="189865">
                <a:tc>
                  <a:txBody>
                    <a:bodyPr/>
                    <a:lstStyle/>
                    <a:p>
                      <a:pPr>
                        <a:buNone/>
                      </a:pPr>
                      <a:r>
                        <a:rPr lang="en-US" sz="800">
                          <a:effectLst/>
                        </a:rPr>
                        <a:t>Dreambox</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hlinkClick r:id="rId4"/>
                        </a:rPr>
                        <a:t>https://www.dreambox.com/</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dirty="0">
                          <a:effectLst/>
                        </a:rPr>
                        <a:t>Demo account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8293663"/>
                  </a:ext>
                </a:extLst>
              </a:tr>
              <a:tr h="189865">
                <a:tc>
                  <a:txBody>
                    <a:bodyPr/>
                    <a:lstStyle/>
                    <a:p>
                      <a:pPr>
                        <a:buNone/>
                      </a:pPr>
                      <a:r>
                        <a:rPr lang="en-US" sz="800">
                          <a:effectLst/>
                        </a:rPr>
                        <a:t>Briliant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hlinkClick r:id="rId5"/>
                        </a:rPr>
                        <a:t>https://brilliant.org/</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dirty="0">
                          <a:effectLst/>
                        </a:rPr>
                        <a:t>Demo account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64652653"/>
                  </a:ext>
                </a:extLst>
              </a:tr>
              <a:tr h="189865">
                <a:tc>
                  <a:txBody>
                    <a:bodyPr/>
                    <a:lstStyle/>
                    <a:p>
                      <a:pPr>
                        <a:buNone/>
                      </a:pPr>
                      <a:r>
                        <a:rPr lang="en-US" sz="800">
                          <a:effectLst/>
                        </a:rPr>
                        <a:t>Kognity</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hlinkClick r:id="rId6"/>
                        </a:rPr>
                        <a:t>https://kognity.com/</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a:effectLst/>
                        </a:rPr>
                        <a:t>Subscription (trial)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48162045"/>
                  </a:ext>
                </a:extLst>
              </a:tr>
              <a:tr h="189865">
                <a:tc>
                  <a:txBody>
                    <a:bodyPr/>
                    <a:lstStyle/>
                    <a:p>
                      <a:pPr>
                        <a:buNone/>
                      </a:pPr>
                      <a:r>
                        <a:rPr lang="en-US" sz="800">
                          <a:effectLst/>
                        </a:rPr>
                        <a:t>Inthinking</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hlinkClick r:id="rId7"/>
                        </a:rPr>
                        <a:t>https://thinkib.net/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a:effectLst/>
                        </a:rPr>
                        <a:t>Subscription (trial)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11479355"/>
                  </a:ext>
                </a:extLst>
              </a:tr>
              <a:tr h="189865">
                <a:tc>
                  <a:txBody>
                    <a:bodyPr/>
                    <a:lstStyle/>
                    <a:p>
                      <a:pPr>
                        <a:buNone/>
                      </a:pPr>
                      <a:r>
                        <a:rPr lang="en-US" sz="800">
                          <a:effectLst/>
                        </a:rPr>
                        <a:t>Padlet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none" strike="noStrike">
                          <a:effectLst/>
                          <a:hlinkClick r:id="rId8"/>
                        </a:rPr>
                        <a:t>https://padlet.com/site/education</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a:effectLst/>
                        </a:rPr>
                        <a:t>Free tier account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97346890"/>
                  </a:ext>
                </a:extLst>
              </a:tr>
              <a:tr h="189865">
                <a:tc>
                  <a:txBody>
                    <a:bodyPr/>
                    <a:lstStyle/>
                    <a:p>
                      <a:pPr>
                        <a:buNone/>
                      </a:pPr>
                      <a:r>
                        <a:rPr lang="en-US" sz="800">
                          <a:effectLst/>
                        </a:rPr>
                        <a:t>Scratch</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u="sng">
                          <a:effectLst/>
                        </a:rPr>
                        <a:t>https://scratch.mit.edu/</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US" sz="800" dirty="0">
                          <a:effectLst/>
                        </a:rPr>
                        <a:t>Open source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88921727"/>
                  </a:ext>
                </a:extLst>
              </a:tr>
            </a:tbl>
          </a:graphicData>
        </a:graphic>
      </p:graphicFrame>
      <p:sp>
        <p:nvSpPr>
          <p:cNvPr id="5" name="Θέση περιεχομένου 10">
            <a:extLst>
              <a:ext uri="{FF2B5EF4-FFF2-40B4-BE49-F238E27FC236}">
                <a16:creationId xmlns:a16="http://schemas.microsoft.com/office/drawing/2014/main" id="{15F9F362-8EE7-BFF3-5E6A-C20E289B0F23}"/>
              </a:ext>
            </a:extLst>
          </p:cNvPr>
          <p:cNvSpPr txBox="1">
            <a:spLocks/>
          </p:cNvSpPr>
          <p:nvPr/>
        </p:nvSpPr>
        <p:spPr>
          <a:xfrm>
            <a:off x="6248401" y="4538511"/>
            <a:ext cx="4654645" cy="1450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000" dirty="0"/>
              <a:t>Οι εμπειρία που παρέχει κάθε πλατφόρμα συγκρίθηκε σε όλες τις βασικές διαστάσεις που εντοπίστηκαν από τη μελέτη της θεωρίας </a:t>
            </a:r>
          </a:p>
        </p:txBody>
      </p:sp>
      <p:sp>
        <p:nvSpPr>
          <p:cNvPr id="6" name="Date Placeholder 3">
            <a:extLst>
              <a:ext uri="{FF2B5EF4-FFF2-40B4-BE49-F238E27FC236}">
                <a16:creationId xmlns:a16="http://schemas.microsoft.com/office/drawing/2014/main" id="{CAA1F79C-073C-D345-B548-3AB3C4334B07}"/>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0" name="Picture 9">
            <a:extLst>
              <a:ext uri="{FF2B5EF4-FFF2-40B4-BE49-F238E27FC236}">
                <a16:creationId xmlns:a16="http://schemas.microsoft.com/office/drawing/2014/main" id="{AF35ABC0-4897-DFEC-7444-771CFB26B4C1}"/>
              </a:ext>
            </a:extLst>
          </p:cNvPr>
          <p:cNvPicPr>
            <a:picLocks noChangeAspect="1"/>
          </p:cNvPicPr>
          <p:nvPr/>
        </p:nvPicPr>
        <p:blipFill>
          <a:blip r:embed="rId9"/>
          <a:stretch>
            <a:fillRect/>
          </a:stretch>
        </p:blipFill>
        <p:spPr>
          <a:xfrm>
            <a:off x="6431311" y="253115"/>
            <a:ext cx="5009524" cy="57143"/>
          </a:xfrm>
          <a:prstGeom prst="rect">
            <a:avLst/>
          </a:prstGeom>
        </p:spPr>
      </p:pic>
    </p:spTree>
    <p:extLst>
      <p:ext uri="{BB962C8B-B14F-4D97-AF65-F5344CB8AC3E}">
        <p14:creationId xmlns:p14="http://schemas.microsoft.com/office/powerpoint/2010/main" val="2977736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DA3A7-A3AA-2F97-7C45-7C1415F06C99}"/>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90805D4B-CD70-9017-8DEF-F2BB2F21B356}"/>
              </a:ext>
            </a:extLst>
          </p:cNvPr>
          <p:cNvSpPr>
            <a:spLocks noGrp="1"/>
          </p:cNvSpPr>
          <p:nvPr>
            <p:ph idx="1"/>
          </p:nvPr>
        </p:nvSpPr>
        <p:spPr>
          <a:xfrm>
            <a:off x="1218743" y="1726357"/>
            <a:ext cx="9298836" cy="4009425"/>
          </a:xfrm>
        </p:spPr>
        <p:txBody>
          <a:bodyPr>
            <a:normAutofit/>
          </a:bodyPr>
          <a:lstStyle/>
          <a:p>
            <a:pPr marL="0" indent="0">
              <a:buNone/>
            </a:pPr>
            <a:r>
              <a:rPr lang="el-GR" sz="2000" dirty="0"/>
              <a:t>Για την υλοποίηση της εφαρμογής επιλέχθηκε η πλατφόρμα </a:t>
            </a:r>
            <a:r>
              <a:rPr lang="en-US" sz="2000" dirty="0"/>
              <a:t>Scratch </a:t>
            </a:r>
            <a:r>
              <a:rPr lang="el-GR" sz="2000" dirty="0"/>
              <a:t>για τα ακόλουθα χαρακτηριστικά</a:t>
            </a:r>
          </a:p>
          <a:p>
            <a:pPr marL="0" indent="0">
              <a:buNone/>
            </a:pPr>
            <a:endParaRPr lang="el-GR" sz="2000" dirty="0"/>
          </a:p>
          <a:p>
            <a:r>
              <a:rPr lang="el-GR" sz="2000" dirty="0"/>
              <a:t>Δημοφιλής πλατφόρμα σε νεαρές ηλικίες  </a:t>
            </a:r>
          </a:p>
          <a:p>
            <a:r>
              <a:rPr lang="el-GR" sz="2000" dirty="0"/>
              <a:t>Δωρεάν πρόσβαση μέσω </a:t>
            </a:r>
            <a:r>
              <a:rPr lang="en-US" sz="2000" dirty="0"/>
              <a:t>browser </a:t>
            </a:r>
          </a:p>
          <a:p>
            <a:r>
              <a:rPr lang="el-GR" sz="2000" dirty="0"/>
              <a:t>Ευανάγνωστος </a:t>
            </a:r>
            <a:r>
              <a:rPr lang="el-GR" sz="2000" dirty="0" err="1"/>
              <a:t>οπτικοποιημένος</a:t>
            </a:r>
            <a:r>
              <a:rPr lang="el-GR" sz="2000" dirty="0"/>
              <a:t> κώδικας </a:t>
            </a:r>
            <a:br>
              <a:rPr lang="en-US" sz="2000" dirty="0"/>
            </a:br>
            <a:r>
              <a:rPr lang="el-GR" sz="2000" dirty="0"/>
              <a:t>με τη μορφή </a:t>
            </a:r>
            <a:r>
              <a:rPr lang="en-US" sz="2000" dirty="0"/>
              <a:t>code blocks</a:t>
            </a:r>
            <a:r>
              <a:rPr lang="el-GR" sz="2000" dirty="0"/>
              <a:t>, εν είδη </a:t>
            </a:r>
            <a:r>
              <a:rPr lang="en-US" sz="2000" dirty="0"/>
              <a:t>puzzle</a:t>
            </a:r>
            <a:endParaRPr lang="el-GR" sz="2000" dirty="0"/>
          </a:p>
          <a:p>
            <a:r>
              <a:rPr lang="el-GR" sz="2000" dirty="0"/>
              <a:t>Η εφαρμογή μπορεί εύκολα να επεκταθεί μελλοντικά με προσθήκες</a:t>
            </a:r>
          </a:p>
          <a:p>
            <a:r>
              <a:rPr lang="el-GR" sz="2000" dirty="0"/>
              <a:t>Υπάρχει μεγάλη </a:t>
            </a:r>
            <a:r>
              <a:rPr lang="en-US" sz="2000" dirty="0"/>
              <a:t>Online </a:t>
            </a:r>
            <a:r>
              <a:rPr lang="el-GR" sz="2000" dirty="0"/>
              <a:t>κοινότητα υποστήριξης </a:t>
            </a:r>
          </a:p>
        </p:txBody>
      </p:sp>
      <p:sp>
        <p:nvSpPr>
          <p:cNvPr id="8" name="Θέση υποσέλιδου 7">
            <a:extLst>
              <a:ext uri="{FF2B5EF4-FFF2-40B4-BE49-F238E27FC236}">
                <a16:creationId xmlns:a16="http://schemas.microsoft.com/office/drawing/2014/main" id="{D101674C-CE27-FAAF-DEDE-6576853CEE84}"/>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7474EA97-23CA-A31D-552B-AE473999FD37}"/>
              </a:ext>
            </a:extLst>
          </p:cNvPr>
          <p:cNvSpPr>
            <a:spLocks noGrp="1"/>
          </p:cNvSpPr>
          <p:nvPr>
            <p:ph type="sldNum" sz="quarter" idx="12"/>
          </p:nvPr>
        </p:nvSpPr>
        <p:spPr/>
        <p:txBody>
          <a:bodyPr/>
          <a:lstStyle/>
          <a:p>
            <a:fld id="{28C4B9FD-BBCD-4D20-BE68-D5FD8F544B57}" type="slidenum">
              <a:rPr lang="el-GR" smtClean="0"/>
              <a:t>13</a:t>
            </a:fld>
            <a:endParaRPr lang="el-GR"/>
          </a:p>
        </p:txBody>
      </p:sp>
      <p:sp>
        <p:nvSpPr>
          <p:cNvPr id="2" name="Rectangle 1">
            <a:extLst>
              <a:ext uri="{FF2B5EF4-FFF2-40B4-BE49-F238E27FC236}">
                <a16:creationId xmlns:a16="http://schemas.microsoft.com/office/drawing/2014/main" id="{1F4951AC-A97C-65F6-7A86-254DCCE819C2}"/>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Επιλογή πλατφόρμας εφαρμογής	</a:t>
            </a:r>
            <a:endParaRPr lang="LID4096" dirty="0"/>
          </a:p>
        </p:txBody>
      </p:sp>
      <p:sp>
        <p:nvSpPr>
          <p:cNvPr id="3" name="Date Placeholder 3">
            <a:extLst>
              <a:ext uri="{FF2B5EF4-FFF2-40B4-BE49-F238E27FC236}">
                <a16:creationId xmlns:a16="http://schemas.microsoft.com/office/drawing/2014/main" id="{72F9D8C4-6C66-F5E6-66F3-76E90611ECE3}"/>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5" name="Picture 4">
            <a:extLst>
              <a:ext uri="{FF2B5EF4-FFF2-40B4-BE49-F238E27FC236}">
                <a16:creationId xmlns:a16="http://schemas.microsoft.com/office/drawing/2014/main" id="{2380DC70-EEE5-2BFF-CDCC-F987AB7FD287}"/>
              </a:ext>
            </a:extLst>
          </p:cNvPr>
          <p:cNvPicPr>
            <a:picLocks noChangeAspect="1"/>
          </p:cNvPicPr>
          <p:nvPr/>
        </p:nvPicPr>
        <p:blipFill>
          <a:blip r:embed="rId2"/>
          <a:stretch>
            <a:fillRect/>
          </a:stretch>
        </p:blipFill>
        <p:spPr>
          <a:xfrm>
            <a:off x="6635624" y="2292774"/>
            <a:ext cx="3733724" cy="1953260"/>
          </a:xfrm>
          <a:prstGeom prst="rect">
            <a:avLst/>
          </a:prstGeom>
        </p:spPr>
      </p:pic>
      <p:sp>
        <p:nvSpPr>
          <p:cNvPr id="6" name="TextBox 5">
            <a:extLst>
              <a:ext uri="{FF2B5EF4-FFF2-40B4-BE49-F238E27FC236}">
                <a16:creationId xmlns:a16="http://schemas.microsoft.com/office/drawing/2014/main" id="{750F2AB4-532A-68DF-B37B-C53DDF62D979}"/>
              </a:ext>
            </a:extLst>
          </p:cNvPr>
          <p:cNvSpPr txBox="1"/>
          <p:nvPr/>
        </p:nvSpPr>
        <p:spPr>
          <a:xfrm>
            <a:off x="8811271" y="2373324"/>
            <a:ext cx="1460656" cy="246221"/>
          </a:xfrm>
          <a:prstGeom prst="rect">
            <a:avLst/>
          </a:prstGeom>
          <a:noFill/>
        </p:spPr>
        <p:txBody>
          <a:bodyPr wrap="none" rtlCol="0">
            <a:spAutoFit/>
          </a:bodyPr>
          <a:lstStyle/>
          <a:p>
            <a:r>
              <a:rPr lang="el-GR" sz="1000" dirty="0"/>
              <a:t>Ηλικίες χρηστών </a:t>
            </a:r>
            <a:r>
              <a:rPr lang="en-US" sz="1000" dirty="0"/>
              <a:t>Scratch</a:t>
            </a:r>
            <a:endParaRPr lang="LID4096" sz="1000" dirty="0"/>
          </a:p>
        </p:txBody>
      </p:sp>
      <p:pic>
        <p:nvPicPr>
          <p:cNvPr id="7" name="Picture 6">
            <a:extLst>
              <a:ext uri="{FF2B5EF4-FFF2-40B4-BE49-F238E27FC236}">
                <a16:creationId xmlns:a16="http://schemas.microsoft.com/office/drawing/2014/main" id="{9A4C5EB1-2D79-CDB1-5864-D6A7EF38C265}"/>
              </a:ext>
            </a:extLst>
          </p:cNvPr>
          <p:cNvPicPr>
            <a:picLocks noChangeAspect="1"/>
          </p:cNvPicPr>
          <p:nvPr/>
        </p:nvPicPr>
        <p:blipFill>
          <a:blip r:embed="rId3"/>
          <a:stretch>
            <a:fillRect/>
          </a:stretch>
        </p:blipFill>
        <p:spPr>
          <a:xfrm>
            <a:off x="6431311" y="253115"/>
            <a:ext cx="5009524" cy="57143"/>
          </a:xfrm>
          <a:prstGeom prst="rect">
            <a:avLst/>
          </a:prstGeom>
        </p:spPr>
      </p:pic>
    </p:spTree>
    <p:extLst>
      <p:ext uri="{BB962C8B-B14F-4D97-AF65-F5344CB8AC3E}">
        <p14:creationId xmlns:p14="http://schemas.microsoft.com/office/powerpoint/2010/main" val="328564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86A42-333F-027D-9F8A-0167F9731F47}"/>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FAC967BE-DDB7-B078-CE6A-D341476FA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743" y="4376394"/>
            <a:ext cx="1156783" cy="1156783"/>
          </a:xfrm>
          <a:prstGeom prst="rect">
            <a:avLst/>
          </a:prstGeom>
        </p:spPr>
      </p:pic>
      <p:sp>
        <p:nvSpPr>
          <p:cNvPr id="8" name="Θέση υποσέλιδου 7">
            <a:extLst>
              <a:ext uri="{FF2B5EF4-FFF2-40B4-BE49-F238E27FC236}">
                <a16:creationId xmlns:a16="http://schemas.microsoft.com/office/drawing/2014/main" id="{98D2F23D-0470-8D10-DA1F-AE4D3DC7039C}"/>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ECE861DE-8A0A-FD0F-2E50-759F548DA10E}"/>
              </a:ext>
            </a:extLst>
          </p:cNvPr>
          <p:cNvSpPr>
            <a:spLocks noGrp="1"/>
          </p:cNvSpPr>
          <p:nvPr>
            <p:ph type="sldNum" sz="quarter" idx="12"/>
          </p:nvPr>
        </p:nvSpPr>
        <p:spPr/>
        <p:txBody>
          <a:bodyPr/>
          <a:lstStyle/>
          <a:p>
            <a:fld id="{28C4B9FD-BBCD-4D20-BE68-D5FD8F544B57}" type="slidenum">
              <a:rPr lang="el-GR" smtClean="0"/>
              <a:t>14</a:t>
            </a:fld>
            <a:endParaRPr lang="el-GR"/>
          </a:p>
        </p:txBody>
      </p:sp>
      <p:sp>
        <p:nvSpPr>
          <p:cNvPr id="2" name="Rectangle 1">
            <a:extLst>
              <a:ext uri="{FF2B5EF4-FFF2-40B4-BE49-F238E27FC236}">
                <a16:creationId xmlns:a16="http://schemas.microsoft.com/office/drawing/2014/main" id="{F45CF763-0BCD-E520-7FF5-245DB4A28B25}"/>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Χαρακτηριστικά εφαρμογής</a:t>
            </a:r>
            <a:r>
              <a:rPr lang="el-GR" dirty="0"/>
              <a:t>	</a:t>
            </a:r>
            <a:endParaRPr lang="LID4096" dirty="0"/>
          </a:p>
        </p:txBody>
      </p:sp>
      <p:sp>
        <p:nvSpPr>
          <p:cNvPr id="3" name="Rectangle 2">
            <a:extLst>
              <a:ext uri="{FF2B5EF4-FFF2-40B4-BE49-F238E27FC236}">
                <a16:creationId xmlns:a16="http://schemas.microsoft.com/office/drawing/2014/main" id="{1229F67C-D021-E241-9981-76D95C7A77E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ID4096"/>
          </a:p>
        </p:txBody>
      </p:sp>
      <p:sp>
        <p:nvSpPr>
          <p:cNvPr id="6" name="Date Placeholder 3">
            <a:extLst>
              <a:ext uri="{FF2B5EF4-FFF2-40B4-BE49-F238E27FC236}">
                <a16:creationId xmlns:a16="http://schemas.microsoft.com/office/drawing/2014/main" id="{F777C703-1235-3051-5F15-9F33201629D5}"/>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3" name="Picture 12">
            <a:extLst>
              <a:ext uri="{FF2B5EF4-FFF2-40B4-BE49-F238E27FC236}">
                <a16:creationId xmlns:a16="http://schemas.microsoft.com/office/drawing/2014/main" id="{21F96DEE-8059-AE78-F55D-183E639364B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4449" y="3556860"/>
            <a:ext cx="3570029" cy="2417734"/>
          </a:xfrm>
          <a:prstGeom prst="rect">
            <a:avLst/>
          </a:prstGeom>
          <a:noFill/>
          <a:ln>
            <a:noFill/>
          </a:ln>
        </p:spPr>
      </p:pic>
      <p:sp>
        <p:nvSpPr>
          <p:cNvPr id="14" name="Θέση περιεχομένου 10">
            <a:extLst>
              <a:ext uri="{FF2B5EF4-FFF2-40B4-BE49-F238E27FC236}">
                <a16:creationId xmlns:a16="http://schemas.microsoft.com/office/drawing/2014/main" id="{444929F5-F977-4A70-7526-DEE335E0A2FC}"/>
              </a:ext>
            </a:extLst>
          </p:cNvPr>
          <p:cNvSpPr txBox="1">
            <a:spLocks/>
          </p:cNvSpPr>
          <p:nvPr/>
        </p:nvSpPr>
        <p:spPr>
          <a:xfrm>
            <a:off x="947978" y="1584825"/>
            <a:ext cx="8572073" cy="4389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400" dirty="0"/>
              <a:t>Εφαρμογή </a:t>
            </a:r>
            <a:r>
              <a:rPr lang="en-US" sz="2400" dirty="0" err="1"/>
              <a:t>Squiz</a:t>
            </a:r>
            <a:endParaRPr lang="el-GR" sz="2400" dirty="0"/>
          </a:p>
          <a:p>
            <a:pPr marL="457200" lvl="1" indent="0">
              <a:buNone/>
            </a:pPr>
            <a:endParaRPr lang="el-GR" sz="2000" dirty="0"/>
          </a:p>
          <a:p>
            <a:pPr lvl="1"/>
            <a:r>
              <a:rPr lang="el-GR" sz="2200" dirty="0" err="1"/>
              <a:t>Διαδραστική</a:t>
            </a:r>
            <a:r>
              <a:rPr lang="el-GR" sz="2200" dirty="0"/>
              <a:t> εφαρμογή βασισμένη στην πλατφόρμα </a:t>
            </a:r>
            <a:r>
              <a:rPr lang="en-US" sz="2200" dirty="0"/>
              <a:t>Scratch</a:t>
            </a:r>
            <a:endParaRPr lang="el-GR" sz="2200" dirty="0"/>
          </a:p>
          <a:p>
            <a:pPr lvl="1"/>
            <a:endParaRPr lang="en-US" sz="2200" dirty="0"/>
          </a:p>
          <a:p>
            <a:pPr lvl="1"/>
            <a:r>
              <a:rPr lang="en-US" sz="2200" dirty="0"/>
              <a:t>Quiz </a:t>
            </a:r>
            <a:r>
              <a:rPr lang="el-GR" sz="2200" dirty="0"/>
              <a:t>γνώσεων γυμνασίου Φυσικής &amp; Μαθηματικών </a:t>
            </a:r>
          </a:p>
          <a:p>
            <a:pPr lvl="1"/>
            <a:endParaRPr lang="el-GR" sz="2200" dirty="0"/>
          </a:p>
          <a:p>
            <a:pPr lvl="1"/>
            <a:r>
              <a:rPr lang="el-GR" dirty="0"/>
              <a:t>2 μέθοδοι λειτουργίας </a:t>
            </a:r>
          </a:p>
          <a:p>
            <a:pPr marL="457200" lvl="1" indent="0">
              <a:buNone/>
            </a:pPr>
            <a:endParaRPr lang="el-GR" dirty="0"/>
          </a:p>
          <a:p>
            <a:pPr lvl="3"/>
            <a:r>
              <a:rPr lang="el-GR" sz="2200" dirty="0"/>
              <a:t>Προ παρασκευασμένες απαντήσεις </a:t>
            </a:r>
          </a:p>
          <a:p>
            <a:pPr lvl="3"/>
            <a:r>
              <a:rPr lang="el-GR" sz="2200" dirty="0"/>
              <a:t>Δυναμικές απαντήσεις από ΑΙ μοντέλο</a:t>
            </a:r>
          </a:p>
          <a:p>
            <a:pPr marL="457200" lvl="1" indent="0">
              <a:buNone/>
            </a:pPr>
            <a:br>
              <a:rPr lang="el-GR" sz="2200" dirty="0"/>
            </a:br>
            <a:endParaRPr lang="el-GR" sz="2000" dirty="0"/>
          </a:p>
          <a:p>
            <a:endParaRPr lang="el-GR" sz="2000" dirty="0"/>
          </a:p>
        </p:txBody>
      </p:sp>
      <p:pic>
        <p:nvPicPr>
          <p:cNvPr id="5" name="Picture 4">
            <a:extLst>
              <a:ext uri="{FF2B5EF4-FFF2-40B4-BE49-F238E27FC236}">
                <a16:creationId xmlns:a16="http://schemas.microsoft.com/office/drawing/2014/main" id="{0DDD803C-5A69-C2F5-44F2-DE03A2631D9D}"/>
              </a:ext>
            </a:extLst>
          </p:cNvPr>
          <p:cNvPicPr>
            <a:picLocks noChangeAspect="1"/>
          </p:cNvPicPr>
          <p:nvPr/>
        </p:nvPicPr>
        <p:blipFill>
          <a:blip r:embed="rId4"/>
          <a:stretch>
            <a:fillRect/>
          </a:stretch>
        </p:blipFill>
        <p:spPr>
          <a:xfrm>
            <a:off x="6431311" y="255024"/>
            <a:ext cx="5009524" cy="57143"/>
          </a:xfrm>
          <a:prstGeom prst="rect">
            <a:avLst/>
          </a:prstGeom>
        </p:spPr>
      </p:pic>
    </p:spTree>
    <p:extLst>
      <p:ext uri="{BB962C8B-B14F-4D97-AF65-F5344CB8AC3E}">
        <p14:creationId xmlns:p14="http://schemas.microsoft.com/office/powerpoint/2010/main" val="2418991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4077-1541-A1A8-B2D2-E51A9423BF3A}"/>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85A19655-DD62-2FDA-2587-2B641FC503C5}"/>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01277D6B-029B-F735-7846-4CC3D602BB63}"/>
              </a:ext>
            </a:extLst>
          </p:cNvPr>
          <p:cNvSpPr>
            <a:spLocks noGrp="1"/>
          </p:cNvSpPr>
          <p:nvPr>
            <p:ph type="sldNum" sz="quarter" idx="12"/>
          </p:nvPr>
        </p:nvSpPr>
        <p:spPr/>
        <p:txBody>
          <a:bodyPr/>
          <a:lstStyle/>
          <a:p>
            <a:fld id="{28C4B9FD-BBCD-4D20-BE68-D5FD8F544B57}" type="slidenum">
              <a:rPr lang="el-GR" smtClean="0"/>
              <a:t>15</a:t>
            </a:fld>
            <a:endParaRPr lang="el-GR"/>
          </a:p>
        </p:txBody>
      </p:sp>
      <p:sp>
        <p:nvSpPr>
          <p:cNvPr id="2" name="Rectangle 1">
            <a:extLst>
              <a:ext uri="{FF2B5EF4-FFF2-40B4-BE49-F238E27FC236}">
                <a16:creationId xmlns:a16="http://schemas.microsoft.com/office/drawing/2014/main" id="{B050E9C9-799F-96E4-A3B9-6D33AA4299E0}"/>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Προδιαγραφές εφαρμογής</a:t>
            </a:r>
            <a:r>
              <a:rPr lang="el-GR" dirty="0"/>
              <a:t>	</a:t>
            </a:r>
            <a:endParaRPr lang="LID4096" dirty="0"/>
          </a:p>
        </p:txBody>
      </p:sp>
      <p:sp>
        <p:nvSpPr>
          <p:cNvPr id="3" name="Rectangle 2">
            <a:extLst>
              <a:ext uri="{FF2B5EF4-FFF2-40B4-BE49-F238E27FC236}">
                <a16:creationId xmlns:a16="http://schemas.microsoft.com/office/drawing/2014/main" id="{663BA0CA-59B5-67A8-D28C-B8191B599E3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ID4096"/>
          </a:p>
        </p:txBody>
      </p:sp>
      <p:graphicFrame>
        <p:nvGraphicFramePr>
          <p:cNvPr id="4" name="Object 3">
            <a:extLst>
              <a:ext uri="{FF2B5EF4-FFF2-40B4-BE49-F238E27FC236}">
                <a16:creationId xmlns:a16="http://schemas.microsoft.com/office/drawing/2014/main" id="{A8DF02F9-B8B3-F044-61E2-2D3E5AC75747}"/>
              </a:ext>
            </a:extLst>
          </p:cNvPr>
          <p:cNvGraphicFramePr>
            <a:graphicFrameLocks noChangeAspect="1"/>
          </p:cNvGraphicFramePr>
          <p:nvPr>
            <p:extLst>
              <p:ext uri="{D42A27DB-BD31-4B8C-83A1-F6EECF244321}">
                <p14:modId xmlns:p14="http://schemas.microsoft.com/office/powerpoint/2010/main" val="341193280"/>
              </p:ext>
            </p:extLst>
          </p:nvPr>
        </p:nvGraphicFramePr>
        <p:xfrm>
          <a:off x="5278018" y="1619484"/>
          <a:ext cx="6162817" cy="4769437"/>
        </p:xfrm>
        <a:graphic>
          <a:graphicData uri="http://schemas.openxmlformats.org/presentationml/2006/ole">
            <mc:AlternateContent xmlns:mc="http://schemas.openxmlformats.org/markup-compatibility/2006">
              <mc:Choice xmlns:v="urn:schemas-microsoft-com:vml" Requires="v">
                <p:oleObj name="Visio" r:id="rId2" imgW="9671037" imgH="7461574" progId="Visio.Drawing.15">
                  <p:embed/>
                </p:oleObj>
              </mc:Choice>
              <mc:Fallback>
                <p:oleObj name="Visio" r:id="rId2" imgW="9671037" imgH="7461574" progId="Visio.Drawing.15">
                  <p:embed/>
                  <p:pic>
                    <p:nvPicPr>
                      <p:cNvPr id="4" name="Object 3">
                        <a:extLst>
                          <a:ext uri="{FF2B5EF4-FFF2-40B4-BE49-F238E27FC236}">
                            <a16:creationId xmlns:a16="http://schemas.microsoft.com/office/drawing/2014/main" id="{5CF1E1A3-AEF7-43C1-22B5-91BCE8E1B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8018" y="1619484"/>
                        <a:ext cx="6162817" cy="4769437"/>
                      </a:xfrm>
                      <a:prstGeom prst="rect">
                        <a:avLst/>
                      </a:prstGeom>
                      <a:noFill/>
                    </p:spPr>
                  </p:pic>
                </p:oleObj>
              </mc:Fallback>
            </mc:AlternateContent>
          </a:graphicData>
        </a:graphic>
      </p:graphicFrame>
      <p:sp>
        <p:nvSpPr>
          <p:cNvPr id="6" name="Date Placeholder 3">
            <a:extLst>
              <a:ext uri="{FF2B5EF4-FFF2-40B4-BE49-F238E27FC236}">
                <a16:creationId xmlns:a16="http://schemas.microsoft.com/office/drawing/2014/main" id="{379D64DF-F6F8-E21F-556A-1AE257FCF45E}"/>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grpSp>
        <p:nvGrpSpPr>
          <p:cNvPr id="16" name="Group 15">
            <a:extLst>
              <a:ext uri="{FF2B5EF4-FFF2-40B4-BE49-F238E27FC236}">
                <a16:creationId xmlns:a16="http://schemas.microsoft.com/office/drawing/2014/main" id="{90C1FA90-881E-1BB5-0352-5CA37F319B1A}"/>
              </a:ext>
            </a:extLst>
          </p:cNvPr>
          <p:cNvGrpSpPr/>
          <p:nvPr/>
        </p:nvGrpSpPr>
        <p:grpSpPr>
          <a:xfrm>
            <a:off x="1219053" y="3429000"/>
            <a:ext cx="4114799" cy="3015588"/>
            <a:chOff x="1476042" y="4268065"/>
            <a:chExt cx="2675478" cy="1848173"/>
          </a:xfrm>
        </p:grpSpPr>
        <p:pic>
          <p:nvPicPr>
            <p:cNvPr id="12" name="Picture 11">
              <a:extLst>
                <a:ext uri="{FF2B5EF4-FFF2-40B4-BE49-F238E27FC236}">
                  <a16:creationId xmlns:a16="http://schemas.microsoft.com/office/drawing/2014/main" id="{5C9950DC-7CBE-6C57-7D22-2F0AFD06C6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717" y="4486070"/>
              <a:ext cx="2218760" cy="1479173"/>
            </a:xfrm>
            <a:prstGeom prst="rect">
              <a:avLst/>
            </a:prstGeom>
          </p:spPr>
        </p:pic>
        <p:sp>
          <p:nvSpPr>
            <p:cNvPr id="15" name="Rectangle 14">
              <a:extLst>
                <a:ext uri="{FF2B5EF4-FFF2-40B4-BE49-F238E27FC236}">
                  <a16:creationId xmlns:a16="http://schemas.microsoft.com/office/drawing/2014/main" id="{DF0E5E1C-B1F0-9E17-6DEC-367D4DFB7592}"/>
                </a:ext>
              </a:extLst>
            </p:cNvPr>
            <p:cNvSpPr/>
            <p:nvPr/>
          </p:nvSpPr>
          <p:spPr>
            <a:xfrm>
              <a:off x="1476042" y="4268065"/>
              <a:ext cx="2675478" cy="1848173"/>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7" name="Θέση περιεχομένου 10">
            <a:extLst>
              <a:ext uri="{FF2B5EF4-FFF2-40B4-BE49-F238E27FC236}">
                <a16:creationId xmlns:a16="http://schemas.microsoft.com/office/drawing/2014/main" id="{C9E6D7AC-6100-C550-22BF-1B799DBD738C}"/>
              </a:ext>
            </a:extLst>
          </p:cNvPr>
          <p:cNvSpPr txBox="1">
            <a:spLocks/>
          </p:cNvSpPr>
          <p:nvPr/>
        </p:nvSpPr>
        <p:spPr>
          <a:xfrm>
            <a:off x="578536" y="1769385"/>
            <a:ext cx="5026617" cy="241350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l-GR" dirty="0"/>
              <a:t>Παραμετροποίηση - εξατομίκευση</a:t>
            </a:r>
          </a:p>
          <a:p>
            <a:pPr lvl="1"/>
            <a:r>
              <a:rPr lang="el-GR" dirty="0"/>
              <a:t>Επιλογή δυσκολίας</a:t>
            </a:r>
          </a:p>
          <a:p>
            <a:pPr lvl="1"/>
            <a:r>
              <a:rPr lang="el-GR" dirty="0"/>
              <a:t>Επιλογή γνωστικού αντικειμένου</a:t>
            </a:r>
          </a:p>
          <a:p>
            <a:pPr lvl="1"/>
            <a:r>
              <a:rPr lang="el-GR" dirty="0"/>
              <a:t>Επεξεργασία απαντήσεων</a:t>
            </a:r>
          </a:p>
          <a:p>
            <a:pPr lvl="1"/>
            <a:r>
              <a:rPr lang="el-GR" dirty="0"/>
              <a:t>Παρουσίαση πρόοδού </a:t>
            </a:r>
            <a:endParaRPr lang="en-US" dirty="0"/>
          </a:p>
          <a:p>
            <a:pPr lvl="1"/>
            <a:r>
              <a:rPr lang="el-GR"/>
              <a:t>Βαθμολόγηση  </a:t>
            </a:r>
            <a:endParaRPr lang="el-GR" dirty="0"/>
          </a:p>
          <a:p>
            <a:pPr lvl="1"/>
            <a:r>
              <a:rPr lang="el-GR" dirty="0"/>
              <a:t>Δυνατότητα</a:t>
            </a:r>
            <a:r>
              <a:rPr lang="en-US" dirty="0"/>
              <a:t> </a:t>
            </a:r>
            <a:r>
              <a:rPr lang="el-GR" dirty="0"/>
              <a:t>πλοήγησης </a:t>
            </a:r>
            <a:endParaRPr lang="el-GR" sz="2400" dirty="0"/>
          </a:p>
          <a:p>
            <a:endParaRPr lang="el-GR" sz="2400" dirty="0"/>
          </a:p>
          <a:p>
            <a:pPr marL="0" indent="0">
              <a:buNone/>
            </a:pPr>
            <a:endParaRPr lang="el-GR" sz="2400" dirty="0"/>
          </a:p>
        </p:txBody>
      </p:sp>
      <p:pic>
        <p:nvPicPr>
          <p:cNvPr id="10" name="Picture 9">
            <a:extLst>
              <a:ext uri="{FF2B5EF4-FFF2-40B4-BE49-F238E27FC236}">
                <a16:creationId xmlns:a16="http://schemas.microsoft.com/office/drawing/2014/main" id="{9E409044-F69D-B507-A42B-D3840871F4CE}"/>
              </a:ext>
            </a:extLst>
          </p:cNvPr>
          <p:cNvPicPr>
            <a:picLocks noChangeAspect="1"/>
          </p:cNvPicPr>
          <p:nvPr/>
        </p:nvPicPr>
        <p:blipFill>
          <a:blip r:embed="rId5"/>
          <a:stretch>
            <a:fillRect/>
          </a:stretch>
        </p:blipFill>
        <p:spPr>
          <a:xfrm>
            <a:off x="6431311" y="253115"/>
            <a:ext cx="5009524" cy="57143"/>
          </a:xfrm>
          <a:prstGeom prst="rect">
            <a:avLst/>
          </a:prstGeom>
        </p:spPr>
      </p:pic>
    </p:spTree>
    <p:extLst>
      <p:ext uri="{BB962C8B-B14F-4D97-AF65-F5344CB8AC3E}">
        <p14:creationId xmlns:p14="http://schemas.microsoft.com/office/powerpoint/2010/main" val="298165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1B8C4-78D3-448A-91B8-AE6576BE89C9}"/>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593F5295-A54A-B25D-2FB9-95BC8F61F911}"/>
              </a:ext>
            </a:extLst>
          </p:cNvPr>
          <p:cNvSpPr>
            <a:spLocks noGrp="1"/>
          </p:cNvSpPr>
          <p:nvPr>
            <p:ph idx="1"/>
          </p:nvPr>
        </p:nvSpPr>
        <p:spPr>
          <a:xfrm>
            <a:off x="9143110" y="715635"/>
            <a:ext cx="2958077" cy="622293"/>
          </a:xfrm>
        </p:spPr>
        <p:txBody>
          <a:bodyPr>
            <a:normAutofit/>
          </a:bodyPr>
          <a:lstStyle/>
          <a:p>
            <a:pPr marL="0" indent="0">
              <a:buNone/>
            </a:pPr>
            <a:r>
              <a:rPr lang="el-GR" sz="2000" b="1" dirty="0">
                <a:solidFill>
                  <a:srgbClr val="CE1E82"/>
                </a:solidFill>
              </a:rPr>
              <a:t>Βασική υλοποίηση</a:t>
            </a:r>
          </a:p>
        </p:txBody>
      </p:sp>
      <p:sp>
        <p:nvSpPr>
          <p:cNvPr id="8" name="Θέση υποσέλιδου 7">
            <a:extLst>
              <a:ext uri="{FF2B5EF4-FFF2-40B4-BE49-F238E27FC236}">
                <a16:creationId xmlns:a16="http://schemas.microsoft.com/office/drawing/2014/main" id="{C8E9CAB8-4C02-E52A-CFBD-8E97A435CE61}"/>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6A9028E7-7EC3-CEAE-B16E-55CB96697D40}"/>
              </a:ext>
            </a:extLst>
          </p:cNvPr>
          <p:cNvSpPr>
            <a:spLocks noGrp="1"/>
          </p:cNvSpPr>
          <p:nvPr>
            <p:ph type="sldNum" sz="quarter" idx="12"/>
          </p:nvPr>
        </p:nvSpPr>
        <p:spPr/>
        <p:txBody>
          <a:bodyPr/>
          <a:lstStyle/>
          <a:p>
            <a:fld id="{28C4B9FD-BBCD-4D20-BE68-D5FD8F544B57}" type="slidenum">
              <a:rPr lang="el-GR" smtClean="0"/>
              <a:t>16</a:t>
            </a:fld>
            <a:endParaRPr lang="el-GR"/>
          </a:p>
        </p:txBody>
      </p:sp>
      <p:sp>
        <p:nvSpPr>
          <p:cNvPr id="2" name="Rectangle 1">
            <a:extLst>
              <a:ext uri="{FF2B5EF4-FFF2-40B4-BE49-F238E27FC236}">
                <a16:creationId xmlns:a16="http://schemas.microsoft.com/office/drawing/2014/main" id="{25402F77-9D05-3DF2-665A-A9E2DC022B76}"/>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Υλοποίηση		</a:t>
            </a:r>
            <a:endParaRPr lang="LID4096" dirty="0"/>
          </a:p>
        </p:txBody>
      </p:sp>
      <p:sp>
        <p:nvSpPr>
          <p:cNvPr id="3" name="Date Placeholder 3">
            <a:extLst>
              <a:ext uri="{FF2B5EF4-FFF2-40B4-BE49-F238E27FC236}">
                <a16:creationId xmlns:a16="http://schemas.microsoft.com/office/drawing/2014/main" id="{66DB5210-088A-06AD-0922-92CE9E08595A}"/>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10" name="Θέση περιεχομένου 10">
            <a:extLst>
              <a:ext uri="{FF2B5EF4-FFF2-40B4-BE49-F238E27FC236}">
                <a16:creationId xmlns:a16="http://schemas.microsoft.com/office/drawing/2014/main" id="{3A781E21-A39D-801B-3D89-642CE645DCEA}"/>
              </a:ext>
            </a:extLst>
          </p:cNvPr>
          <p:cNvSpPr txBox="1">
            <a:spLocks/>
          </p:cNvSpPr>
          <p:nvPr/>
        </p:nvSpPr>
        <p:spPr>
          <a:xfrm>
            <a:off x="4678263" y="1684789"/>
            <a:ext cx="6077721" cy="360974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l-GR" sz="2800" dirty="0"/>
              <a:t>Με την έναρξη το παιχνιδιού γίνεται η αρχική παραμετροποίηση </a:t>
            </a:r>
          </a:p>
          <a:p>
            <a:pPr lvl="1"/>
            <a:endParaRPr lang="el-GR" sz="2800" dirty="0"/>
          </a:p>
          <a:p>
            <a:pPr lvl="1"/>
            <a:r>
              <a:rPr lang="el-GR" sz="2800" dirty="0"/>
              <a:t>Χρησιμοποιούνται τοπικές μεταβλητές και </a:t>
            </a:r>
            <a:r>
              <a:rPr lang="en-US" sz="2800" dirty="0"/>
              <a:t>cloud </a:t>
            </a:r>
            <a:r>
              <a:rPr lang="el-GR" sz="2800" dirty="0"/>
              <a:t>μεταβλητές, που διατηρούν μόνιμα τιμές ακόμα και όταν τελειώσει η εφαρμογή </a:t>
            </a:r>
            <a:br>
              <a:rPr lang="el-GR" sz="2800" dirty="0"/>
            </a:br>
            <a:r>
              <a:rPr lang="el-GR" sz="2800" dirty="0"/>
              <a:t>(πχ </a:t>
            </a:r>
            <a:r>
              <a:rPr lang="en-US" sz="2800" dirty="0"/>
              <a:t>high score) </a:t>
            </a:r>
          </a:p>
          <a:p>
            <a:pPr lvl="1"/>
            <a:endParaRPr lang="en-US" sz="2800" dirty="0"/>
          </a:p>
          <a:p>
            <a:pPr lvl="1"/>
            <a:r>
              <a:rPr lang="el-GR" sz="2800" dirty="0"/>
              <a:t>Ειδικές λειτουργίες επιτυγχάνονται με κλήση εξειδικευμένων μεθόδων </a:t>
            </a:r>
            <a:br>
              <a:rPr lang="el-GR" sz="2800" dirty="0"/>
            </a:br>
            <a:r>
              <a:rPr lang="el-GR" sz="2800" dirty="0"/>
              <a:t>(πχ </a:t>
            </a:r>
            <a:r>
              <a:rPr lang="en-US" sz="2800" dirty="0"/>
              <a:t>text special effects)</a:t>
            </a:r>
            <a:endParaRPr lang="el-GR" sz="2800" dirty="0"/>
          </a:p>
          <a:p>
            <a:pPr marL="0" indent="0">
              <a:buNone/>
            </a:pPr>
            <a:endParaRPr lang="el-GR" sz="2400" dirty="0"/>
          </a:p>
        </p:txBody>
      </p:sp>
      <p:pic>
        <p:nvPicPr>
          <p:cNvPr id="13" name="Picture 12">
            <a:extLst>
              <a:ext uri="{FF2B5EF4-FFF2-40B4-BE49-F238E27FC236}">
                <a16:creationId xmlns:a16="http://schemas.microsoft.com/office/drawing/2014/main" id="{F9B95A79-6EA8-FFAE-B01B-7674DDAE05E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8" b="96638" l="9738" r="96948">
                        <a14:foregroundMark x1="75145" y1="15835" x2="66134" y2="15944"/>
                        <a14:foregroundMark x1="72674" y1="38069" x2="69041" y2="39913"/>
                        <a14:foregroundMark x1="59448" y1="53905" x2="54942" y2="54664"/>
                        <a14:foregroundMark x1="46366" y1="42408" x2="47674" y2="37852"/>
                        <a14:foregroundMark x1="97238" y1="93709" x2="45640" y2="94577"/>
                        <a14:foregroundMark x1="19331" y1="98915" x2="10029" y2="96638"/>
                        <a14:foregroundMark x1="10029" y1="96638" x2="10901" y2="94252"/>
                        <a14:foregroundMark x1="13081" y1="6508" x2="29215" y2="9978"/>
                        <a14:foregroundMark x1="9884" y1="17679" x2="9738" y2="21800"/>
                      </a14:backgroundRemoval>
                    </a14:imgEffect>
                  </a14:imgLayer>
                </a14:imgProps>
              </a:ext>
            </a:extLst>
          </a:blip>
          <a:stretch>
            <a:fillRect/>
          </a:stretch>
        </p:blipFill>
        <p:spPr>
          <a:xfrm>
            <a:off x="838200" y="1372073"/>
            <a:ext cx="3795285" cy="5086123"/>
          </a:xfrm>
          <a:prstGeom prst="rect">
            <a:avLst/>
          </a:prstGeom>
        </p:spPr>
      </p:pic>
      <p:pic>
        <p:nvPicPr>
          <p:cNvPr id="5" name="Picture 4">
            <a:extLst>
              <a:ext uri="{FF2B5EF4-FFF2-40B4-BE49-F238E27FC236}">
                <a16:creationId xmlns:a16="http://schemas.microsoft.com/office/drawing/2014/main" id="{10FDCB0B-BA0B-3FD4-C14A-5192DFA3D2C7}"/>
              </a:ext>
            </a:extLst>
          </p:cNvPr>
          <p:cNvPicPr>
            <a:picLocks noChangeAspect="1"/>
          </p:cNvPicPr>
          <p:nvPr/>
        </p:nvPicPr>
        <p:blipFill>
          <a:blip r:embed="rId4"/>
          <a:stretch>
            <a:fillRect/>
          </a:stretch>
        </p:blipFill>
        <p:spPr>
          <a:xfrm>
            <a:off x="6431311" y="253115"/>
            <a:ext cx="5009524" cy="57143"/>
          </a:xfrm>
          <a:prstGeom prst="rect">
            <a:avLst/>
          </a:prstGeom>
        </p:spPr>
      </p:pic>
    </p:spTree>
    <p:extLst>
      <p:ext uri="{BB962C8B-B14F-4D97-AF65-F5344CB8AC3E}">
        <p14:creationId xmlns:p14="http://schemas.microsoft.com/office/powerpoint/2010/main" val="58240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4A643-5706-6FFA-590A-FAD9D20A86A7}"/>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6A846F9C-0175-4E40-64F4-CAF6B4A0A247}"/>
              </a:ext>
            </a:extLst>
          </p:cNvPr>
          <p:cNvSpPr>
            <a:spLocks noGrp="1"/>
          </p:cNvSpPr>
          <p:nvPr>
            <p:ph idx="1"/>
          </p:nvPr>
        </p:nvSpPr>
        <p:spPr>
          <a:xfrm>
            <a:off x="9143110" y="715635"/>
            <a:ext cx="2958077" cy="622293"/>
          </a:xfrm>
        </p:spPr>
        <p:txBody>
          <a:bodyPr>
            <a:normAutofit/>
          </a:bodyPr>
          <a:lstStyle/>
          <a:p>
            <a:pPr marL="0" indent="0">
              <a:buNone/>
            </a:pPr>
            <a:r>
              <a:rPr lang="el-GR" sz="2000" b="1" dirty="0">
                <a:solidFill>
                  <a:srgbClr val="CE1E82"/>
                </a:solidFill>
              </a:rPr>
              <a:t>Βασική υλοποίηση</a:t>
            </a:r>
          </a:p>
        </p:txBody>
      </p:sp>
      <p:sp>
        <p:nvSpPr>
          <p:cNvPr id="8" name="Θέση υποσέλιδου 7">
            <a:extLst>
              <a:ext uri="{FF2B5EF4-FFF2-40B4-BE49-F238E27FC236}">
                <a16:creationId xmlns:a16="http://schemas.microsoft.com/office/drawing/2014/main" id="{17A64A01-64EB-67A1-B030-BBC962510B0F}"/>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F45FCE5F-E309-0223-3F2E-0ADE94584652}"/>
              </a:ext>
            </a:extLst>
          </p:cNvPr>
          <p:cNvSpPr>
            <a:spLocks noGrp="1"/>
          </p:cNvSpPr>
          <p:nvPr>
            <p:ph type="sldNum" sz="quarter" idx="12"/>
          </p:nvPr>
        </p:nvSpPr>
        <p:spPr/>
        <p:txBody>
          <a:bodyPr/>
          <a:lstStyle/>
          <a:p>
            <a:fld id="{28C4B9FD-BBCD-4D20-BE68-D5FD8F544B57}" type="slidenum">
              <a:rPr lang="el-GR" smtClean="0"/>
              <a:t>17</a:t>
            </a:fld>
            <a:endParaRPr lang="el-GR"/>
          </a:p>
        </p:txBody>
      </p:sp>
      <p:sp>
        <p:nvSpPr>
          <p:cNvPr id="2" name="Rectangle 1">
            <a:extLst>
              <a:ext uri="{FF2B5EF4-FFF2-40B4-BE49-F238E27FC236}">
                <a16:creationId xmlns:a16="http://schemas.microsoft.com/office/drawing/2014/main" id="{9FDE0EB3-271D-CA1E-8695-8BB9D5280794}"/>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Υλοποίηση		</a:t>
            </a:r>
            <a:endParaRPr lang="LID4096" dirty="0"/>
          </a:p>
        </p:txBody>
      </p:sp>
      <p:sp>
        <p:nvSpPr>
          <p:cNvPr id="3" name="Date Placeholder 3">
            <a:extLst>
              <a:ext uri="{FF2B5EF4-FFF2-40B4-BE49-F238E27FC236}">
                <a16:creationId xmlns:a16="http://schemas.microsoft.com/office/drawing/2014/main" id="{9639B071-183F-BD66-4E7A-DA4EBA3BE4DC}"/>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7" name="Picture 6">
            <a:extLst>
              <a:ext uri="{FF2B5EF4-FFF2-40B4-BE49-F238E27FC236}">
                <a16:creationId xmlns:a16="http://schemas.microsoft.com/office/drawing/2014/main" id="{CCBD97A8-9088-FAA3-5A3F-30430115FD0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8" b="99032" l="0" r="96825">
                        <a14:foregroundMark x1="17234" y1="6086" x2="17234" y2="6086"/>
                        <a14:foregroundMark x1="17234" y1="6086" x2="21995" y2="26141"/>
                        <a14:foregroundMark x1="33333" y1="14661" x2="52154" y2="14385"/>
                        <a14:foregroundMark x1="52154" y1="14385" x2="91837" y2="14799"/>
                        <a14:foregroundMark x1="37188" y1="4426" x2="7710" y2="4703"/>
                        <a14:foregroundMark x1="7710" y1="4703" x2="0" y2="19640"/>
                        <a14:foregroundMark x1="0" y1="19640" x2="1587" y2="54219"/>
                        <a14:foregroundMark x1="5442" y1="88105" x2="10204" y2="96957"/>
                        <a14:foregroundMark x1="10204" y1="96957" x2="55556" y2="93776"/>
                        <a14:foregroundMark x1="55556" y1="93776" x2="64172" y2="89073"/>
                        <a14:foregroundMark x1="37642" y1="98064" x2="4762" y2="99032"/>
                        <a14:foregroundMark x1="37188" y1="2905" x2="4762" y2="2766"/>
                        <a14:foregroundMark x1="94331" y1="26833" x2="95918" y2="30014"/>
                        <a14:foregroundMark x1="96825" y1="13831" x2="96825" y2="16598"/>
                      </a14:backgroundRemoval>
                    </a14:imgEffect>
                  </a14:imgLayer>
                </a14:imgProps>
              </a:ext>
            </a:extLst>
          </a:blip>
          <a:stretch>
            <a:fillRect/>
          </a:stretch>
        </p:blipFill>
        <p:spPr>
          <a:xfrm>
            <a:off x="7833072" y="995115"/>
            <a:ext cx="3340440" cy="5476504"/>
          </a:xfrm>
          <a:prstGeom prst="rect">
            <a:avLst/>
          </a:prstGeom>
        </p:spPr>
      </p:pic>
      <p:sp>
        <p:nvSpPr>
          <p:cNvPr id="10" name="Θέση περιεχομένου 10">
            <a:extLst>
              <a:ext uri="{FF2B5EF4-FFF2-40B4-BE49-F238E27FC236}">
                <a16:creationId xmlns:a16="http://schemas.microsoft.com/office/drawing/2014/main" id="{9B492598-49E7-05CE-C015-58D7B300D638}"/>
              </a:ext>
            </a:extLst>
          </p:cNvPr>
          <p:cNvSpPr txBox="1">
            <a:spLocks/>
          </p:cNvSpPr>
          <p:nvPr/>
        </p:nvSpPr>
        <p:spPr>
          <a:xfrm>
            <a:off x="1108967" y="2010850"/>
            <a:ext cx="6380404" cy="1418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l-GR" sz="2400" dirty="0"/>
              <a:t>Οι ερωτήσεις και απαντήσεις του </a:t>
            </a:r>
            <a:r>
              <a:rPr lang="en-US" sz="2400" dirty="0"/>
              <a:t>Quiz </a:t>
            </a:r>
            <a:r>
              <a:rPr lang="el-GR" sz="2400" dirty="0"/>
              <a:t>βρίσκονται σε εξωτερικά κείμενα αρχείου που φορτώνονται σε λίστες.</a:t>
            </a:r>
            <a:r>
              <a:rPr lang="el-GR" dirty="0"/>
              <a:t> </a:t>
            </a:r>
          </a:p>
          <a:p>
            <a:pPr lvl="1"/>
            <a:endParaRPr lang="el-GR" sz="2400" dirty="0"/>
          </a:p>
          <a:p>
            <a:endParaRPr lang="el-GR" sz="2400" dirty="0"/>
          </a:p>
          <a:p>
            <a:pPr marL="0" indent="0">
              <a:buNone/>
            </a:pPr>
            <a:endParaRPr lang="el-GR" sz="2400" dirty="0"/>
          </a:p>
        </p:txBody>
      </p:sp>
      <p:pic>
        <p:nvPicPr>
          <p:cNvPr id="12" name="Picture 11">
            <a:extLst>
              <a:ext uri="{FF2B5EF4-FFF2-40B4-BE49-F238E27FC236}">
                <a16:creationId xmlns:a16="http://schemas.microsoft.com/office/drawing/2014/main" id="{97B78BD2-E6E6-7C40-9361-DC40F8689D1B}"/>
              </a:ext>
            </a:extLst>
          </p:cNvPr>
          <p:cNvPicPr>
            <a:picLocks noChangeAspect="1"/>
          </p:cNvPicPr>
          <p:nvPr/>
        </p:nvPicPr>
        <p:blipFill>
          <a:blip r:embed="rId4"/>
          <a:stretch>
            <a:fillRect/>
          </a:stretch>
        </p:blipFill>
        <p:spPr>
          <a:xfrm>
            <a:off x="4279136" y="5480527"/>
            <a:ext cx="686305" cy="639248"/>
          </a:xfrm>
          <a:prstGeom prst="rect">
            <a:avLst/>
          </a:prstGeom>
        </p:spPr>
      </p:pic>
      <p:sp>
        <p:nvSpPr>
          <p:cNvPr id="13" name="Θέση περιεχομένου 10">
            <a:extLst>
              <a:ext uri="{FF2B5EF4-FFF2-40B4-BE49-F238E27FC236}">
                <a16:creationId xmlns:a16="http://schemas.microsoft.com/office/drawing/2014/main" id="{359C6513-BCFF-1826-204D-3E7B182BDC1D}"/>
              </a:ext>
            </a:extLst>
          </p:cNvPr>
          <p:cNvSpPr txBox="1">
            <a:spLocks/>
          </p:cNvSpPr>
          <p:nvPr/>
        </p:nvSpPr>
        <p:spPr>
          <a:xfrm>
            <a:off x="1121832" y="3330846"/>
            <a:ext cx="6189410" cy="141815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l-GR" sz="2600" dirty="0"/>
              <a:t>Οπού υπάρχει στην εφαρμογή το εικονίδιο ΑΙ, μπορεί να ενεργοποιήσει δυναμικές απαντήσεις κατ’ επιλογή</a:t>
            </a:r>
          </a:p>
          <a:p>
            <a:pPr lvl="7"/>
            <a:r>
              <a:rPr lang="en-US" dirty="0" err="1"/>
              <a:t>quiz_edition</a:t>
            </a:r>
            <a:r>
              <a:rPr lang="el-GR" dirty="0"/>
              <a:t>=</a:t>
            </a:r>
            <a:r>
              <a:rPr lang="en-US" dirty="0"/>
              <a:t>1 : </a:t>
            </a:r>
            <a:r>
              <a:rPr lang="el-GR" dirty="0"/>
              <a:t>με ΑΙ</a:t>
            </a:r>
          </a:p>
          <a:p>
            <a:pPr lvl="7"/>
            <a:r>
              <a:rPr lang="en-US" dirty="0" err="1"/>
              <a:t>quiz_edition</a:t>
            </a:r>
            <a:r>
              <a:rPr lang="el-GR" dirty="0"/>
              <a:t>=0</a:t>
            </a:r>
            <a:r>
              <a:rPr lang="en-US" dirty="0"/>
              <a:t> : </a:t>
            </a:r>
            <a:r>
              <a:rPr lang="el-GR" dirty="0"/>
              <a:t>χωρίς ΑΙ</a:t>
            </a:r>
          </a:p>
          <a:p>
            <a:pPr lvl="7"/>
            <a:endParaRPr lang="el-GR" dirty="0"/>
          </a:p>
          <a:p>
            <a:pPr lvl="1"/>
            <a:endParaRPr lang="el-GR" sz="2400" dirty="0"/>
          </a:p>
          <a:p>
            <a:endParaRPr lang="el-GR" sz="2400" dirty="0"/>
          </a:p>
          <a:p>
            <a:pPr marL="0" indent="0">
              <a:buNone/>
            </a:pPr>
            <a:endParaRPr lang="el-GR" sz="2400" dirty="0"/>
          </a:p>
        </p:txBody>
      </p:sp>
      <p:pic>
        <p:nvPicPr>
          <p:cNvPr id="15" name="Picture 14">
            <a:extLst>
              <a:ext uri="{FF2B5EF4-FFF2-40B4-BE49-F238E27FC236}">
                <a16:creationId xmlns:a16="http://schemas.microsoft.com/office/drawing/2014/main" id="{B89FAD60-7125-1F1C-5E4F-A4C966E4E13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756" b="95122" l="5164" r="91184">
                        <a14:foregroundMark x1="85390" y1="21098" x2="49118" y2="20976"/>
                        <a14:foregroundMark x1="49118" y1="20976" x2="24181" y2="11220"/>
                        <a14:foregroundMark x1="24181" y1="11220" x2="15113" y2="20366"/>
                        <a14:foregroundMark x1="15113" y1="20366" x2="11965" y2="36829"/>
                        <a14:foregroundMark x1="11965" y1="36829" x2="24433" y2="44634"/>
                        <a14:foregroundMark x1="24433" y1="44634" x2="38287" y2="39268"/>
                        <a14:foregroundMark x1="38287" y1="39268" x2="41688" y2="52805"/>
                        <a14:foregroundMark x1="41688" y1="52805" x2="18262" y2="61707"/>
                        <a14:foregroundMark x1="18262" y1="61707" x2="39421" y2="66829"/>
                        <a14:foregroundMark x1="39421" y1="66829" x2="79345" y2="65610"/>
                        <a14:foregroundMark x1="79345" y1="65610" x2="80353" y2="65610"/>
                        <a14:foregroundMark x1="88917" y1="93049" x2="7683" y2="93537"/>
                        <a14:foregroundMark x1="37909" y1="11707" x2="20403" y2="10732"/>
                        <a14:foregroundMark x1="20403" y1="10732" x2="8564" y2="23659"/>
                        <a14:foregroundMark x1="8564" y1="23659" x2="7305" y2="34146"/>
                        <a14:foregroundMark x1="84887" y1="62805" x2="49496" y2="63415"/>
                        <a14:foregroundMark x1="49496" y1="63415" x2="41688" y2="58902"/>
                        <a14:foregroundMark x1="38161" y1="8171" x2="18010" y2="8049"/>
                        <a14:foregroundMark x1="18010" y1="8049" x2="8186" y2="15366"/>
                        <a14:foregroundMark x1="8186" y1="15366" x2="6801" y2="25244"/>
                        <a14:foregroundMark x1="81864" y1="26220" x2="81864" y2="26220"/>
                        <a14:foregroundMark x1="81990" y1="26220" x2="81990" y2="26220"/>
                        <a14:foregroundMark x1="86902" y1="19146" x2="43577" y2="20488"/>
                        <a14:foregroundMark x1="43577" y1="20488" x2="32242" y2="8293"/>
                        <a14:foregroundMark x1="32242" y1="8293" x2="14358" y2="5610"/>
                        <a14:foregroundMark x1="14358" y1="5610" x2="7053" y2="16463"/>
                        <a14:foregroundMark x1="7053" y1="16463" x2="5164" y2="26951"/>
                        <a14:foregroundMark x1="7431" y1="53415" x2="29471" y2="54756"/>
                        <a14:foregroundMark x1="88539" y1="64634" x2="83627" y2="65854"/>
                        <a14:foregroundMark x1="91184" y1="63171" x2="91184" y2="63171"/>
                        <a14:foregroundMark x1="91184" y1="63171" x2="91184" y2="63171"/>
                        <a14:foregroundMark x1="90806" y1="65732" x2="83879" y2="63171"/>
                        <a14:foregroundMark x1="81738" y1="27927" x2="89673" y2="18659"/>
                        <a14:foregroundMark x1="90932" y1="95122" x2="77708" y2="90488"/>
                        <a14:foregroundMark x1="77708" y1="90488" x2="72292" y2="90488"/>
                        <a14:foregroundMark x1="9320" y1="5244" x2="16877" y2="4756"/>
                        <a14:foregroundMark x1="18514" y1="22195" x2="31612" y2="27805"/>
                        <a14:foregroundMark x1="31612" y1="27805" x2="47229" y2="27195"/>
                        <a14:foregroundMark x1="47229" y1="27195" x2="65113" y2="27317"/>
                        <a14:foregroundMark x1="65113" y1="27317" x2="67506" y2="27195"/>
                      </a14:backgroundRemoval>
                    </a14:imgEffect>
                  </a14:imgLayer>
                </a14:imgProps>
              </a:ext>
            </a:extLst>
          </a:blip>
          <a:stretch>
            <a:fillRect/>
          </a:stretch>
        </p:blipFill>
        <p:spPr>
          <a:xfrm>
            <a:off x="1505990" y="4559792"/>
            <a:ext cx="2093142" cy="2161683"/>
          </a:xfrm>
          <a:prstGeom prst="rect">
            <a:avLst/>
          </a:prstGeom>
        </p:spPr>
      </p:pic>
      <p:sp>
        <p:nvSpPr>
          <p:cNvPr id="16" name="Arrow: Left 15">
            <a:extLst>
              <a:ext uri="{FF2B5EF4-FFF2-40B4-BE49-F238E27FC236}">
                <a16:creationId xmlns:a16="http://schemas.microsoft.com/office/drawing/2014/main" id="{23ED480F-02B0-FF2C-F26F-844E8F47738A}"/>
              </a:ext>
            </a:extLst>
          </p:cNvPr>
          <p:cNvSpPr/>
          <p:nvPr/>
        </p:nvSpPr>
        <p:spPr>
          <a:xfrm>
            <a:off x="3599132" y="5557652"/>
            <a:ext cx="569107" cy="494805"/>
          </a:xfrm>
          <a:prstGeom prst="leftArrow">
            <a:avLst/>
          </a:prstGeom>
          <a:solidFill>
            <a:srgbClr val="CE1E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6" name="Picture 5">
            <a:extLst>
              <a:ext uri="{FF2B5EF4-FFF2-40B4-BE49-F238E27FC236}">
                <a16:creationId xmlns:a16="http://schemas.microsoft.com/office/drawing/2014/main" id="{D935739C-DBDD-0898-5FC0-250D6E4FDC5D}"/>
              </a:ext>
            </a:extLst>
          </p:cNvPr>
          <p:cNvPicPr>
            <a:picLocks noChangeAspect="1"/>
          </p:cNvPicPr>
          <p:nvPr/>
        </p:nvPicPr>
        <p:blipFill>
          <a:blip r:embed="rId7"/>
          <a:stretch>
            <a:fillRect/>
          </a:stretch>
        </p:blipFill>
        <p:spPr>
          <a:xfrm>
            <a:off x="6431311" y="254483"/>
            <a:ext cx="5009524" cy="57143"/>
          </a:xfrm>
          <a:prstGeom prst="rect">
            <a:avLst/>
          </a:prstGeom>
        </p:spPr>
      </p:pic>
    </p:spTree>
    <p:extLst>
      <p:ext uri="{BB962C8B-B14F-4D97-AF65-F5344CB8AC3E}">
        <p14:creationId xmlns:p14="http://schemas.microsoft.com/office/powerpoint/2010/main" val="3627536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B49BF-6559-98CE-6C72-95B2E6ABCE8E}"/>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B57CF7F4-006D-592D-6FF3-3BDA4F51A8DD}"/>
              </a:ext>
            </a:extLst>
          </p:cNvPr>
          <p:cNvSpPr>
            <a:spLocks noGrp="1"/>
          </p:cNvSpPr>
          <p:nvPr>
            <p:ph idx="1"/>
          </p:nvPr>
        </p:nvSpPr>
        <p:spPr>
          <a:xfrm>
            <a:off x="1108804" y="1662803"/>
            <a:ext cx="9958999" cy="4128397"/>
          </a:xfrm>
        </p:spPr>
        <p:txBody>
          <a:bodyPr>
            <a:normAutofit/>
          </a:bodyPr>
          <a:lstStyle/>
          <a:p>
            <a:r>
              <a:rPr lang="el-GR" sz="2000" dirty="0" err="1"/>
              <a:t>Απο</a:t>
            </a:r>
            <a:r>
              <a:rPr lang="el-GR" sz="2000" dirty="0"/>
              <a:t> τα πιο ενδιαφέροντα στοιχεία της ΔΕ είναι </a:t>
            </a:r>
            <a:br>
              <a:rPr lang="el-GR" sz="2000" dirty="0"/>
            </a:br>
            <a:r>
              <a:rPr lang="el-GR" sz="2000" dirty="0"/>
              <a:t>η εξερεύνηση και ενσωμάτωση στοιχείων ΑΙ. </a:t>
            </a:r>
          </a:p>
          <a:p>
            <a:endParaRPr lang="el-GR" sz="2000" dirty="0"/>
          </a:p>
          <a:p>
            <a:r>
              <a:rPr lang="el-GR" sz="2000" dirty="0"/>
              <a:t>Μέρος της ΑΙ λειτουργικότητας επετεύχθη με τη χρήση ενός </a:t>
            </a:r>
            <a:r>
              <a:rPr lang="en-US" sz="2000" dirty="0"/>
              <a:t>API </a:t>
            </a:r>
            <a:br>
              <a:rPr lang="en-US" sz="2000" dirty="0"/>
            </a:br>
            <a:r>
              <a:rPr lang="el-GR" sz="2000" dirty="0"/>
              <a:t>για την πλατφόρμα </a:t>
            </a:r>
            <a:r>
              <a:rPr lang="en-US" sz="2000" dirty="0" err="1">
                <a:solidFill>
                  <a:srgbClr val="CE1E82"/>
                </a:solidFill>
              </a:rPr>
              <a:t>WatsonX</a:t>
            </a:r>
            <a:r>
              <a:rPr lang="en-US" sz="2000" dirty="0"/>
              <a:t> </a:t>
            </a:r>
            <a:r>
              <a:rPr lang="el-GR" sz="2000" dirty="0"/>
              <a:t>της </a:t>
            </a:r>
            <a:r>
              <a:rPr lang="en-US" sz="2000" dirty="0"/>
              <a:t>IBM,</a:t>
            </a:r>
            <a:r>
              <a:rPr lang="el-GR" sz="2000" dirty="0"/>
              <a:t> ένα σύνολο εργαλείων και </a:t>
            </a:r>
            <a:br>
              <a:rPr lang="en-US" sz="2000" dirty="0"/>
            </a:br>
            <a:r>
              <a:rPr lang="el-GR" sz="2000" dirty="0"/>
              <a:t>υπηρεσιών τεχνητής νοημοσύνης (AI) και μηχανικής μάθησης </a:t>
            </a:r>
            <a:br>
              <a:rPr lang="en-US" sz="2000" dirty="0"/>
            </a:br>
            <a:r>
              <a:rPr lang="el-GR" sz="2000" dirty="0"/>
              <a:t>(</a:t>
            </a:r>
            <a:r>
              <a:rPr lang="el-GR" sz="2000" dirty="0" err="1"/>
              <a:t>machine</a:t>
            </a:r>
            <a:r>
              <a:rPr lang="el-GR" sz="2000" dirty="0"/>
              <a:t> </a:t>
            </a:r>
            <a:r>
              <a:rPr lang="el-GR" sz="2000" dirty="0" err="1"/>
              <a:t>learning</a:t>
            </a:r>
            <a:r>
              <a:rPr lang="el-GR" sz="2000" dirty="0"/>
              <a:t>).</a:t>
            </a:r>
          </a:p>
          <a:p>
            <a:endParaRPr lang="el-GR" sz="2000" dirty="0"/>
          </a:p>
          <a:p>
            <a:r>
              <a:rPr lang="el-GR" sz="2000" dirty="0"/>
              <a:t>Η υπηρεσία </a:t>
            </a:r>
            <a:r>
              <a:rPr lang="en-US" sz="2000" dirty="0" err="1"/>
              <a:t>WatsonX</a:t>
            </a:r>
            <a:r>
              <a:rPr lang="en-US" sz="2000" dirty="0"/>
              <a:t> </a:t>
            </a:r>
            <a:r>
              <a:rPr lang="el-GR" sz="2000" dirty="0"/>
              <a:t>είναι εμπορική, αλλά υπάρχει περιορισμένης λειτουργικότητας δωρεάν άδεια χρήσης η οποία για τους σκοπούς της ΔΕ υπήρξε αρκετή. </a:t>
            </a:r>
            <a:br>
              <a:rPr lang="el-GR" sz="2000" dirty="0"/>
            </a:br>
            <a:r>
              <a:rPr lang="el-GR" sz="2000" dirty="0"/>
              <a:t>Η διαδικασία απόκτησης δωρεάν πρόσβασης στο ΑΡΙ περιγράφεται</a:t>
            </a:r>
            <a:br>
              <a:rPr lang="el-GR" sz="2000" dirty="0"/>
            </a:br>
            <a:r>
              <a:rPr lang="el-GR" sz="2000" dirty="0"/>
              <a:t>στην ΔΕ. </a:t>
            </a:r>
          </a:p>
        </p:txBody>
      </p:sp>
      <p:sp>
        <p:nvSpPr>
          <p:cNvPr id="8" name="Θέση υποσέλιδου 7">
            <a:extLst>
              <a:ext uri="{FF2B5EF4-FFF2-40B4-BE49-F238E27FC236}">
                <a16:creationId xmlns:a16="http://schemas.microsoft.com/office/drawing/2014/main" id="{72BB877F-FDDA-120E-831E-2A2CA3ADAA8E}"/>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D9377384-04A5-D740-38BA-D1C35F76AD14}"/>
              </a:ext>
            </a:extLst>
          </p:cNvPr>
          <p:cNvSpPr>
            <a:spLocks noGrp="1"/>
          </p:cNvSpPr>
          <p:nvPr>
            <p:ph type="sldNum" sz="quarter" idx="12"/>
          </p:nvPr>
        </p:nvSpPr>
        <p:spPr/>
        <p:txBody>
          <a:bodyPr/>
          <a:lstStyle/>
          <a:p>
            <a:fld id="{28C4B9FD-BBCD-4D20-BE68-D5FD8F544B57}" type="slidenum">
              <a:rPr lang="el-GR" smtClean="0"/>
              <a:t>18</a:t>
            </a:fld>
            <a:endParaRPr lang="el-GR"/>
          </a:p>
        </p:txBody>
      </p:sp>
      <p:sp>
        <p:nvSpPr>
          <p:cNvPr id="2" name="Rectangle 1">
            <a:extLst>
              <a:ext uri="{FF2B5EF4-FFF2-40B4-BE49-F238E27FC236}">
                <a16:creationId xmlns:a16="http://schemas.microsoft.com/office/drawing/2014/main" id="{F7FA6765-0CA0-7686-A43C-5D5158F70F67}"/>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dirty="0"/>
              <a:t>AI </a:t>
            </a:r>
            <a:r>
              <a:rPr lang="el-GR" sz="2800" dirty="0"/>
              <a:t>στοιχεία - </a:t>
            </a:r>
            <a:r>
              <a:rPr lang="en-US" sz="2800" b="1" dirty="0" err="1">
                <a:solidFill>
                  <a:schemeClr val="tx1"/>
                </a:solidFill>
              </a:rPr>
              <a:t>watson</a:t>
            </a:r>
            <a:r>
              <a:rPr lang="en-US" sz="2800" b="1" dirty="0" err="1">
                <a:solidFill>
                  <a:srgbClr val="00B0F0"/>
                </a:solidFill>
              </a:rPr>
              <a:t>X</a:t>
            </a:r>
            <a:r>
              <a:rPr lang="el-GR" sz="2800" b="1" dirty="0"/>
              <a:t>	</a:t>
            </a:r>
            <a:endParaRPr lang="LID4096" dirty="0"/>
          </a:p>
        </p:txBody>
      </p:sp>
      <p:pic>
        <p:nvPicPr>
          <p:cNvPr id="10" name="Picture 9">
            <a:extLst>
              <a:ext uri="{FF2B5EF4-FFF2-40B4-BE49-F238E27FC236}">
                <a16:creationId xmlns:a16="http://schemas.microsoft.com/office/drawing/2014/main" id="{C6DBA0D6-C4CB-8B49-0A9F-0AF745042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788" y="2265722"/>
            <a:ext cx="1574208" cy="1750227"/>
          </a:xfrm>
          <a:prstGeom prst="rect">
            <a:avLst/>
          </a:prstGeom>
        </p:spPr>
      </p:pic>
      <p:sp>
        <p:nvSpPr>
          <p:cNvPr id="3" name="Date Placeholder 3">
            <a:extLst>
              <a:ext uri="{FF2B5EF4-FFF2-40B4-BE49-F238E27FC236}">
                <a16:creationId xmlns:a16="http://schemas.microsoft.com/office/drawing/2014/main" id="{D8113972-773D-4C5B-805D-CF89685620E6}"/>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4" name="Rectangle: Rounded Corners 3">
            <a:extLst>
              <a:ext uri="{FF2B5EF4-FFF2-40B4-BE49-F238E27FC236}">
                <a16:creationId xmlns:a16="http://schemas.microsoft.com/office/drawing/2014/main" id="{FA55ED46-2E63-B7D9-A7E1-7202B7B4472B}"/>
              </a:ext>
            </a:extLst>
          </p:cNvPr>
          <p:cNvSpPr/>
          <p:nvPr/>
        </p:nvSpPr>
        <p:spPr>
          <a:xfrm>
            <a:off x="9042029" y="4935219"/>
            <a:ext cx="1367726" cy="662553"/>
          </a:xfrm>
          <a:prstGeom prst="roundRect">
            <a:avLst/>
          </a:prstGeom>
          <a:solidFill>
            <a:srgbClr val="FFFF00"/>
          </a:solidFill>
          <a:ln w="1905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Το ΑΙ μοντέλο ανταποκρίνεται με επιτυχία στα αγγλικά αλλά όχι σε ελληνικά </a:t>
            </a:r>
            <a:endParaRPr lang="LID4096" sz="1000" i="1" dirty="0">
              <a:solidFill>
                <a:schemeClr val="tx1"/>
              </a:solidFill>
            </a:endParaRPr>
          </a:p>
        </p:txBody>
      </p:sp>
      <p:pic>
        <p:nvPicPr>
          <p:cNvPr id="6" name="Picture 5">
            <a:extLst>
              <a:ext uri="{FF2B5EF4-FFF2-40B4-BE49-F238E27FC236}">
                <a16:creationId xmlns:a16="http://schemas.microsoft.com/office/drawing/2014/main" id="{BC8CE268-0546-EA9D-CBD0-01E5B82BA1F0}"/>
              </a:ext>
            </a:extLst>
          </p:cNvPr>
          <p:cNvPicPr>
            <a:picLocks noChangeAspect="1"/>
          </p:cNvPicPr>
          <p:nvPr/>
        </p:nvPicPr>
        <p:blipFill>
          <a:blip r:embed="rId3"/>
          <a:stretch>
            <a:fillRect/>
          </a:stretch>
        </p:blipFill>
        <p:spPr>
          <a:xfrm>
            <a:off x="6431311" y="253115"/>
            <a:ext cx="5009524" cy="57143"/>
          </a:xfrm>
          <a:prstGeom prst="rect">
            <a:avLst/>
          </a:prstGeom>
        </p:spPr>
      </p:pic>
    </p:spTree>
    <p:extLst>
      <p:ext uri="{BB962C8B-B14F-4D97-AF65-F5344CB8AC3E}">
        <p14:creationId xmlns:p14="http://schemas.microsoft.com/office/powerpoint/2010/main" val="1998332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BBE62-4E4C-690D-8D29-C8080594D678}"/>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5B596D1B-305E-9890-6C2F-D18EB5197D4F}"/>
              </a:ext>
            </a:extLst>
          </p:cNvPr>
          <p:cNvSpPr>
            <a:spLocks noGrp="1"/>
          </p:cNvSpPr>
          <p:nvPr>
            <p:ph idx="1"/>
          </p:nvPr>
        </p:nvSpPr>
        <p:spPr>
          <a:xfrm>
            <a:off x="1108805" y="1662803"/>
            <a:ext cx="6709118" cy="3009595"/>
          </a:xfrm>
        </p:spPr>
        <p:txBody>
          <a:bodyPr>
            <a:normAutofit/>
          </a:bodyPr>
          <a:lstStyle/>
          <a:p>
            <a:r>
              <a:rPr lang="el-GR" sz="2000" dirty="0"/>
              <a:t>Ο στόχος είναι να μπορεί να εκτιμηθεί το επίπεδο εμπειρίας του χρήστη με βάση ελεύθερη περιγραφική του απάντηση κατά πόσο είναι έμπειρος ή αρχάριος στα θέματα του </a:t>
            </a:r>
            <a:r>
              <a:rPr lang="en-US" sz="2000" dirty="0" err="1"/>
              <a:t>Qiuz</a:t>
            </a:r>
            <a:endParaRPr lang="el-GR" sz="2000" dirty="0"/>
          </a:p>
          <a:p>
            <a:r>
              <a:rPr lang="el-GR" sz="2000" dirty="0"/>
              <a:t>Το μοντέλο έχει εκπαιδευτεί με βάση λέξεις κλειδιά που ο κατασκευαστής θεωρεί καθοριστικές για να προσδιορίσουν την απάντηση </a:t>
            </a:r>
          </a:p>
          <a:p>
            <a:r>
              <a:rPr lang="el-GR" sz="2000" dirty="0"/>
              <a:t>Όταν ο χρήστης δώσει την απάντηση του, με κλήση του ΑΡΙ γίνεται εκτίμηση (με ποσοστό βεβαιότητας) και κατατάσσεται ο χρήστης ως προς την εμπειρία του.</a:t>
            </a:r>
          </a:p>
          <a:p>
            <a:pPr marL="0" indent="0">
              <a:buNone/>
            </a:pPr>
            <a:endParaRPr lang="el-GR" sz="2000" dirty="0"/>
          </a:p>
          <a:p>
            <a:pPr marL="0" indent="0">
              <a:buNone/>
            </a:pPr>
            <a:endParaRPr lang="el-GR" sz="2000" dirty="0"/>
          </a:p>
        </p:txBody>
      </p:sp>
      <p:sp>
        <p:nvSpPr>
          <p:cNvPr id="8" name="Θέση υποσέλιδου 7">
            <a:extLst>
              <a:ext uri="{FF2B5EF4-FFF2-40B4-BE49-F238E27FC236}">
                <a16:creationId xmlns:a16="http://schemas.microsoft.com/office/drawing/2014/main" id="{19E29087-602A-282B-6F9F-87D0E4D8E4F9}"/>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647DE53E-D0BF-0F15-7824-BFA974BC6914}"/>
              </a:ext>
            </a:extLst>
          </p:cNvPr>
          <p:cNvSpPr>
            <a:spLocks noGrp="1"/>
          </p:cNvSpPr>
          <p:nvPr>
            <p:ph type="sldNum" sz="quarter" idx="12"/>
          </p:nvPr>
        </p:nvSpPr>
        <p:spPr/>
        <p:txBody>
          <a:bodyPr/>
          <a:lstStyle/>
          <a:p>
            <a:fld id="{28C4B9FD-BBCD-4D20-BE68-D5FD8F544B57}" type="slidenum">
              <a:rPr lang="el-GR" smtClean="0"/>
              <a:t>19</a:t>
            </a:fld>
            <a:endParaRPr lang="el-GR"/>
          </a:p>
        </p:txBody>
      </p:sp>
      <p:sp>
        <p:nvSpPr>
          <p:cNvPr id="2" name="Rectangle 1">
            <a:extLst>
              <a:ext uri="{FF2B5EF4-FFF2-40B4-BE49-F238E27FC236}">
                <a16:creationId xmlns:a16="http://schemas.microsoft.com/office/drawing/2014/main" id="{E0D46CF0-EDF4-6C88-4236-53A0D5E40995}"/>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dirty="0"/>
              <a:t>AI </a:t>
            </a:r>
            <a:r>
              <a:rPr lang="el-GR" sz="2800" dirty="0"/>
              <a:t>στοιχεία - </a:t>
            </a:r>
            <a:r>
              <a:rPr lang="en-US" sz="2800" b="1" dirty="0" err="1">
                <a:solidFill>
                  <a:schemeClr val="tx1"/>
                </a:solidFill>
              </a:rPr>
              <a:t>watson</a:t>
            </a:r>
            <a:r>
              <a:rPr lang="en-US" sz="2800" b="1" dirty="0" err="1">
                <a:solidFill>
                  <a:srgbClr val="00B0F0"/>
                </a:solidFill>
              </a:rPr>
              <a:t>X</a:t>
            </a:r>
            <a:r>
              <a:rPr lang="el-GR" sz="2800" b="1" dirty="0"/>
              <a:t>	</a:t>
            </a:r>
            <a:endParaRPr lang="LID4096" dirty="0"/>
          </a:p>
        </p:txBody>
      </p:sp>
      <p:pic>
        <p:nvPicPr>
          <p:cNvPr id="4" name="Picture 3">
            <a:extLst>
              <a:ext uri="{FF2B5EF4-FFF2-40B4-BE49-F238E27FC236}">
                <a16:creationId xmlns:a16="http://schemas.microsoft.com/office/drawing/2014/main" id="{D32424B5-B50C-12E8-FD76-6E17A4BBBD8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61" b="98958" l="9180" r="89844">
                        <a14:foregroundMark x1="53418" y1="20052" x2="53418" y2="20052"/>
                        <a14:foregroundMark x1="9277" y1="43880" x2="9277" y2="43880"/>
                        <a14:foregroundMark x1="10742" y1="45313" x2="10742" y2="45313"/>
                        <a14:foregroundMark x1="87305" y1="69206" x2="87305" y2="69206"/>
                        <a14:foregroundMark x1="56641" y1="19336" x2="56641" y2="19336"/>
                        <a14:foregroundMark x1="57715" y1="89714" x2="57715" y2="89714"/>
                        <a14:foregroundMark x1="42676" y1="96810" x2="42676" y2="96810"/>
                        <a14:foregroundMark x1="66113" y1="94987" x2="66113" y2="94987"/>
                        <a14:foregroundMark x1="40723" y1="95378" x2="40723" y2="95378"/>
                        <a14:foregroundMark x1="46973" y1="98958" x2="46973" y2="98958"/>
                        <a14:foregroundMark x1="33691" y1="51367" x2="33691" y2="51367"/>
                        <a14:foregroundMark x1="60938" y1="19141" x2="60938" y2="19141"/>
                        <a14:foregroundMark x1="60938" y1="19141" x2="60938" y2="19141"/>
                      </a14:backgroundRemoval>
                    </a14:imgEffect>
                  </a14:imgLayer>
                </a14:imgProps>
              </a:ext>
              <a:ext uri="{28A0092B-C50C-407E-A947-70E740481C1C}">
                <a14:useLocalDpi xmlns:a14="http://schemas.microsoft.com/office/drawing/2010/main" val="0"/>
              </a:ext>
            </a:extLst>
          </a:blip>
          <a:stretch>
            <a:fillRect/>
          </a:stretch>
        </p:blipFill>
        <p:spPr>
          <a:xfrm>
            <a:off x="8492216" y="3944855"/>
            <a:ext cx="933654" cy="1400481"/>
          </a:xfrm>
          <a:prstGeom prst="rect">
            <a:avLst/>
          </a:prstGeom>
        </p:spPr>
      </p:pic>
      <p:sp>
        <p:nvSpPr>
          <p:cNvPr id="3" name="Date Placeholder 3">
            <a:extLst>
              <a:ext uri="{FF2B5EF4-FFF2-40B4-BE49-F238E27FC236}">
                <a16:creationId xmlns:a16="http://schemas.microsoft.com/office/drawing/2014/main" id="{27F47ADF-4DDA-0954-17D7-5530598CCB08}"/>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13" name="Picture 12">
            <a:extLst>
              <a:ext uri="{FF2B5EF4-FFF2-40B4-BE49-F238E27FC236}">
                <a16:creationId xmlns:a16="http://schemas.microsoft.com/office/drawing/2014/main" id="{9CC0CDC2-7EC3-3E03-EE2D-2B72CFFCBD87}"/>
              </a:ext>
            </a:extLst>
          </p:cNvPr>
          <p:cNvPicPr>
            <a:picLocks noChangeAspect="1"/>
          </p:cNvPicPr>
          <p:nvPr/>
        </p:nvPicPr>
        <p:blipFill>
          <a:blip r:embed="rId4"/>
          <a:stretch>
            <a:fillRect/>
          </a:stretch>
        </p:blipFill>
        <p:spPr>
          <a:xfrm>
            <a:off x="7763365" y="1459561"/>
            <a:ext cx="3450900" cy="2172638"/>
          </a:xfrm>
          <a:prstGeom prst="rect">
            <a:avLst/>
          </a:prstGeom>
        </p:spPr>
      </p:pic>
      <p:pic>
        <p:nvPicPr>
          <p:cNvPr id="14" name="Picture 13">
            <a:extLst>
              <a:ext uri="{FF2B5EF4-FFF2-40B4-BE49-F238E27FC236}">
                <a16:creationId xmlns:a16="http://schemas.microsoft.com/office/drawing/2014/main" id="{1A31B10E-6599-93A4-87E3-73816CA2EB69}"/>
              </a:ext>
            </a:extLst>
          </p:cNvPr>
          <p:cNvPicPr>
            <a:picLocks noChangeAspect="1"/>
          </p:cNvPicPr>
          <p:nvPr/>
        </p:nvPicPr>
        <p:blipFill>
          <a:blip r:embed="rId5"/>
          <a:stretch>
            <a:fillRect/>
          </a:stretch>
        </p:blipFill>
        <p:spPr>
          <a:xfrm>
            <a:off x="1554950" y="4702908"/>
            <a:ext cx="5551170" cy="919480"/>
          </a:xfrm>
          <a:prstGeom prst="rect">
            <a:avLst/>
          </a:prstGeom>
        </p:spPr>
      </p:pic>
      <p:sp>
        <p:nvSpPr>
          <p:cNvPr id="15" name="Θέση περιεχομένου 10">
            <a:extLst>
              <a:ext uri="{FF2B5EF4-FFF2-40B4-BE49-F238E27FC236}">
                <a16:creationId xmlns:a16="http://schemas.microsoft.com/office/drawing/2014/main" id="{6ABE143B-A724-8AAB-0FA9-6CE8C014FC6E}"/>
              </a:ext>
            </a:extLst>
          </p:cNvPr>
          <p:cNvSpPr txBox="1">
            <a:spLocks/>
          </p:cNvSpPr>
          <p:nvPr/>
        </p:nvSpPr>
        <p:spPr>
          <a:xfrm>
            <a:off x="4224607" y="5548578"/>
            <a:ext cx="6709118" cy="8289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000" dirty="0"/>
              <a:t>Η εφαρμογή προσαρμόζεται ανάλογα οδηγώντας τον χρήστη σε πιο δύσκολα επίπεδα </a:t>
            </a:r>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sp>
        <p:nvSpPr>
          <p:cNvPr id="16" name="Rectangle: Rounded Corners 15">
            <a:extLst>
              <a:ext uri="{FF2B5EF4-FFF2-40B4-BE49-F238E27FC236}">
                <a16:creationId xmlns:a16="http://schemas.microsoft.com/office/drawing/2014/main" id="{7F7D3AB3-C633-7815-292F-E1D00801E8A2}"/>
              </a:ext>
            </a:extLst>
          </p:cNvPr>
          <p:cNvSpPr/>
          <p:nvPr/>
        </p:nvSpPr>
        <p:spPr>
          <a:xfrm>
            <a:off x="1658587" y="5244935"/>
            <a:ext cx="1041070" cy="273133"/>
          </a:xfrm>
          <a:prstGeom prst="roundRect">
            <a:avLst/>
          </a:prstGeom>
          <a:noFill/>
          <a:ln w="3810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18" name="Straight Arrow Connector 17">
            <a:extLst>
              <a:ext uri="{FF2B5EF4-FFF2-40B4-BE49-F238E27FC236}">
                <a16:creationId xmlns:a16="http://schemas.microsoft.com/office/drawing/2014/main" id="{304048B4-477D-A795-2A96-11D0592F1BFE}"/>
              </a:ext>
            </a:extLst>
          </p:cNvPr>
          <p:cNvCxnSpPr/>
          <p:nvPr/>
        </p:nvCxnSpPr>
        <p:spPr>
          <a:xfrm flipV="1">
            <a:off x="2165267" y="5548578"/>
            <a:ext cx="0" cy="270331"/>
          </a:xfrm>
          <a:prstGeom prst="straightConnector1">
            <a:avLst/>
          </a:prstGeom>
          <a:ln w="28575">
            <a:solidFill>
              <a:srgbClr val="CE1E8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14E9EB2-DE1C-402E-C80C-9A7B29BE4C79}"/>
              </a:ext>
            </a:extLst>
          </p:cNvPr>
          <p:cNvCxnSpPr/>
          <p:nvPr/>
        </p:nvCxnSpPr>
        <p:spPr>
          <a:xfrm>
            <a:off x="2157351" y="5818909"/>
            <a:ext cx="2224644" cy="0"/>
          </a:xfrm>
          <a:prstGeom prst="line">
            <a:avLst/>
          </a:prstGeom>
          <a:ln w="28575">
            <a:solidFill>
              <a:srgbClr val="CE1E82"/>
            </a:solidFill>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3E08476B-87EE-A161-E9AD-1CD3117BCE61}"/>
              </a:ext>
            </a:extLst>
          </p:cNvPr>
          <p:cNvSpPr/>
          <p:nvPr/>
        </p:nvSpPr>
        <p:spPr>
          <a:xfrm>
            <a:off x="7794171" y="2218707"/>
            <a:ext cx="1737755" cy="1616734"/>
          </a:xfrm>
          <a:prstGeom prst="roundRect">
            <a:avLst/>
          </a:prstGeom>
          <a:noFill/>
          <a:ln w="3810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Rounded Corners 21">
            <a:extLst>
              <a:ext uri="{FF2B5EF4-FFF2-40B4-BE49-F238E27FC236}">
                <a16:creationId xmlns:a16="http://schemas.microsoft.com/office/drawing/2014/main" id="{FE5DD5E8-DCE4-A684-F58C-CFCCF409A5CD}"/>
              </a:ext>
            </a:extLst>
          </p:cNvPr>
          <p:cNvSpPr/>
          <p:nvPr/>
        </p:nvSpPr>
        <p:spPr>
          <a:xfrm>
            <a:off x="9562732" y="2187431"/>
            <a:ext cx="1737755" cy="1616734"/>
          </a:xfrm>
          <a:prstGeom prst="roundRect">
            <a:avLst/>
          </a:prstGeom>
          <a:noFill/>
          <a:ln w="3810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23" name="Straight Arrow Connector 22">
            <a:extLst>
              <a:ext uri="{FF2B5EF4-FFF2-40B4-BE49-F238E27FC236}">
                <a16:creationId xmlns:a16="http://schemas.microsoft.com/office/drawing/2014/main" id="{DAF9F45C-C5C0-E53C-9C9F-74C211FCCEBB}"/>
              </a:ext>
            </a:extLst>
          </p:cNvPr>
          <p:cNvCxnSpPr>
            <a:cxnSpLocks/>
          </p:cNvCxnSpPr>
          <p:nvPr/>
        </p:nvCxnSpPr>
        <p:spPr>
          <a:xfrm>
            <a:off x="6465774" y="3277263"/>
            <a:ext cx="1209442" cy="0"/>
          </a:xfrm>
          <a:prstGeom prst="straightConnector1">
            <a:avLst/>
          </a:prstGeom>
          <a:ln w="28575">
            <a:solidFill>
              <a:srgbClr val="CE1E82"/>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AF2E6CD-F865-9CAE-4EB0-677A01A21B19}"/>
              </a:ext>
            </a:extLst>
          </p:cNvPr>
          <p:cNvPicPr>
            <a:picLocks noChangeAspect="1"/>
          </p:cNvPicPr>
          <p:nvPr/>
        </p:nvPicPr>
        <p:blipFill>
          <a:blip r:embed="rId6"/>
          <a:stretch>
            <a:fillRect/>
          </a:stretch>
        </p:blipFill>
        <p:spPr>
          <a:xfrm>
            <a:off x="6431311" y="253115"/>
            <a:ext cx="5009524" cy="57143"/>
          </a:xfrm>
          <a:prstGeom prst="rect">
            <a:avLst/>
          </a:prstGeom>
        </p:spPr>
      </p:pic>
    </p:spTree>
    <p:extLst>
      <p:ext uri="{BB962C8B-B14F-4D97-AF65-F5344CB8AC3E}">
        <p14:creationId xmlns:p14="http://schemas.microsoft.com/office/powerpoint/2010/main" val="3077749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1A60E-44E0-9CE1-94EF-F99A8327EDDE}"/>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80CC883B-D8A3-587F-9918-0E6199A5866F}"/>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FAACAE42-13E6-8E96-C29F-8202D0796AF5}"/>
              </a:ext>
            </a:extLst>
          </p:cNvPr>
          <p:cNvSpPr>
            <a:spLocks noGrp="1"/>
          </p:cNvSpPr>
          <p:nvPr>
            <p:ph type="sldNum" sz="quarter" idx="12"/>
          </p:nvPr>
        </p:nvSpPr>
        <p:spPr/>
        <p:txBody>
          <a:bodyPr/>
          <a:lstStyle/>
          <a:p>
            <a:fld id="{28C4B9FD-BBCD-4D20-BE68-D5FD8F544B57}" type="slidenum">
              <a:rPr lang="el-GR" smtClean="0"/>
              <a:t>20</a:t>
            </a:fld>
            <a:endParaRPr lang="el-GR"/>
          </a:p>
        </p:txBody>
      </p:sp>
      <p:sp>
        <p:nvSpPr>
          <p:cNvPr id="2" name="Rectangle 1">
            <a:extLst>
              <a:ext uri="{FF2B5EF4-FFF2-40B4-BE49-F238E27FC236}">
                <a16:creationId xmlns:a16="http://schemas.microsoft.com/office/drawing/2014/main" id="{16FB4886-3D9C-AE00-B72C-B44F570A34AA}"/>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dirty="0"/>
              <a:t>AI </a:t>
            </a:r>
            <a:r>
              <a:rPr lang="el-GR" sz="2800" dirty="0"/>
              <a:t>στοιχεία - </a:t>
            </a:r>
            <a:r>
              <a:rPr lang="en-US" sz="2800" dirty="0"/>
              <a:t>LLM</a:t>
            </a:r>
            <a:r>
              <a:rPr lang="el-GR" sz="2800" dirty="0"/>
              <a:t>	</a:t>
            </a:r>
            <a:r>
              <a:rPr lang="el-GR" dirty="0"/>
              <a:t>	</a:t>
            </a:r>
            <a:endParaRPr lang="LID4096" dirty="0"/>
          </a:p>
        </p:txBody>
      </p:sp>
      <p:pic>
        <p:nvPicPr>
          <p:cNvPr id="5" name="Picture 4">
            <a:extLst>
              <a:ext uri="{FF2B5EF4-FFF2-40B4-BE49-F238E27FC236}">
                <a16:creationId xmlns:a16="http://schemas.microsoft.com/office/drawing/2014/main" id="{835A23E0-3DF7-68DB-8C26-A70CF233E7E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48" b="89529" l="5889" r="97476">
                        <a14:foregroundMark x1="6731" y1="37696" x2="6731" y2="37696"/>
                        <a14:foregroundMark x1="26322" y1="90052" x2="26322" y2="90052"/>
                        <a14:foregroundMark x1="91346" y1="61257" x2="91346" y2="61257"/>
                        <a14:foregroundMark x1="96034" y1="60209" x2="96034" y2="60209"/>
                        <a14:foregroundMark x1="96034" y1="60209" x2="96034" y2="60209"/>
                        <a14:foregroundMark x1="96034" y1="59686" x2="96034" y2="59686"/>
                        <a14:foregroundMark x1="94351" y1="58115" x2="94351" y2="58115"/>
                        <a14:foregroundMark x1="94351" y1="58115" x2="94351" y2="58115"/>
                        <a14:foregroundMark x1="94351" y1="58115" x2="94351" y2="58115"/>
                        <a14:foregroundMark x1="93149" y1="58639" x2="93149" y2="58639"/>
                        <a14:foregroundMark x1="92668" y1="58639" x2="92668" y2="58639"/>
                        <a14:foregroundMark x1="92428" y1="58639" x2="91346" y2="60209"/>
                        <a14:foregroundMark x1="90986" y1="60733" x2="90986" y2="60733"/>
                        <a14:foregroundMark x1="90745" y1="59686" x2="90745" y2="59686"/>
                        <a14:foregroundMark x1="90745" y1="57592" x2="91346" y2="55497"/>
                        <a14:foregroundMark x1="91466" y1="54974" x2="92067" y2="54450"/>
                        <a14:foregroundMark x1="93149" y1="53403" x2="93149" y2="53403"/>
                        <a14:foregroundMark x1="93149" y1="53403" x2="93149" y2="53403"/>
                        <a14:foregroundMark x1="95192" y1="49215" x2="95192" y2="49215"/>
                        <a14:foregroundMark x1="95313" y1="46597" x2="95673" y2="43455"/>
                        <a14:foregroundMark x1="95913" y1="39791" x2="95913" y2="39791"/>
                        <a14:foregroundMark x1="96034" y1="38220" x2="96154" y2="37696"/>
                        <a14:foregroundMark x1="96154" y1="36126" x2="96154" y2="36126"/>
                        <a14:foregroundMark x1="96274" y1="35602" x2="96274" y2="35602"/>
                        <a14:foregroundMark x1="96394" y1="35079" x2="96514" y2="33508"/>
                        <a14:foregroundMark x1="96394" y1="32984" x2="96394" y2="32984"/>
                        <a14:foregroundMark x1="97115" y1="37173" x2="97356" y2="37173"/>
                        <a14:foregroundMark x1="97356" y1="37173" x2="97356" y2="37173"/>
                        <a14:foregroundMark x1="97596" y1="37173" x2="97596" y2="37173"/>
                        <a14:foregroundMark x1="97596" y1="37173" x2="97596" y2="37173"/>
                        <a14:foregroundMark x1="97596" y1="37696" x2="97596" y2="37696"/>
                        <a14:foregroundMark x1="91106" y1="69110" x2="91106" y2="69110"/>
                        <a14:foregroundMark x1="91106" y1="68063" x2="90745" y2="65445"/>
                        <a14:foregroundMark x1="90625" y1="63351" x2="90625" y2="63351"/>
                        <a14:foregroundMark x1="90144" y1="53403" x2="90144" y2="53403"/>
                        <a14:foregroundMark x1="96995" y1="69110" x2="96995" y2="69110"/>
                        <a14:foregroundMark x1="96995" y1="69110" x2="96995" y2="69110"/>
                        <a14:foregroundMark x1="96995" y1="69110" x2="96995" y2="69110"/>
                        <a14:foregroundMark x1="96995" y1="31937" x2="96995" y2="31937"/>
                        <a14:foregroundMark x1="78606" y1="61257" x2="78606" y2="61257"/>
                        <a14:foregroundMark x1="78606" y1="61257" x2="78606" y2="61257"/>
                        <a14:foregroundMark x1="16827" y1="53403" x2="16827" y2="53403"/>
                        <a14:foregroundMark x1="17188" y1="45550" x2="17188" y2="45550"/>
                        <a14:foregroundMark x1="17188" y1="45550" x2="17188" y2="45550"/>
                        <a14:foregroundMark x1="17308" y1="45550" x2="17308" y2="45550"/>
                        <a14:foregroundMark x1="17308" y1="45550" x2="17308" y2="45550"/>
                        <a14:foregroundMark x1="17308" y1="45550" x2="17308" y2="45550"/>
                        <a14:foregroundMark x1="15625" y1="39791" x2="15625" y2="39267"/>
                        <a14:foregroundMark x1="14784" y1="30366" x2="14543" y2="29843"/>
                        <a14:foregroundMark x1="13341" y1="27225" x2="12620" y2="26178"/>
                        <a14:foregroundMark x1="10577" y1="23037" x2="10577" y2="23037"/>
                        <a14:foregroundMark x1="6130" y1="49738" x2="6130" y2="50785"/>
                        <a14:foregroundMark x1="6010" y1="54450" x2="5889" y2="59162"/>
                        <a14:foregroundMark x1="5889" y1="61780" x2="6130" y2="66492"/>
                        <a14:foregroundMark x1="6370" y1="76963" x2="6370" y2="79058"/>
                        <a14:foregroundMark x1="37861" y1="51309" x2="37861" y2="51309"/>
                        <a14:foregroundMark x1="37861" y1="51832" x2="37861" y2="57592"/>
                        <a14:foregroundMark x1="37861" y1="62827" x2="37981" y2="64921"/>
                        <a14:foregroundMark x1="37981" y1="68586" x2="38101" y2="71728"/>
                        <a14:foregroundMark x1="38462" y1="74346" x2="43389" y2="73822"/>
                        <a14:foregroundMark x1="38822" y1="41361" x2="39063" y2="75393"/>
                        <a14:foregroundMark x1="48761" y1="71728" x2="49159" y2="78010"/>
                        <a14:foregroundMark x1="48728" y1="71204" x2="48761" y2="71728"/>
                        <a14:foregroundMark x1="48695" y1="70681" x2="48728" y2="71204"/>
                        <a14:foregroundMark x1="48662" y1="70157" x2="48695" y2="70681"/>
                        <a14:foregroundMark x1="48629" y1="69634" x2="48662" y2="70157"/>
                        <a14:foregroundMark x1="48574" y1="68759" x2="48629" y2="69634"/>
                        <a14:foregroundMark x1="48377" y1="65631" x2="48398" y2="65969"/>
                        <a14:foregroundMark x1="48266" y1="63874" x2="48364" y2="65429"/>
                        <a14:foregroundMark x1="48233" y1="63351" x2="48266" y2="63874"/>
                        <a14:foregroundMark x1="48200" y1="62827" x2="48233" y2="63351"/>
                        <a14:foregroundMark x1="46875" y1="41885" x2="48200" y2="62827"/>
                        <a14:foregroundMark x1="49159" y1="78010" x2="50481" y2="77487"/>
                        <a14:foregroundMark x1="60337" y1="52880" x2="60337" y2="52880"/>
                        <a14:foregroundMark x1="60337" y1="52880" x2="60096" y2="72251"/>
                        <a14:foregroundMark x1="55889" y1="74869" x2="58894" y2="48691"/>
                        <a14:foregroundMark x1="58894" y1="48691" x2="56010" y2="48691"/>
                        <a14:foregroundMark x1="64183" y1="45026" x2="64303" y2="64921"/>
                        <a14:foregroundMark x1="65625" y1="45026" x2="68269" y2="68586"/>
                        <a14:foregroundMark x1="71394" y1="56545" x2="70072" y2="71204"/>
                        <a14:foregroundMark x1="72837" y1="44503" x2="74038" y2="73822"/>
                        <a14:foregroundMark x1="78606" y1="68586" x2="81250" y2="41361"/>
                        <a14:foregroundMark x1="81250" y1="41361" x2="85096" y2="71728"/>
                        <a14:foregroundMark x1="96034" y1="68063" x2="96635" y2="56545"/>
                        <a14:foregroundMark x1="95553" y1="71204" x2="96995" y2="72251"/>
                        <a14:foregroundMark x1="95553" y1="76440" x2="95553" y2="76440"/>
                        <a14:foregroundMark x1="95553" y1="76440" x2="95553" y2="76440"/>
                        <a14:foregroundMark x1="96875" y1="76440" x2="96875" y2="76440"/>
                        <a14:foregroundMark x1="96875" y1="76440" x2="96875" y2="76440"/>
                        <a14:foregroundMark x1="97115" y1="79058" x2="97115" y2="79058"/>
                        <a14:foregroundMark x1="97115" y1="79058" x2="97115" y2="79058"/>
                        <a14:foregroundMark x1="92668" y1="77487" x2="92668" y2="77487"/>
                        <a14:foregroundMark x1="92668" y1="77487" x2="92668" y2="77487"/>
                        <a14:foregroundMark x1="90505" y1="78534" x2="90505" y2="78534"/>
                        <a14:foregroundMark x1="90505" y1="78534" x2="90505" y2="78534"/>
                        <a14:backgroundMark x1="48558" y1="68063" x2="48558" y2="68063"/>
                        <a14:backgroundMark x1="48197" y1="70157" x2="48197" y2="70157"/>
                        <a14:backgroundMark x1="48558" y1="71728" x2="48558" y2="71728"/>
                        <a14:backgroundMark x1="48558" y1="71728" x2="48558" y2="71728"/>
                        <a14:backgroundMark x1="48558" y1="71728" x2="48558" y2="71728"/>
                        <a14:backgroundMark x1="48558" y1="67539" x2="48558" y2="67539"/>
                        <a14:backgroundMark x1="48438" y1="65969" x2="48438" y2="65969"/>
                        <a14:backgroundMark x1="48438" y1="65969" x2="48438" y2="65969"/>
                        <a14:backgroundMark x1="48438" y1="65969" x2="48438" y2="65969"/>
                        <a14:backgroundMark x1="48438" y1="65969" x2="48678" y2="68586"/>
                        <a14:backgroundMark x1="48798" y1="69634" x2="48798" y2="69634"/>
                        <a14:backgroundMark x1="48798" y1="70681" x2="48798" y2="70681"/>
                        <a14:backgroundMark x1="48798" y1="71204" x2="48798" y2="71204"/>
                        <a14:backgroundMark x1="48678" y1="71728" x2="48798" y2="67539"/>
                        <a14:backgroundMark x1="48317" y1="65969" x2="48438" y2="64921"/>
                        <a14:backgroundMark x1="48438" y1="63874" x2="48438" y2="63874"/>
                        <a14:backgroundMark x1="48438" y1="63351" x2="48438" y2="63351"/>
                        <a14:backgroundMark x1="48438" y1="62827" x2="48438" y2="62827"/>
                      </a14:backgroundRemoval>
                    </a14:imgEffect>
                  </a14:imgLayer>
                </a14:imgProps>
              </a:ext>
            </a:extLst>
          </a:blip>
          <a:stretch>
            <a:fillRect/>
          </a:stretch>
        </p:blipFill>
        <p:spPr>
          <a:xfrm>
            <a:off x="9508210" y="1091887"/>
            <a:ext cx="1527136" cy="350581"/>
          </a:xfrm>
          <a:prstGeom prst="rect">
            <a:avLst/>
          </a:prstGeom>
        </p:spPr>
      </p:pic>
      <p:sp>
        <p:nvSpPr>
          <p:cNvPr id="3" name="Date Placeholder 3">
            <a:extLst>
              <a:ext uri="{FF2B5EF4-FFF2-40B4-BE49-F238E27FC236}">
                <a16:creationId xmlns:a16="http://schemas.microsoft.com/office/drawing/2014/main" id="{052B424A-4B3E-C933-5EBD-A99FF24BDF7E}"/>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7" name="Θέση περιεχομένου 10">
            <a:extLst>
              <a:ext uri="{FF2B5EF4-FFF2-40B4-BE49-F238E27FC236}">
                <a16:creationId xmlns:a16="http://schemas.microsoft.com/office/drawing/2014/main" id="{A9223EBD-54F6-3F97-1661-B2BD5E8020AB}"/>
              </a:ext>
            </a:extLst>
          </p:cNvPr>
          <p:cNvSpPr txBox="1">
            <a:spLocks/>
          </p:cNvSpPr>
          <p:nvPr/>
        </p:nvSpPr>
        <p:spPr>
          <a:xfrm>
            <a:off x="1108805" y="1662803"/>
            <a:ext cx="6709118" cy="27774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000" dirty="0"/>
              <a:t>Άλλη ΑΙ λειτουργικότητα επετεύχθη με τη χρήση ενός τοπικά εγκατεστημένου </a:t>
            </a:r>
            <a:br>
              <a:rPr lang="en-US" sz="2000" dirty="0"/>
            </a:br>
            <a:r>
              <a:rPr lang="el-GR" sz="2000" dirty="0"/>
              <a:t>μεσαίου μεγέθους </a:t>
            </a:r>
            <a:r>
              <a:rPr lang="en-US" sz="2000" dirty="0"/>
              <a:t>LLM </a:t>
            </a:r>
            <a:r>
              <a:rPr lang="el-GR" sz="2000" dirty="0"/>
              <a:t>(</a:t>
            </a:r>
            <a:r>
              <a:rPr lang="en-US" sz="2000" dirty="0"/>
              <a:t>Llama)</a:t>
            </a:r>
            <a:endParaRPr lang="el-GR" sz="2000" dirty="0"/>
          </a:p>
          <a:p>
            <a:endParaRPr lang="en-US" sz="2000" dirty="0"/>
          </a:p>
          <a:p>
            <a:r>
              <a:rPr lang="el-GR" sz="2000" dirty="0"/>
              <a:t>Η αρχική παραμετροποίηση καθορίζει το </a:t>
            </a:r>
            <a:br>
              <a:rPr lang="el-GR" sz="2000" dirty="0"/>
            </a:br>
            <a:r>
              <a:rPr lang="el-GR" sz="2000" dirty="0"/>
              <a:t>πως θα συμπεριφέρεται το μοντέλο όταν </a:t>
            </a:r>
            <a:br>
              <a:rPr lang="el-GR" sz="2000" dirty="0"/>
            </a:br>
            <a:r>
              <a:rPr lang="el-GR" sz="2000" dirty="0"/>
              <a:t>θα εκτιμάει τις απαντήσεις στο </a:t>
            </a:r>
            <a:r>
              <a:rPr lang="en-US" sz="2000" dirty="0"/>
              <a:t>Quiz </a:t>
            </a:r>
            <a:r>
              <a:rPr lang="el-GR" sz="2000" dirty="0"/>
              <a:t>και</a:t>
            </a:r>
            <a:br>
              <a:rPr lang="el-GR" sz="2000" dirty="0"/>
            </a:br>
            <a:r>
              <a:rPr lang="el-GR" sz="2000" dirty="0"/>
              <a:t>θα παρέχει βοήθεια για να προχωρήσει </a:t>
            </a:r>
            <a:br>
              <a:rPr lang="el-GR" sz="2000" dirty="0"/>
            </a:br>
            <a:r>
              <a:rPr lang="el-GR" sz="2000" dirty="0"/>
              <a:t>ο μαθητής.</a:t>
            </a:r>
          </a:p>
          <a:p>
            <a:endParaRPr lang="el-GR" sz="2000" dirty="0"/>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pic>
        <p:nvPicPr>
          <p:cNvPr id="14" name="Picture 13">
            <a:extLst>
              <a:ext uri="{FF2B5EF4-FFF2-40B4-BE49-F238E27FC236}">
                <a16:creationId xmlns:a16="http://schemas.microsoft.com/office/drawing/2014/main" id="{4C9A5F75-A66F-3BB0-BF17-CC046C6F4440}"/>
              </a:ext>
            </a:extLst>
          </p:cNvPr>
          <p:cNvPicPr>
            <a:picLocks noChangeAspect="1"/>
          </p:cNvPicPr>
          <p:nvPr/>
        </p:nvPicPr>
        <p:blipFill>
          <a:blip r:embed="rId4"/>
          <a:stretch>
            <a:fillRect/>
          </a:stretch>
        </p:blipFill>
        <p:spPr>
          <a:xfrm>
            <a:off x="6954014" y="1960536"/>
            <a:ext cx="4450621" cy="3654155"/>
          </a:xfrm>
          <a:prstGeom prst="rect">
            <a:avLst/>
          </a:prstGeom>
        </p:spPr>
      </p:pic>
      <p:sp>
        <p:nvSpPr>
          <p:cNvPr id="16" name="Θέση περιεχομένου 10">
            <a:extLst>
              <a:ext uri="{FF2B5EF4-FFF2-40B4-BE49-F238E27FC236}">
                <a16:creationId xmlns:a16="http://schemas.microsoft.com/office/drawing/2014/main" id="{7DAE8668-6ABD-325B-8DD2-CEBAF24FF421}"/>
              </a:ext>
            </a:extLst>
          </p:cNvPr>
          <p:cNvSpPr txBox="1">
            <a:spLocks/>
          </p:cNvSpPr>
          <p:nvPr/>
        </p:nvSpPr>
        <p:spPr>
          <a:xfrm>
            <a:off x="2239111" y="4166366"/>
            <a:ext cx="4824242" cy="187022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l-GR" sz="2000" dirty="0"/>
          </a:p>
          <a:p>
            <a:r>
              <a:rPr lang="el-GR" sz="2000" i="1" dirty="0"/>
              <a:t>Παράμετρος </a:t>
            </a:r>
            <a:r>
              <a:rPr lang="en-US" sz="2000" i="1" dirty="0"/>
              <a:t>Temperature:</a:t>
            </a:r>
            <a:br>
              <a:rPr lang="en-US" sz="2000" dirty="0"/>
            </a:br>
            <a:r>
              <a:rPr lang="el-GR" sz="2000" dirty="0"/>
              <a:t>Καθορίζει το βαθμό δημιουργικότητας (</a:t>
            </a:r>
            <a:r>
              <a:rPr lang="el-GR" sz="2000" dirty="0" err="1"/>
              <a:t>τυχαιότητα</a:t>
            </a:r>
            <a:r>
              <a:rPr lang="el-GR" sz="2000" dirty="0"/>
              <a:t>) των απαντήσεων</a:t>
            </a:r>
            <a:r>
              <a:rPr lang="en-US" sz="2000" dirty="0"/>
              <a:t> </a:t>
            </a:r>
            <a:endParaRPr lang="el-GR" sz="2000" dirty="0"/>
          </a:p>
          <a:p>
            <a:r>
              <a:rPr lang="el-GR" sz="2000" i="1" dirty="0"/>
              <a:t>Παράμετρος </a:t>
            </a:r>
            <a:r>
              <a:rPr lang="en-US" sz="2000" i="1" dirty="0"/>
              <a:t>Top-p: </a:t>
            </a:r>
            <a:br>
              <a:rPr lang="en-US" sz="2000" dirty="0"/>
            </a:br>
            <a:r>
              <a:rPr lang="el-GR" sz="2000" dirty="0"/>
              <a:t>Καθορίζει πόσο φλύαρη (ποικίλη) θα είναι η απάντηση</a:t>
            </a:r>
            <a:endParaRPr lang="en-US" sz="2000" dirty="0"/>
          </a:p>
          <a:p>
            <a:endParaRPr lang="el-GR" sz="2000" dirty="0"/>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sp>
        <p:nvSpPr>
          <p:cNvPr id="17" name="Rectangle: Rounded Corners 16">
            <a:extLst>
              <a:ext uri="{FF2B5EF4-FFF2-40B4-BE49-F238E27FC236}">
                <a16:creationId xmlns:a16="http://schemas.microsoft.com/office/drawing/2014/main" id="{303E30C8-E2AA-DC8B-1F28-4E09F59A6F2B}"/>
              </a:ext>
            </a:extLst>
          </p:cNvPr>
          <p:cNvSpPr/>
          <p:nvPr/>
        </p:nvSpPr>
        <p:spPr>
          <a:xfrm>
            <a:off x="6999883" y="4769603"/>
            <a:ext cx="4363177" cy="794836"/>
          </a:xfrm>
          <a:prstGeom prst="roundRect">
            <a:avLst/>
          </a:prstGeom>
          <a:noFill/>
          <a:ln w="3810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9" name="Picture 18">
            <a:extLst>
              <a:ext uri="{FF2B5EF4-FFF2-40B4-BE49-F238E27FC236}">
                <a16:creationId xmlns:a16="http://schemas.microsoft.com/office/drawing/2014/main" id="{7C3438F0-D917-9F60-BAB0-A6824129B5FA}"/>
              </a:ext>
            </a:extLst>
          </p:cNvPr>
          <p:cNvPicPr>
            <a:picLocks noChangeAspect="1"/>
          </p:cNvPicPr>
          <p:nvPr/>
        </p:nvPicPr>
        <p:blipFill>
          <a:blip r:embed="rId5"/>
          <a:stretch>
            <a:fillRect/>
          </a:stretch>
        </p:blipFill>
        <p:spPr>
          <a:xfrm>
            <a:off x="6431311" y="249944"/>
            <a:ext cx="5009524" cy="57143"/>
          </a:xfrm>
          <a:prstGeom prst="rect">
            <a:avLst/>
          </a:prstGeom>
        </p:spPr>
      </p:pic>
    </p:spTree>
    <p:extLst>
      <p:ext uri="{BB962C8B-B14F-4D97-AF65-F5344CB8AC3E}">
        <p14:creationId xmlns:p14="http://schemas.microsoft.com/office/powerpoint/2010/main" val="4223823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7061-4153-172B-67B2-3C202B1C7395}"/>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C338839D-6332-5160-3FAA-9D4FB40090D9}"/>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4A669E65-0DEC-67B2-D745-1FAC1983258E}"/>
              </a:ext>
            </a:extLst>
          </p:cNvPr>
          <p:cNvSpPr>
            <a:spLocks noGrp="1"/>
          </p:cNvSpPr>
          <p:nvPr>
            <p:ph type="sldNum" sz="quarter" idx="12"/>
          </p:nvPr>
        </p:nvSpPr>
        <p:spPr/>
        <p:txBody>
          <a:bodyPr/>
          <a:lstStyle/>
          <a:p>
            <a:fld id="{28C4B9FD-BBCD-4D20-BE68-D5FD8F544B57}" type="slidenum">
              <a:rPr lang="el-GR" smtClean="0"/>
              <a:t>21</a:t>
            </a:fld>
            <a:endParaRPr lang="el-GR"/>
          </a:p>
        </p:txBody>
      </p:sp>
      <p:sp>
        <p:nvSpPr>
          <p:cNvPr id="2" name="Rectangle 1">
            <a:extLst>
              <a:ext uri="{FF2B5EF4-FFF2-40B4-BE49-F238E27FC236}">
                <a16:creationId xmlns:a16="http://schemas.microsoft.com/office/drawing/2014/main" id="{AA9853C1-9822-14D6-F8D1-19443F7310E5}"/>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dirty="0"/>
              <a:t>AI </a:t>
            </a:r>
            <a:r>
              <a:rPr lang="el-GR" sz="2800" dirty="0"/>
              <a:t>στοιχεία - </a:t>
            </a:r>
            <a:r>
              <a:rPr lang="en-US" sz="2800" dirty="0"/>
              <a:t>LLM</a:t>
            </a:r>
            <a:r>
              <a:rPr lang="el-GR" sz="2800" dirty="0"/>
              <a:t>	</a:t>
            </a:r>
            <a:r>
              <a:rPr lang="el-GR" dirty="0"/>
              <a:t>	</a:t>
            </a:r>
            <a:endParaRPr lang="LID4096" dirty="0"/>
          </a:p>
        </p:txBody>
      </p:sp>
      <p:pic>
        <p:nvPicPr>
          <p:cNvPr id="5" name="Picture 4">
            <a:extLst>
              <a:ext uri="{FF2B5EF4-FFF2-40B4-BE49-F238E27FC236}">
                <a16:creationId xmlns:a16="http://schemas.microsoft.com/office/drawing/2014/main" id="{2F0D58F7-1180-D159-BE5B-05E14F6E120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48" b="89529" l="5889" r="97476">
                        <a14:foregroundMark x1="6731" y1="37696" x2="6731" y2="37696"/>
                        <a14:foregroundMark x1="26322" y1="90052" x2="26322" y2="90052"/>
                        <a14:foregroundMark x1="91346" y1="61257" x2="91346" y2="61257"/>
                        <a14:foregroundMark x1="96034" y1="60209" x2="96034" y2="60209"/>
                        <a14:foregroundMark x1="96034" y1="60209" x2="96034" y2="60209"/>
                        <a14:foregroundMark x1="96034" y1="59686" x2="96034" y2="59686"/>
                        <a14:foregroundMark x1="94351" y1="58115" x2="94351" y2="58115"/>
                        <a14:foregroundMark x1="94351" y1="58115" x2="94351" y2="58115"/>
                        <a14:foregroundMark x1="94351" y1="58115" x2="94351" y2="58115"/>
                        <a14:foregroundMark x1="93149" y1="58639" x2="93149" y2="58639"/>
                        <a14:foregroundMark x1="92668" y1="58639" x2="92668" y2="58639"/>
                        <a14:foregroundMark x1="92428" y1="58639" x2="91346" y2="60209"/>
                        <a14:foregroundMark x1="90986" y1="60733" x2="90986" y2="60733"/>
                        <a14:foregroundMark x1="90745" y1="59686" x2="90745" y2="59686"/>
                        <a14:foregroundMark x1="90745" y1="57592" x2="91346" y2="55497"/>
                        <a14:foregroundMark x1="91466" y1="54974" x2="92067" y2="54450"/>
                        <a14:foregroundMark x1="93149" y1="53403" x2="93149" y2="53403"/>
                        <a14:foregroundMark x1="93149" y1="53403" x2="93149" y2="53403"/>
                        <a14:foregroundMark x1="95192" y1="49215" x2="95192" y2="49215"/>
                        <a14:foregroundMark x1="95313" y1="46597" x2="95673" y2="43455"/>
                        <a14:foregroundMark x1="95913" y1="39791" x2="95913" y2="39791"/>
                        <a14:foregroundMark x1="96034" y1="38220" x2="96154" y2="37696"/>
                        <a14:foregroundMark x1="96154" y1="36126" x2="96154" y2="36126"/>
                        <a14:foregroundMark x1="96274" y1="35602" x2="96274" y2="35602"/>
                        <a14:foregroundMark x1="96394" y1="35079" x2="96514" y2="33508"/>
                        <a14:foregroundMark x1="96394" y1="32984" x2="96394" y2="32984"/>
                        <a14:foregroundMark x1="97115" y1="37173" x2="97356" y2="37173"/>
                        <a14:foregroundMark x1="97356" y1="37173" x2="97356" y2="37173"/>
                        <a14:foregroundMark x1="97596" y1="37173" x2="97596" y2="37173"/>
                        <a14:foregroundMark x1="97596" y1="37173" x2="97596" y2="37173"/>
                        <a14:foregroundMark x1="97596" y1="37696" x2="97596" y2="37696"/>
                        <a14:foregroundMark x1="91106" y1="69110" x2="91106" y2="69110"/>
                        <a14:foregroundMark x1="91106" y1="68063" x2="90745" y2="65445"/>
                        <a14:foregroundMark x1="90625" y1="63351" x2="90625" y2="63351"/>
                        <a14:foregroundMark x1="90144" y1="53403" x2="90144" y2="53403"/>
                        <a14:foregroundMark x1="96995" y1="69110" x2="96995" y2="69110"/>
                        <a14:foregroundMark x1="96995" y1="69110" x2="96995" y2="69110"/>
                        <a14:foregroundMark x1="96995" y1="69110" x2="96995" y2="69110"/>
                        <a14:foregroundMark x1="96995" y1="31937" x2="96995" y2="31937"/>
                        <a14:foregroundMark x1="78606" y1="61257" x2="78606" y2="61257"/>
                        <a14:foregroundMark x1="78606" y1="61257" x2="78606" y2="61257"/>
                        <a14:foregroundMark x1="16827" y1="53403" x2="16827" y2="53403"/>
                        <a14:foregroundMark x1="17188" y1="45550" x2="17188" y2="45550"/>
                        <a14:foregroundMark x1="17188" y1="45550" x2="17188" y2="45550"/>
                        <a14:foregroundMark x1="17308" y1="45550" x2="17308" y2="45550"/>
                        <a14:foregroundMark x1="17308" y1="45550" x2="17308" y2="45550"/>
                        <a14:foregroundMark x1="17308" y1="45550" x2="17308" y2="45550"/>
                        <a14:foregroundMark x1="15625" y1="39791" x2="15625" y2="39267"/>
                        <a14:foregroundMark x1="14784" y1="30366" x2="14543" y2="29843"/>
                        <a14:foregroundMark x1="13341" y1="27225" x2="12620" y2="26178"/>
                        <a14:foregroundMark x1="10577" y1="23037" x2="10577" y2="23037"/>
                        <a14:foregroundMark x1="6130" y1="49738" x2="6130" y2="50785"/>
                        <a14:foregroundMark x1="6010" y1="54450" x2="5889" y2="59162"/>
                        <a14:foregroundMark x1="5889" y1="61780" x2="6130" y2="66492"/>
                        <a14:foregroundMark x1="6370" y1="76963" x2="6370" y2="79058"/>
                        <a14:foregroundMark x1="37861" y1="51309" x2="37861" y2="51309"/>
                        <a14:foregroundMark x1="37861" y1="51832" x2="37861" y2="57592"/>
                        <a14:foregroundMark x1="37861" y1="62827" x2="37981" y2="64921"/>
                        <a14:foregroundMark x1="37981" y1="68586" x2="38101" y2="71728"/>
                        <a14:foregroundMark x1="38462" y1="74346" x2="43389" y2="73822"/>
                        <a14:foregroundMark x1="38822" y1="41361" x2="39063" y2="75393"/>
                        <a14:foregroundMark x1="48761" y1="71728" x2="49159" y2="78010"/>
                        <a14:foregroundMark x1="48728" y1="71204" x2="48761" y2="71728"/>
                        <a14:foregroundMark x1="48695" y1="70681" x2="48728" y2="71204"/>
                        <a14:foregroundMark x1="48662" y1="70157" x2="48695" y2="70681"/>
                        <a14:foregroundMark x1="48629" y1="69634" x2="48662" y2="70157"/>
                        <a14:foregroundMark x1="48574" y1="68759" x2="48629" y2="69634"/>
                        <a14:foregroundMark x1="48377" y1="65631" x2="48398" y2="65969"/>
                        <a14:foregroundMark x1="48266" y1="63874" x2="48364" y2="65429"/>
                        <a14:foregroundMark x1="48233" y1="63351" x2="48266" y2="63874"/>
                        <a14:foregroundMark x1="48200" y1="62827" x2="48233" y2="63351"/>
                        <a14:foregroundMark x1="46875" y1="41885" x2="48200" y2="62827"/>
                        <a14:foregroundMark x1="49159" y1="78010" x2="50481" y2="77487"/>
                        <a14:foregroundMark x1="60337" y1="52880" x2="60337" y2="52880"/>
                        <a14:foregroundMark x1="60337" y1="52880" x2="60096" y2="72251"/>
                        <a14:foregroundMark x1="55889" y1="74869" x2="58894" y2="48691"/>
                        <a14:foregroundMark x1="58894" y1="48691" x2="56010" y2="48691"/>
                        <a14:foregroundMark x1="64183" y1="45026" x2="64303" y2="64921"/>
                        <a14:foregroundMark x1="65625" y1="45026" x2="68269" y2="68586"/>
                        <a14:foregroundMark x1="71394" y1="56545" x2="70072" y2="71204"/>
                        <a14:foregroundMark x1="72837" y1="44503" x2="74038" y2="73822"/>
                        <a14:foregroundMark x1="78606" y1="68586" x2="81250" y2="41361"/>
                        <a14:foregroundMark x1="81250" y1="41361" x2="85096" y2="71728"/>
                        <a14:foregroundMark x1="96034" y1="68063" x2="96635" y2="56545"/>
                        <a14:foregroundMark x1="95553" y1="71204" x2="96995" y2="72251"/>
                        <a14:foregroundMark x1="95553" y1="76440" x2="95553" y2="76440"/>
                        <a14:foregroundMark x1="95553" y1="76440" x2="95553" y2="76440"/>
                        <a14:foregroundMark x1="96875" y1="76440" x2="96875" y2="76440"/>
                        <a14:foregroundMark x1="96875" y1="76440" x2="96875" y2="76440"/>
                        <a14:foregroundMark x1="97115" y1="79058" x2="97115" y2="79058"/>
                        <a14:foregroundMark x1="97115" y1="79058" x2="97115" y2="79058"/>
                        <a14:foregroundMark x1="92668" y1="77487" x2="92668" y2="77487"/>
                        <a14:foregroundMark x1="92668" y1="77487" x2="92668" y2="77487"/>
                        <a14:foregroundMark x1="90505" y1="78534" x2="90505" y2="78534"/>
                        <a14:foregroundMark x1="90505" y1="78534" x2="90505" y2="78534"/>
                        <a14:backgroundMark x1="48558" y1="68063" x2="48558" y2="68063"/>
                        <a14:backgroundMark x1="48197" y1="70157" x2="48197" y2="70157"/>
                        <a14:backgroundMark x1="48558" y1="71728" x2="48558" y2="71728"/>
                        <a14:backgroundMark x1="48558" y1="71728" x2="48558" y2="71728"/>
                        <a14:backgroundMark x1="48558" y1="71728" x2="48558" y2="71728"/>
                        <a14:backgroundMark x1="48558" y1="67539" x2="48558" y2="67539"/>
                        <a14:backgroundMark x1="48438" y1="65969" x2="48438" y2="65969"/>
                        <a14:backgroundMark x1="48438" y1="65969" x2="48438" y2="65969"/>
                        <a14:backgroundMark x1="48438" y1="65969" x2="48438" y2="65969"/>
                        <a14:backgroundMark x1="48438" y1="65969" x2="48678" y2="68586"/>
                        <a14:backgroundMark x1="48798" y1="69634" x2="48798" y2="69634"/>
                        <a14:backgroundMark x1="48798" y1="70681" x2="48798" y2="70681"/>
                        <a14:backgroundMark x1="48798" y1="71204" x2="48798" y2="71204"/>
                        <a14:backgroundMark x1="48678" y1="71728" x2="48798" y2="67539"/>
                        <a14:backgroundMark x1="48317" y1="65969" x2="48438" y2="64921"/>
                        <a14:backgroundMark x1="48438" y1="63874" x2="48438" y2="63874"/>
                        <a14:backgroundMark x1="48438" y1="63351" x2="48438" y2="63351"/>
                        <a14:backgroundMark x1="48438" y1="62827" x2="48438" y2="62827"/>
                      </a14:backgroundRemoval>
                    </a14:imgEffect>
                  </a14:imgLayer>
                </a14:imgProps>
              </a:ext>
            </a:extLst>
          </a:blip>
          <a:stretch>
            <a:fillRect/>
          </a:stretch>
        </p:blipFill>
        <p:spPr>
          <a:xfrm>
            <a:off x="9508210" y="1091887"/>
            <a:ext cx="1527136" cy="350581"/>
          </a:xfrm>
          <a:prstGeom prst="rect">
            <a:avLst/>
          </a:prstGeom>
        </p:spPr>
      </p:pic>
      <p:sp>
        <p:nvSpPr>
          <p:cNvPr id="3" name="Date Placeholder 3">
            <a:extLst>
              <a:ext uri="{FF2B5EF4-FFF2-40B4-BE49-F238E27FC236}">
                <a16:creationId xmlns:a16="http://schemas.microsoft.com/office/drawing/2014/main" id="{19B70E12-F033-7C93-086B-64AEE97A3AF3}"/>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7" name="Θέση περιεχομένου 10">
            <a:extLst>
              <a:ext uri="{FF2B5EF4-FFF2-40B4-BE49-F238E27FC236}">
                <a16:creationId xmlns:a16="http://schemas.microsoft.com/office/drawing/2014/main" id="{30BB7105-D4AE-0160-1FDC-474C68DE6B6D}"/>
              </a:ext>
            </a:extLst>
          </p:cNvPr>
          <p:cNvSpPr txBox="1">
            <a:spLocks/>
          </p:cNvSpPr>
          <p:nvPr/>
        </p:nvSpPr>
        <p:spPr>
          <a:xfrm>
            <a:off x="1108805" y="1662803"/>
            <a:ext cx="6709118" cy="7433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000" dirty="0"/>
              <a:t>Μέσα από την εφαρμογή μπορούν να γίνουν οι ακόλουθες κλήσεις προς το </a:t>
            </a:r>
            <a:r>
              <a:rPr lang="en-US" sz="2000" dirty="0"/>
              <a:t>LLM</a:t>
            </a:r>
            <a:endParaRPr lang="el-GR" sz="2000" dirty="0"/>
          </a:p>
          <a:p>
            <a:pPr marL="0" indent="0">
              <a:buNone/>
            </a:pPr>
            <a:endParaRPr lang="el-GR" sz="2000" dirty="0"/>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pic>
        <p:nvPicPr>
          <p:cNvPr id="4" name="Picture 3">
            <a:extLst>
              <a:ext uri="{FF2B5EF4-FFF2-40B4-BE49-F238E27FC236}">
                <a16:creationId xmlns:a16="http://schemas.microsoft.com/office/drawing/2014/main" id="{EA674104-A145-EEEA-7556-B814DB19CAD5}"/>
              </a:ext>
            </a:extLst>
          </p:cNvPr>
          <p:cNvPicPr>
            <a:picLocks noChangeAspect="1"/>
          </p:cNvPicPr>
          <p:nvPr/>
        </p:nvPicPr>
        <p:blipFill>
          <a:blip r:embed="rId4"/>
          <a:stretch>
            <a:fillRect/>
          </a:stretch>
        </p:blipFill>
        <p:spPr>
          <a:xfrm>
            <a:off x="6789593" y="3634381"/>
            <a:ext cx="3383312" cy="2609579"/>
          </a:xfrm>
          <a:prstGeom prst="rect">
            <a:avLst/>
          </a:prstGeom>
        </p:spPr>
      </p:pic>
      <p:pic>
        <p:nvPicPr>
          <p:cNvPr id="19" name="Picture 18">
            <a:extLst>
              <a:ext uri="{FF2B5EF4-FFF2-40B4-BE49-F238E27FC236}">
                <a16:creationId xmlns:a16="http://schemas.microsoft.com/office/drawing/2014/main" id="{CD5AC507-18FB-9EFA-62DF-FAFD54CB40CE}"/>
              </a:ext>
            </a:extLst>
          </p:cNvPr>
          <p:cNvPicPr>
            <a:picLocks noChangeAspect="1"/>
          </p:cNvPicPr>
          <p:nvPr/>
        </p:nvPicPr>
        <p:blipFill>
          <a:blip r:embed="rId5"/>
          <a:stretch>
            <a:fillRect/>
          </a:stretch>
        </p:blipFill>
        <p:spPr>
          <a:xfrm>
            <a:off x="1386044" y="2359877"/>
            <a:ext cx="3077320" cy="926718"/>
          </a:xfrm>
          <a:prstGeom prst="rect">
            <a:avLst/>
          </a:prstGeom>
        </p:spPr>
      </p:pic>
      <p:sp>
        <p:nvSpPr>
          <p:cNvPr id="20" name="Θέση περιεχομένου 10">
            <a:extLst>
              <a:ext uri="{FF2B5EF4-FFF2-40B4-BE49-F238E27FC236}">
                <a16:creationId xmlns:a16="http://schemas.microsoft.com/office/drawing/2014/main" id="{66F3C682-C369-B163-FE4D-11F9BFE9F6AE}"/>
              </a:ext>
            </a:extLst>
          </p:cNvPr>
          <p:cNvSpPr txBox="1">
            <a:spLocks/>
          </p:cNvSpPr>
          <p:nvPr/>
        </p:nvSpPr>
        <p:spPr>
          <a:xfrm>
            <a:off x="4463364" y="2368070"/>
            <a:ext cx="5711445" cy="35058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400" dirty="0"/>
              <a:t>Επιστρέφει απάντηση με παραμέτρους το κείμενο εισόδου, </a:t>
            </a:r>
            <a:r>
              <a:rPr lang="en-US" sz="1400" dirty="0"/>
              <a:t>temperature, top-p</a:t>
            </a:r>
            <a:r>
              <a:rPr lang="el-GR" sz="1400" dirty="0"/>
              <a:t> </a:t>
            </a:r>
          </a:p>
        </p:txBody>
      </p:sp>
      <p:sp>
        <p:nvSpPr>
          <p:cNvPr id="21" name="Θέση περιεχομένου 10">
            <a:extLst>
              <a:ext uri="{FF2B5EF4-FFF2-40B4-BE49-F238E27FC236}">
                <a16:creationId xmlns:a16="http://schemas.microsoft.com/office/drawing/2014/main" id="{A73948B4-D8B8-49F5-EC43-37EE99878252}"/>
              </a:ext>
            </a:extLst>
          </p:cNvPr>
          <p:cNvSpPr txBox="1">
            <a:spLocks/>
          </p:cNvSpPr>
          <p:nvPr/>
        </p:nvSpPr>
        <p:spPr>
          <a:xfrm>
            <a:off x="2655206" y="2690922"/>
            <a:ext cx="7577550" cy="3505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300" dirty="0"/>
              <a:t>Εκκαθάριση της μνήμης ώστε να ξεκινήσει μια νέα συνομιλία χωρίς να λαμβάνει υπόψιν τι έχει προηγηθεί.</a:t>
            </a:r>
          </a:p>
        </p:txBody>
      </p:sp>
      <p:sp>
        <p:nvSpPr>
          <p:cNvPr id="22" name="Θέση περιεχομένου 10">
            <a:extLst>
              <a:ext uri="{FF2B5EF4-FFF2-40B4-BE49-F238E27FC236}">
                <a16:creationId xmlns:a16="http://schemas.microsoft.com/office/drawing/2014/main" id="{D79C9E1A-93C5-1F6C-8D9C-2BCB328923FC}"/>
              </a:ext>
            </a:extLst>
          </p:cNvPr>
          <p:cNvSpPr txBox="1">
            <a:spLocks/>
          </p:cNvSpPr>
          <p:nvPr/>
        </p:nvSpPr>
        <p:spPr>
          <a:xfrm>
            <a:off x="3706002" y="3171409"/>
            <a:ext cx="6167183" cy="3505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300" dirty="0"/>
              <a:t>Έλεγχος για την διαθεσιμότητα του νέου μοντέλου αν ο χρήστης επιλέξει να θέσει νέο </a:t>
            </a:r>
            <a:r>
              <a:rPr lang="en-US" sz="1300" dirty="0"/>
              <a:t>context </a:t>
            </a:r>
            <a:r>
              <a:rPr lang="el-GR" sz="1300" dirty="0"/>
              <a:t>κατά τη χρήση </a:t>
            </a:r>
            <a:r>
              <a:rPr lang="en-US" sz="1300" dirty="0"/>
              <a:t>(run time)</a:t>
            </a:r>
            <a:endParaRPr lang="el-GR" sz="1300" dirty="0"/>
          </a:p>
        </p:txBody>
      </p:sp>
      <p:pic>
        <p:nvPicPr>
          <p:cNvPr id="24" name="Picture 23">
            <a:extLst>
              <a:ext uri="{FF2B5EF4-FFF2-40B4-BE49-F238E27FC236}">
                <a16:creationId xmlns:a16="http://schemas.microsoft.com/office/drawing/2014/main" id="{C33CE2B3-1B58-B7BB-978E-DD5B6AF55E8F}"/>
              </a:ext>
            </a:extLst>
          </p:cNvPr>
          <p:cNvPicPr>
            <a:picLocks noChangeAspect="1"/>
          </p:cNvPicPr>
          <p:nvPr/>
        </p:nvPicPr>
        <p:blipFill>
          <a:blip r:embed="rId6"/>
          <a:stretch>
            <a:fillRect/>
          </a:stretch>
        </p:blipFill>
        <p:spPr>
          <a:xfrm>
            <a:off x="2015238" y="3303983"/>
            <a:ext cx="1415730" cy="350583"/>
          </a:xfrm>
          <a:prstGeom prst="rect">
            <a:avLst/>
          </a:prstGeom>
        </p:spPr>
      </p:pic>
      <p:sp>
        <p:nvSpPr>
          <p:cNvPr id="25" name="Right Brace 24">
            <a:extLst>
              <a:ext uri="{FF2B5EF4-FFF2-40B4-BE49-F238E27FC236}">
                <a16:creationId xmlns:a16="http://schemas.microsoft.com/office/drawing/2014/main" id="{DEAF7F49-F4B1-DA59-3EEF-7DB187F72BC3}"/>
              </a:ext>
            </a:extLst>
          </p:cNvPr>
          <p:cNvSpPr/>
          <p:nvPr/>
        </p:nvSpPr>
        <p:spPr>
          <a:xfrm>
            <a:off x="3487119" y="3041504"/>
            <a:ext cx="162732" cy="6345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sp>
        <p:nvSpPr>
          <p:cNvPr id="26" name="Θέση περιεχομένου 10">
            <a:extLst>
              <a:ext uri="{FF2B5EF4-FFF2-40B4-BE49-F238E27FC236}">
                <a16:creationId xmlns:a16="http://schemas.microsoft.com/office/drawing/2014/main" id="{BFCDBE77-3C2B-3C29-FE55-404B2FB8E45D}"/>
              </a:ext>
            </a:extLst>
          </p:cNvPr>
          <p:cNvSpPr txBox="1">
            <a:spLocks/>
          </p:cNvSpPr>
          <p:nvPr/>
        </p:nvSpPr>
        <p:spPr>
          <a:xfrm>
            <a:off x="1274899" y="4289958"/>
            <a:ext cx="5284595" cy="17988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000" dirty="0"/>
              <a:t>Οι ερωτήσεις του </a:t>
            </a:r>
            <a:r>
              <a:rPr lang="en-US" sz="2000" dirty="0"/>
              <a:t>Quiz </a:t>
            </a:r>
            <a:r>
              <a:rPr lang="el-GR" sz="2000" dirty="0"/>
              <a:t>περνιούνται ως παράμετροι από λίστες (έχουν φορτωθεί στην αρχικοποίηση) και το μοντέλο παράγει δυναμικά απαντήσεις στα προβλήματα Φυσική και Μαθηματικών τις οποίες χρησιμοποιεί ως υπόδειξη εάν ο μαθητής </a:t>
            </a:r>
            <a:r>
              <a:rPr lang="el-GR" sz="2000" dirty="0" err="1"/>
              <a:t>κανέι</a:t>
            </a:r>
            <a:r>
              <a:rPr lang="el-GR" sz="2000" dirty="0"/>
              <a:t> λάθη ή </a:t>
            </a:r>
            <a:r>
              <a:rPr lang="el-GR" sz="2000" dirty="0" err="1"/>
              <a:t>εχει</a:t>
            </a:r>
            <a:r>
              <a:rPr lang="el-GR" sz="2000" dirty="0"/>
              <a:t> κολλήσει</a:t>
            </a:r>
          </a:p>
          <a:p>
            <a:pPr marL="0" indent="0">
              <a:buNone/>
            </a:pPr>
            <a:endParaRPr lang="el-GR" sz="2000" dirty="0"/>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sp>
        <p:nvSpPr>
          <p:cNvPr id="27" name="Rectangle: Rounded Corners 26">
            <a:extLst>
              <a:ext uri="{FF2B5EF4-FFF2-40B4-BE49-F238E27FC236}">
                <a16:creationId xmlns:a16="http://schemas.microsoft.com/office/drawing/2014/main" id="{4EFD8F9C-BFF8-447F-A210-CF04872838E3}"/>
              </a:ext>
            </a:extLst>
          </p:cNvPr>
          <p:cNvSpPr/>
          <p:nvPr/>
        </p:nvSpPr>
        <p:spPr>
          <a:xfrm>
            <a:off x="6821652" y="4472062"/>
            <a:ext cx="3351253" cy="293667"/>
          </a:xfrm>
          <a:prstGeom prst="roundRect">
            <a:avLst/>
          </a:prstGeom>
          <a:noFill/>
          <a:ln w="38100">
            <a:solidFill>
              <a:srgbClr val="CE1E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8" name="Picture 27">
            <a:extLst>
              <a:ext uri="{FF2B5EF4-FFF2-40B4-BE49-F238E27FC236}">
                <a16:creationId xmlns:a16="http://schemas.microsoft.com/office/drawing/2014/main" id="{778495F7-BE37-030A-C0B7-C9359F89F76C}"/>
              </a:ext>
            </a:extLst>
          </p:cNvPr>
          <p:cNvPicPr>
            <a:picLocks noChangeAspect="1"/>
          </p:cNvPicPr>
          <p:nvPr/>
        </p:nvPicPr>
        <p:blipFill>
          <a:blip r:embed="rId7"/>
          <a:stretch>
            <a:fillRect/>
          </a:stretch>
        </p:blipFill>
        <p:spPr>
          <a:xfrm>
            <a:off x="6431311" y="249944"/>
            <a:ext cx="5009524" cy="57143"/>
          </a:xfrm>
          <a:prstGeom prst="rect">
            <a:avLst/>
          </a:prstGeom>
        </p:spPr>
      </p:pic>
    </p:spTree>
    <p:extLst>
      <p:ext uri="{BB962C8B-B14F-4D97-AF65-F5344CB8AC3E}">
        <p14:creationId xmlns:p14="http://schemas.microsoft.com/office/powerpoint/2010/main" val="3652106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FD33C-1016-D60D-F39A-B7C1D59C6D9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20EA720-918F-5E72-88D6-1CC26D17BB10}"/>
              </a:ext>
            </a:extLst>
          </p:cNvPr>
          <p:cNvSpPr/>
          <p:nvPr/>
        </p:nvSpPr>
        <p:spPr>
          <a:xfrm>
            <a:off x="1371601" y="4018340"/>
            <a:ext cx="10069234" cy="2065552"/>
          </a:xfrm>
          <a:prstGeom prst="rect">
            <a:avLst/>
          </a:prstGeom>
          <a:gradFill flip="none" rotWithShape="1">
            <a:gsLst>
              <a:gs pos="0">
                <a:srgbClr val="FFFFFF"/>
              </a:gs>
              <a:gs pos="29000">
                <a:schemeClr val="accent4">
                  <a:lumMod val="40000"/>
                  <a:lumOff val="60000"/>
                </a:schemeClr>
              </a:gs>
              <a:gs pos="100000">
                <a:srgbClr val="FFC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EE9E0671-AAD8-B378-BCDA-FC082C48AB88}"/>
              </a:ext>
            </a:extLst>
          </p:cNvPr>
          <p:cNvSpPr/>
          <p:nvPr/>
        </p:nvSpPr>
        <p:spPr>
          <a:xfrm>
            <a:off x="1371601" y="1793930"/>
            <a:ext cx="10069234" cy="2065552"/>
          </a:xfrm>
          <a:prstGeom prst="rect">
            <a:avLst/>
          </a:prstGeom>
          <a:gradFill flip="none" rotWithShape="1">
            <a:gsLst>
              <a:gs pos="0">
                <a:srgbClr val="FFFFFF"/>
              </a:gs>
              <a:gs pos="29000">
                <a:srgbClr val="FF7D7D">
                  <a:alpha val="47000"/>
                </a:srgbClr>
              </a:gs>
              <a:gs pos="100000">
                <a:srgbClr val="FF0000">
                  <a:alpha val="3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Θέση περιεχομένου 10">
            <a:extLst>
              <a:ext uri="{FF2B5EF4-FFF2-40B4-BE49-F238E27FC236}">
                <a16:creationId xmlns:a16="http://schemas.microsoft.com/office/drawing/2014/main" id="{330B2E4B-16F8-07A4-B379-3E2D8D2B51BA}"/>
              </a:ext>
            </a:extLst>
          </p:cNvPr>
          <p:cNvSpPr>
            <a:spLocks noGrp="1"/>
          </p:cNvSpPr>
          <p:nvPr>
            <p:ph idx="1"/>
          </p:nvPr>
        </p:nvSpPr>
        <p:spPr>
          <a:xfrm>
            <a:off x="1588211" y="1918724"/>
            <a:ext cx="3811103" cy="1766585"/>
          </a:xfrm>
        </p:spPr>
        <p:txBody>
          <a:bodyPr>
            <a:normAutofit fontScale="92500" lnSpcReduction="10000"/>
          </a:bodyPr>
          <a:lstStyle/>
          <a:p>
            <a:pPr marL="0" indent="0">
              <a:buNone/>
            </a:pPr>
            <a:r>
              <a:rPr lang="en-US" sz="2000" b="1" dirty="0"/>
              <a:t>Hallucinations (AI)</a:t>
            </a:r>
          </a:p>
          <a:p>
            <a:pPr marL="0" indent="0">
              <a:buNone/>
            </a:pPr>
            <a:r>
              <a:rPr lang="el-GR" sz="2000" dirty="0"/>
              <a:t>Οι απαντήσεις είναι στοχαστικές.</a:t>
            </a:r>
            <a:br>
              <a:rPr lang="el-GR" sz="2000" dirty="0"/>
            </a:br>
            <a:r>
              <a:rPr lang="el-GR" sz="2000" dirty="0"/>
              <a:t>Με παραμετροποίηση μπορούν να μετριαστούν οι ανεπιθύμητες παρενέργειες όχι όμως να εξαφανιστούν.</a:t>
            </a:r>
            <a:endParaRPr lang="en-US" sz="2000" dirty="0"/>
          </a:p>
        </p:txBody>
      </p:sp>
      <p:sp>
        <p:nvSpPr>
          <p:cNvPr id="8" name="Θέση υποσέλιδου 7">
            <a:extLst>
              <a:ext uri="{FF2B5EF4-FFF2-40B4-BE49-F238E27FC236}">
                <a16:creationId xmlns:a16="http://schemas.microsoft.com/office/drawing/2014/main" id="{7177FA4B-5E28-FA79-D7F0-69D63466F4C5}"/>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C0B5989F-005F-4B79-3051-054FE70FC28D}"/>
              </a:ext>
            </a:extLst>
          </p:cNvPr>
          <p:cNvSpPr>
            <a:spLocks noGrp="1"/>
          </p:cNvSpPr>
          <p:nvPr>
            <p:ph type="sldNum" sz="quarter" idx="12"/>
          </p:nvPr>
        </p:nvSpPr>
        <p:spPr/>
        <p:txBody>
          <a:bodyPr/>
          <a:lstStyle/>
          <a:p>
            <a:fld id="{28C4B9FD-BBCD-4D20-BE68-D5FD8F544B57}" type="slidenum">
              <a:rPr lang="el-GR" smtClean="0"/>
              <a:t>22</a:t>
            </a:fld>
            <a:endParaRPr lang="el-GR"/>
          </a:p>
        </p:txBody>
      </p:sp>
      <p:sp>
        <p:nvSpPr>
          <p:cNvPr id="2" name="Rectangle 1">
            <a:extLst>
              <a:ext uri="{FF2B5EF4-FFF2-40B4-BE49-F238E27FC236}">
                <a16:creationId xmlns:a16="http://schemas.microsoft.com/office/drawing/2014/main" id="{DE913926-934C-242F-F7BE-F59400F70DB8}"/>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Περιορισμοί	  εφαρμογής		</a:t>
            </a:r>
            <a:endParaRPr lang="LID4096" dirty="0"/>
          </a:p>
        </p:txBody>
      </p:sp>
      <p:sp>
        <p:nvSpPr>
          <p:cNvPr id="3" name="Date Placeholder 3">
            <a:extLst>
              <a:ext uri="{FF2B5EF4-FFF2-40B4-BE49-F238E27FC236}">
                <a16:creationId xmlns:a16="http://schemas.microsoft.com/office/drawing/2014/main" id="{7B459442-6DCA-BAC7-9DA6-FA14B26DA7E0}"/>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4" name="Θέση περιεχομένου 10">
            <a:extLst>
              <a:ext uri="{FF2B5EF4-FFF2-40B4-BE49-F238E27FC236}">
                <a16:creationId xmlns:a16="http://schemas.microsoft.com/office/drawing/2014/main" id="{D953178A-3C30-3757-0E3F-67D542E82D21}"/>
              </a:ext>
            </a:extLst>
          </p:cNvPr>
          <p:cNvSpPr txBox="1">
            <a:spLocks/>
          </p:cNvSpPr>
          <p:nvPr/>
        </p:nvSpPr>
        <p:spPr>
          <a:xfrm>
            <a:off x="5910053" y="1918724"/>
            <a:ext cx="5272543" cy="2015967"/>
          </a:xfrm>
          <a:prstGeom prst="rect">
            <a:avLst/>
          </a:prstGeom>
        </p:spPr>
        <p:txBody>
          <a:bodyPr vert="horz" lIns="91440" tIns="45720" rIns="91440" bIns="45720" rtlCol="0">
            <a:normAutofit fontScale="92500" lnSpcReduction="10000"/>
          </a:bodyPr>
          <a:lstStyle>
            <a:lvl1pPr indent="0">
              <a:lnSpc>
                <a:spcPct val="90000"/>
              </a:lnSpc>
              <a:spcBef>
                <a:spcPts val="1000"/>
              </a:spcBef>
              <a:buClr>
                <a:srgbClr val="CE1E82"/>
              </a:buClr>
              <a:buFont typeface="Arial" panose="020B0604020202020204" pitchFamily="34" charset="0"/>
              <a:buNone/>
              <a:defRPr sz="2000" b="1"/>
            </a:lvl1pPr>
            <a:lvl2pPr marL="685800" indent="-228600">
              <a:lnSpc>
                <a:spcPct val="90000"/>
              </a:lnSpc>
              <a:spcBef>
                <a:spcPts val="500"/>
              </a:spcBef>
              <a:buClr>
                <a:srgbClr val="CE1E82"/>
              </a:buClr>
              <a:buFont typeface="Arial" panose="020B0604020202020204" pitchFamily="34" charset="0"/>
              <a:buChar char="•"/>
              <a:defRPr sz="2400"/>
            </a:lvl2pPr>
            <a:lvl3pPr marL="1143000" indent="-228600">
              <a:lnSpc>
                <a:spcPct val="90000"/>
              </a:lnSpc>
              <a:spcBef>
                <a:spcPts val="500"/>
              </a:spcBef>
              <a:buClr>
                <a:srgbClr val="CE1E82"/>
              </a:buClr>
              <a:buFont typeface="Arial" panose="020B0604020202020204" pitchFamily="34" charset="0"/>
              <a:buChar char="•"/>
              <a:defRPr sz="2000"/>
            </a:lvl3pPr>
            <a:lvl4pPr marL="1600200" indent="-228600">
              <a:lnSpc>
                <a:spcPct val="90000"/>
              </a:lnSpc>
              <a:spcBef>
                <a:spcPts val="500"/>
              </a:spcBef>
              <a:buClr>
                <a:srgbClr val="CE1E82"/>
              </a:buClr>
              <a:buFont typeface="Arial" panose="020B0604020202020204" pitchFamily="34" charset="0"/>
              <a:buChar char="•"/>
            </a:lvl4pPr>
            <a:lvl5pPr marL="2057400" indent="-228600">
              <a:lnSpc>
                <a:spcPct val="90000"/>
              </a:lnSpc>
              <a:spcBef>
                <a:spcPts val="500"/>
              </a:spcBef>
              <a:buClr>
                <a:srgbClr val="CE1E82"/>
              </a:buClr>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LLM &amp; Scratch integration</a:t>
            </a:r>
          </a:p>
          <a:p>
            <a:r>
              <a:rPr lang="el-GR" b="0" dirty="0"/>
              <a:t>Η δημόσια πλατφόρμα </a:t>
            </a:r>
            <a:r>
              <a:rPr lang="en-US" b="0" dirty="0"/>
              <a:t>Scratch </a:t>
            </a:r>
            <a:r>
              <a:rPr lang="el-GR" b="0" dirty="0"/>
              <a:t>δεν επιτρέπει ενσωμάτωση τέτοιων </a:t>
            </a:r>
            <a:r>
              <a:rPr lang="en-US" b="0" dirty="0"/>
              <a:t>API</a:t>
            </a:r>
            <a:r>
              <a:rPr lang="el-GR" b="0" dirty="0"/>
              <a:t>, </a:t>
            </a:r>
            <a:r>
              <a:rPr lang="el-GR" b="0" dirty="0" err="1"/>
              <a:t>γιαυτο</a:t>
            </a:r>
            <a:r>
              <a:rPr lang="el-GR" b="0" dirty="0"/>
              <a:t> το λόγο έγινε χρήση διαφοροποιημένης </a:t>
            </a:r>
            <a:r>
              <a:rPr lang="en-US" b="0" dirty="0"/>
              <a:t>Scratch </a:t>
            </a:r>
            <a:r>
              <a:rPr lang="el-GR" b="0" dirty="0"/>
              <a:t>πλατφόρμας που επιτρέπει την ενσωμάτωση λειτουργικότητας ΑΙ</a:t>
            </a:r>
            <a:r>
              <a:rPr lang="en-US" b="0" dirty="0"/>
              <a:t> </a:t>
            </a:r>
            <a:r>
              <a:rPr lang="el-GR" b="0" dirty="0"/>
              <a:t>με περιορισμένη όμως πρόσβαση</a:t>
            </a:r>
            <a:r>
              <a:rPr lang="en-US" b="0" dirty="0"/>
              <a:t>: </a:t>
            </a:r>
            <a:r>
              <a:rPr lang="en-US" dirty="0">
                <a:hlinkClick r:id="rId2"/>
              </a:rPr>
              <a:t>https://machinelearningforkids.co.uk/</a:t>
            </a:r>
            <a:endParaRPr lang="el-GR" dirty="0"/>
          </a:p>
          <a:p>
            <a:endParaRPr lang="el-GR" dirty="0"/>
          </a:p>
        </p:txBody>
      </p:sp>
      <p:sp>
        <p:nvSpPr>
          <p:cNvPr id="12" name="Rectangle 11">
            <a:extLst>
              <a:ext uri="{FF2B5EF4-FFF2-40B4-BE49-F238E27FC236}">
                <a16:creationId xmlns:a16="http://schemas.microsoft.com/office/drawing/2014/main" id="{DE02B0E3-9956-AACA-AEA6-5E3FB38F9368}"/>
              </a:ext>
            </a:extLst>
          </p:cNvPr>
          <p:cNvSpPr/>
          <p:nvPr/>
        </p:nvSpPr>
        <p:spPr>
          <a:xfrm rot="16200000">
            <a:off x="289482" y="2639368"/>
            <a:ext cx="1941563" cy="33240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Πρωτεύοντες</a:t>
            </a:r>
            <a:endParaRPr lang="LID4096" dirty="0"/>
          </a:p>
        </p:txBody>
      </p:sp>
      <p:sp>
        <p:nvSpPr>
          <p:cNvPr id="14" name="Rectangle 13">
            <a:extLst>
              <a:ext uri="{FF2B5EF4-FFF2-40B4-BE49-F238E27FC236}">
                <a16:creationId xmlns:a16="http://schemas.microsoft.com/office/drawing/2014/main" id="{60C1721F-B457-F826-56D7-5E67BF9CC9C6}"/>
              </a:ext>
            </a:extLst>
          </p:cNvPr>
          <p:cNvSpPr/>
          <p:nvPr/>
        </p:nvSpPr>
        <p:spPr>
          <a:xfrm rot="16200000">
            <a:off x="289482" y="4863778"/>
            <a:ext cx="1941563" cy="332406"/>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Δευτερεύοντες</a:t>
            </a:r>
            <a:endParaRPr lang="LID4096" dirty="0">
              <a:solidFill>
                <a:schemeClr val="tx1"/>
              </a:solidFill>
            </a:endParaRPr>
          </a:p>
        </p:txBody>
      </p:sp>
      <p:sp>
        <p:nvSpPr>
          <p:cNvPr id="16" name="Rectangle: Rounded Corners 15">
            <a:extLst>
              <a:ext uri="{FF2B5EF4-FFF2-40B4-BE49-F238E27FC236}">
                <a16:creationId xmlns:a16="http://schemas.microsoft.com/office/drawing/2014/main" id="{47722E60-427C-0CD9-11A3-3BAFDA9F4893}"/>
              </a:ext>
            </a:extLst>
          </p:cNvPr>
          <p:cNvSpPr/>
          <p:nvPr/>
        </p:nvSpPr>
        <p:spPr>
          <a:xfrm>
            <a:off x="1824842" y="4240348"/>
            <a:ext cx="4144488" cy="336468"/>
          </a:xfrm>
          <a:prstGeom prst="roundRect">
            <a:avLst/>
          </a:prstGeom>
          <a:noFill/>
          <a:ln w="25400">
            <a:solidFill>
              <a:schemeClr val="accent1">
                <a:shade val="15000"/>
                <a:alpha val="1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Τοπικοί πόροι για την εγκατάσταση του </a:t>
            </a:r>
            <a:r>
              <a:rPr lang="en-US" dirty="0">
                <a:solidFill>
                  <a:schemeClr val="tx1"/>
                </a:solidFill>
              </a:rPr>
              <a:t>LL</a:t>
            </a:r>
          </a:p>
        </p:txBody>
      </p:sp>
      <p:sp>
        <p:nvSpPr>
          <p:cNvPr id="17" name="Rectangle: Rounded Corners 16">
            <a:extLst>
              <a:ext uri="{FF2B5EF4-FFF2-40B4-BE49-F238E27FC236}">
                <a16:creationId xmlns:a16="http://schemas.microsoft.com/office/drawing/2014/main" id="{21FA1ACB-BA82-AC72-73B7-74D732092A36}"/>
              </a:ext>
            </a:extLst>
          </p:cNvPr>
          <p:cNvSpPr/>
          <p:nvPr/>
        </p:nvSpPr>
        <p:spPr>
          <a:xfrm>
            <a:off x="4023756" y="4821709"/>
            <a:ext cx="4144488" cy="336468"/>
          </a:xfrm>
          <a:prstGeom prst="roundRect">
            <a:avLst/>
          </a:prstGeom>
          <a:noFill/>
          <a:ln w="25400">
            <a:solidFill>
              <a:schemeClr val="accent1">
                <a:shade val="15000"/>
                <a:alpha val="1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Αδυναμία χρήσης ελληνικών χαρακτήρων</a:t>
            </a:r>
            <a:endParaRPr lang="en-US" dirty="0">
              <a:solidFill>
                <a:schemeClr val="tx1"/>
              </a:solidFill>
            </a:endParaRPr>
          </a:p>
        </p:txBody>
      </p:sp>
      <p:sp>
        <p:nvSpPr>
          <p:cNvPr id="18" name="Rectangle: Rounded Corners 17">
            <a:extLst>
              <a:ext uri="{FF2B5EF4-FFF2-40B4-BE49-F238E27FC236}">
                <a16:creationId xmlns:a16="http://schemas.microsoft.com/office/drawing/2014/main" id="{2293CEE5-A456-38A5-4C06-E612CD4E96F4}"/>
              </a:ext>
            </a:extLst>
          </p:cNvPr>
          <p:cNvSpPr/>
          <p:nvPr/>
        </p:nvSpPr>
        <p:spPr>
          <a:xfrm>
            <a:off x="6375622" y="4240348"/>
            <a:ext cx="4144488" cy="336468"/>
          </a:xfrm>
          <a:prstGeom prst="roundRect">
            <a:avLst/>
          </a:prstGeom>
          <a:noFill/>
          <a:ln w="25400">
            <a:solidFill>
              <a:schemeClr val="accent1">
                <a:shade val="15000"/>
                <a:alpha val="1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WatsonX</a:t>
            </a:r>
            <a:r>
              <a:rPr lang="en-US" dirty="0">
                <a:solidFill>
                  <a:schemeClr val="tx1"/>
                </a:solidFill>
              </a:rPr>
              <a:t> API </a:t>
            </a:r>
            <a:r>
              <a:rPr lang="el-GR" dirty="0">
                <a:solidFill>
                  <a:schemeClr val="tx1"/>
                </a:solidFill>
              </a:rPr>
              <a:t>περιορισμοί</a:t>
            </a:r>
            <a:endParaRPr lang="en-US" dirty="0">
              <a:solidFill>
                <a:schemeClr val="tx1"/>
              </a:solidFill>
            </a:endParaRPr>
          </a:p>
        </p:txBody>
      </p:sp>
      <p:sp>
        <p:nvSpPr>
          <p:cNvPr id="19" name="Rectangle: Rounded Corners 18">
            <a:extLst>
              <a:ext uri="{FF2B5EF4-FFF2-40B4-BE49-F238E27FC236}">
                <a16:creationId xmlns:a16="http://schemas.microsoft.com/office/drawing/2014/main" id="{1D469838-942E-2EB4-15F1-B217E7ECFDE7}"/>
              </a:ext>
            </a:extLst>
          </p:cNvPr>
          <p:cNvSpPr/>
          <p:nvPr/>
        </p:nvSpPr>
        <p:spPr>
          <a:xfrm>
            <a:off x="1765565" y="5513764"/>
            <a:ext cx="4144488" cy="336468"/>
          </a:xfrm>
          <a:prstGeom prst="roundRect">
            <a:avLst/>
          </a:prstGeom>
          <a:noFill/>
          <a:ln w="25400">
            <a:solidFill>
              <a:schemeClr val="accent1">
                <a:shade val="15000"/>
                <a:alpha val="1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Scratch: I</a:t>
            </a:r>
            <a:r>
              <a:rPr lang="el-GR" dirty="0">
                <a:solidFill>
                  <a:schemeClr val="tx1"/>
                </a:solidFill>
              </a:rPr>
              <a:t>/</a:t>
            </a:r>
            <a:r>
              <a:rPr lang="en-US" dirty="0">
                <a:solidFill>
                  <a:schemeClr val="tx1"/>
                </a:solidFill>
              </a:rPr>
              <a:t>O </a:t>
            </a:r>
            <a:r>
              <a:rPr lang="el-GR" dirty="0">
                <a:solidFill>
                  <a:schemeClr val="tx1"/>
                </a:solidFill>
              </a:rPr>
              <a:t>περιορισμοί</a:t>
            </a:r>
            <a:endParaRPr lang="en-US" dirty="0">
              <a:solidFill>
                <a:schemeClr val="tx1"/>
              </a:solidFill>
            </a:endParaRPr>
          </a:p>
        </p:txBody>
      </p:sp>
      <p:sp>
        <p:nvSpPr>
          <p:cNvPr id="20" name="Rectangle: Rounded Corners 19">
            <a:extLst>
              <a:ext uri="{FF2B5EF4-FFF2-40B4-BE49-F238E27FC236}">
                <a16:creationId xmlns:a16="http://schemas.microsoft.com/office/drawing/2014/main" id="{130E06AE-011E-FB57-947F-BF0EBA9B69D3}"/>
              </a:ext>
            </a:extLst>
          </p:cNvPr>
          <p:cNvSpPr/>
          <p:nvPr/>
        </p:nvSpPr>
        <p:spPr>
          <a:xfrm>
            <a:off x="6474080" y="5513764"/>
            <a:ext cx="4144488" cy="336468"/>
          </a:xfrm>
          <a:prstGeom prst="roundRect">
            <a:avLst/>
          </a:prstGeom>
          <a:noFill/>
          <a:ln w="25400">
            <a:solidFill>
              <a:schemeClr val="accent1">
                <a:shade val="15000"/>
                <a:alpha val="1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Scratch: </a:t>
            </a:r>
            <a:r>
              <a:rPr lang="el-GR" dirty="0">
                <a:solidFill>
                  <a:schemeClr val="tx1"/>
                </a:solidFill>
              </a:rPr>
              <a:t>Μέγεθος απαντήσεων (300 </a:t>
            </a:r>
            <a:r>
              <a:rPr lang="en-US" dirty="0">
                <a:solidFill>
                  <a:schemeClr val="tx1"/>
                </a:solidFill>
              </a:rPr>
              <a:t>char)</a:t>
            </a:r>
          </a:p>
        </p:txBody>
      </p:sp>
      <p:pic>
        <p:nvPicPr>
          <p:cNvPr id="22" name="Picture 21">
            <a:extLst>
              <a:ext uri="{FF2B5EF4-FFF2-40B4-BE49-F238E27FC236}">
                <a16:creationId xmlns:a16="http://schemas.microsoft.com/office/drawing/2014/main" id="{8D2183BA-11D4-6634-CB94-C400698C33BB}"/>
              </a:ext>
            </a:extLst>
          </p:cNvPr>
          <p:cNvPicPr>
            <a:picLocks noChangeAspect="1"/>
          </p:cNvPicPr>
          <p:nvPr/>
        </p:nvPicPr>
        <p:blipFill>
          <a:blip r:embed="rId3"/>
          <a:stretch>
            <a:fillRect/>
          </a:stretch>
        </p:blipFill>
        <p:spPr>
          <a:xfrm>
            <a:off x="6431311" y="253115"/>
            <a:ext cx="5009524" cy="57143"/>
          </a:xfrm>
          <a:prstGeom prst="rect">
            <a:avLst/>
          </a:prstGeom>
        </p:spPr>
      </p:pic>
    </p:spTree>
    <p:extLst>
      <p:ext uri="{BB962C8B-B14F-4D97-AF65-F5344CB8AC3E}">
        <p14:creationId xmlns:p14="http://schemas.microsoft.com/office/powerpoint/2010/main" val="4028096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182D1-474D-8E79-A0C5-22DCEA5AFF47}"/>
            </a:ext>
          </a:extLst>
        </p:cNvPr>
        <p:cNvGrpSpPr/>
        <p:nvPr/>
      </p:nvGrpSpPr>
      <p:grpSpPr>
        <a:xfrm>
          <a:off x="0" y="0"/>
          <a:ext cx="0" cy="0"/>
          <a:chOff x="0" y="0"/>
          <a:chExt cx="0" cy="0"/>
        </a:xfrm>
      </p:grpSpPr>
      <p:sp>
        <p:nvSpPr>
          <p:cNvPr id="8" name="Θέση υποσέλιδου 7">
            <a:extLst>
              <a:ext uri="{FF2B5EF4-FFF2-40B4-BE49-F238E27FC236}">
                <a16:creationId xmlns:a16="http://schemas.microsoft.com/office/drawing/2014/main" id="{C55DBCD4-F661-54EB-2AE2-0D80575CE564}"/>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28D23DEB-5F48-B232-C689-DC8004D7A3A0}"/>
              </a:ext>
            </a:extLst>
          </p:cNvPr>
          <p:cNvSpPr>
            <a:spLocks noGrp="1"/>
          </p:cNvSpPr>
          <p:nvPr>
            <p:ph type="sldNum" sz="quarter" idx="12"/>
          </p:nvPr>
        </p:nvSpPr>
        <p:spPr/>
        <p:txBody>
          <a:bodyPr/>
          <a:lstStyle/>
          <a:p>
            <a:fld id="{28C4B9FD-BBCD-4D20-BE68-D5FD8F544B57}" type="slidenum">
              <a:rPr lang="el-GR" smtClean="0"/>
              <a:t>23</a:t>
            </a:fld>
            <a:endParaRPr lang="el-GR"/>
          </a:p>
        </p:txBody>
      </p:sp>
      <p:sp>
        <p:nvSpPr>
          <p:cNvPr id="2" name="Rectangle 1">
            <a:extLst>
              <a:ext uri="{FF2B5EF4-FFF2-40B4-BE49-F238E27FC236}">
                <a16:creationId xmlns:a16="http://schemas.microsoft.com/office/drawing/2014/main" id="{E0FDAB2A-791B-90A8-0DE2-C7D2561E1000}"/>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Αποτελέσματα Υλοποίησης	</a:t>
            </a:r>
            <a:endParaRPr lang="LID4096" dirty="0"/>
          </a:p>
        </p:txBody>
      </p:sp>
      <p:sp>
        <p:nvSpPr>
          <p:cNvPr id="22" name="Date Placeholder 3">
            <a:extLst>
              <a:ext uri="{FF2B5EF4-FFF2-40B4-BE49-F238E27FC236}">
                <a16:creationId xmlns:a16="http://schemas.microsoft.com/office/drawing/2014/main" id="{2F5CC1C6-758B-1C4E-0097-D2B23225FAB4}"/>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23" name="Θέση περιεχομένου 10">
            <a:extLst>
              <a:ext uri="{FF2B5EF4-FFF2-40B4-BE49-F238E27FC236}">
                <a16:creationId xmlns:a16="http://schemas.microsoft.com/office/drawing/2014/main" id="{A5A143BE-F1C2-F131-2857-6406168C3E7E}"/>
              </a:ext>
            </a:extLst>
          </p:cNvPr>
          <p:cNvSpPr txBox="1">
            <a:spLocks/>
          </p:cNvSpPr>
          <p:nvPr/>
        </p:nvSpPr>
        <p:spPr>
          <a:xfrm>
            <a:off x="7189346" y="1470565"/>
            <a:ext cx="4222423" cy="434794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000" dirty="0"/>
              <a:t>Μέσα από την ολοκλήρωση της εφαρμογής </a:t>
            </a:r>
            <a:r>
              <a:rPr lang="en-US" sz="2000" dirty="0" err="1"/>
              <a:t>Squiz</a:t>
            </a:r>
            <a:r>
              <a:rPr lang="en-US" sz="2000" dirty="0"/>
              <a:t>, </a:t>
            </a:r>
            <a:r>
              <a:rPr lang="el-GR" sz="2000" dirty="0"/>
              <a:t>υλοποιήθηκαν τα ακόλουθα χαρακτηριστικά που εκφράζουν τη σχετική θεωρία </a:t>
            </a:r>
          </a:p>
          <a:p>
            <a:pPr marL="0" indent="0">
              <a:buNone/>
            </a:pPr>
            <a:endParaRPr lang="el-GR" sz="2000" dirty="0"/>
          </a:p>
          <a:p>
            <a:r>
              <a:rPr lang="el-GR" sz="2000" dirty="0"/>
              <a:t>Ανατροφοδότηση</a:t>
            </a:r>
          </a:p>
          <a:p>
            <a:r>
              <a:rPr lang="el-GR" sz="2000" dirty="0" err="1"/>
              <a:t>Gamification</a:t>
            </a:r>
            <a:r>
              <a:rPr lang="el-GR" sz="2000" dirty="0"/>
              <a:t> </a:t>
            </a:r>
          </a:p>
          <a:p>
            <a:r>
              <a:rPr lang="el-GR" sz="2000" dirty="0"/>
              <a:t>Διαχείριση σφαλμάτων</a:t>
            </a:r>
          </a:p>
          <a:p>
            <a:r>
              <a:rPr lang="el-GR" sz="2000" dirty="0"/>
              <a:t>Εξατομικευμένη καθοδήγηση</a:t>
            </a:r>
          </a:p>
          <a:p>
            <a:r>
              <a:rPr lang="el-GR" sz="2000" dirty="0"/>
              <a:t>Δια δραστικό περιβάλλον</a:t>
            </a:r>
          </a:p>
          <a:p>
            <a:r>
              <a:rPr lang="el-GR" sz="2000" dirty="0"/>
              <a:t>Καλλιέργεια φιλοδοξιών</a:t>
            </a:r>
          </a:p>
          <a:p>
            <a:r>
              <a:rPr lang="el-GR" sz="2000" dirty="0"/>
              <a:t>Ενίσχυση επιστημονικής σκέψης</a:t>
            </a:r>
          </a:p>
          <a:p>
            <a:pPr marL="0" indent="0">
              <a:buNone/>
            </a:pPr>
            <a:endParaRPr lang="el-GR" sz="2000" dirty="0"/>
          </a:p>
          <a:p>
            <a:pPr marL="0" indent="0">
              <a:buFont typeface="Arial" panose="020B0604020202020204" pitchFamily="34" charset="0"/>
              <a:buNone/>
            </a:pPr>
            <a:endParaRPr lang="el-GR" sz="2000" dirty="0"/>
          </a:p>
          <a:p>
            <a:pPr marL="0" indent="0">
              <a:buFont typeface="Arial" panose="020B0604020202020204" pitchFamily="34" charset="0"/>
              <a:buNone/>
            </a:pPr>
            <a:endParaRPr lang="el-GR" sz="2000" dirty="0"/>
          </a:p>
        </p:txBody>
      </p:sp>
      <p:pic>
        <p:nvPicPr>
          <p:cNvPr id="27" name="Picture 26">
            <a:extLst>
              <a:ext uri="{FF2B5EF4-FFF2-40B4-BE49-F238E27FC236}">
                <a16:creationId xmlns:a16="http://schemas.microsoft.com/office/drawing/2014/main" id="{A6AA667C-1ACD-C4FD-8048-0CAAF3D4C129}"/>
              </a:ext>
            </a:extLst>
          </p:cNvPr>
          <p:cNvPicPr>
            <a:picLocks noChangeAspect="1"/>
          </p:cNvPicPr>
          <p:nvPr/>
        </p:nvPicPr>
        <p:blipFill>
          <a:blip r:embed="rId2"/>
          <a:stretch>
            <a:fillRect/>
          </a:stretch>
        </p:blipFill>
        <p:spPr>
          <a:xfrm>
            <a:off x="6431311" y="253115"/>
            <a:ext cx="5009524" cy="57143"/>
          </a:xfrm>
          <a:prstGeom prst="rect">
            <a:avLst/>
          </a:prstGeom>
        </p:spPr>
      </p:pic>
      <p:graphicFrame>
        <p:nvGraphicFramePr>
          <p:cNvPr id="4" name="Object 3">
            <a:extLst>
              <a:ext uri="{FF2B5EF4-FFF2-40B4-BE49-F238E27FC236}">
                <a16:creationId xmlns:a16="http://schemas.microsoft.com/office/drawing/2014/main" id="{625084D9-002D-B3DE-1547-57CDD7BE2743}"/>
              </a:ext>
            </a:extLst>
          </p:cNvPr>
          <p:cNvGraphicFramePr>
            <a:graphicFrameLocks noChangeAspect="1"/>
          </p:cNvGraphicFramePr>
          <p:nvPr>
            <p:extLst>
              <p:ext uri="{D42A27DB-BD31-4B8C-83A1-F6EECF244321}">
                <p14:modId xmlns:p14="http://schemas.microsoft.com/office/powerpoint/2010/main" val="169661402"/>
              </p:ext>
            </p:extLst>
          </p:nvPr>
        </p:nvGraphicFramePr>
        <p:xfrm>
          <a:off x="920193" y="1522413"/>
          <a:ext cx="6333732" cy="7310224"/>
        </p:xfrm>
        <a:graphic>
          <a:graphicData uri="http://schemas.openxmlformats.org/presentationml/2006/ole">
            <mc:AlternateContent xmlns:mc="http://schemas.openxmlformats.org/markup-compatibility/2006">
              <mc:Choice xmlns:v="urn:schemas-microsoft-com:vml" Requires="v">
                <p:oleObj name="Document" r:id="rId3" imgW="7617672" imgH="8813538" progId="Word.Document.12">
                  <p:embed/>
                </p:oleObj>
              </mc:Choice>
              <mc:Fallback>
                <p:oleObj name="Document" r:id="rId3" imgW="7617672" imgH="8813538" progId="Word.Document.12">
                  <p:embed/>
                  <p:pic>
                    <p:nvPicPr>
                      <p:cNvPr id="0" name=""/>
                      <p:cNvPicPr/>
                      <p:nvPr/>
                    </p:nvPicPr>
                    <p:blipFill>
                      <a:blip r:embed="rId4"/>
                      <a:stretch>
                        <a:fillRect/>
                      </a:stretch>
                    </p:blipFill>
                    <p:spPr>
                      <a:xfrm>
                        <a:off x="920193" y="1522413"/>
                        <a:ext cx="6333732" cy="7310224"/>
                      </a:xfrm>
                      <a:prstGeom prst="rect">
                        <a:avLst/>
                      </a:prstGeom>
                    </p:spPr>
                  </p:pic>
                </p:oleObj>
              </mc:Fallback>
            </mc:AlternateContent>
          </a:graphicData>
        </a:graphic>
      </p:graphicFrame>
    </p:spTree>
    <p:extLst>
      <p:ext uri="{BB962C8B-B14F-4D97-AF65-F5344CB8AC3E}">
        <p14:creationId xmlns:p14="http://schemas.microsoft.com/office/powerpoint/2010/main" val="3910482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D15A7-16C8-6406-CC00-F34B2937099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118FA0-EB5D-D9A5-5E40-AB898C3D0C6D}"/>
              </a:ext>
            </a:extLst>
          </p:cNvPr>
          <p:cNvSpPr>
            <a:spLocks noGrp="1"/>
          </p:cNvSpPr>
          <p:nvPr>
            <p:ph idx="1"/>
          </p:nvPr>
        </p:nvSpPr>
        <p:spPr/>
        <p:txBody>
          <a:bodyPr>
            <a:noAutofit/>
          </a:bodyPr>
          <a:lstStyle/>
          <a:p>
            <a:r>
              <a:rPr lang="el-GR" sz="1600" dirty="0"/>
              <a:t>Η χρήση συστημάτων υποβοήθησης εκπαίδευσης στηριζόμενα σε υπολογιστές αυξάνει διαρκώς.</a:t>
            </a:r>
            <a:endParaRPr lang="en-US" sz="1600" dirty="0"/>
          </a:p>
          <a:p>
            <a:r>
              <a:rPr lang="el-GR" sz="1600" dirty="0"/>
              <a:t>Με τη χρήση των στοιχείων που χαρακτηρίζουν τη θεωρία της ανάπτυξης και υπολογιστικής σκέψης και επίλυσης προβλημάτων</a:t>
            </a:r>
            <a:r>
              <a:rPr lang="en-US" sz="1600" dirty="0"/>
              <a:t> </a:t>
            </a:r>
            <a:r>
              <a:rPr lang="el-GR" sz="1600" dirty="0"/>
              <a:t>όπως</a:t>
            </a:r>
            <a:r>
              <a:rPr lang="en-US" sz="1600" dirty="0"/>
              <a:t>: </a:t>
            </a:r>
          </a:p>
          <a:p>
            <a:pPr lvl="1"/>
            <a:r>
              <a:rPr lang="el-GR" sz="1600" dirty="0" err="1"/>
              <a:t>Παιγνιοποίηση</a:t>
            </a:r>
            <a:endParaRPr lang="el-GR" sz="1600" dirty="0"/>
          </a:p>
          <a:p>
            <a:pPr lvl="1"/>
            <a:r>
              <a:rPr lang="el-GR" sz="1600" dirty="0"/>
              <a:t>Παροχή ανατροφοδότησης </a:t>
            </a:r>
          </a:p>
          <a:p>
            <a:pPr lvl="1"/>
            <a:r>
              <a:rPr lang="el-GR" sz="1600" dirty="0"/>
              <a:t>Διαδραστικό περιβάλλον </a:t>
            </a:r>
          </a:p>
          <a:p>
            <a:pPr lvl="1"/>
            <a:r>
              <a:rPr lang="el-GR" sz="1600" dirty="0"/>
              <a:t>Προσωποποίηση της εμπειρίας </a:t>
            </a:r>
          </a:p>
          <a:p>
            <a:pPr marL="0" indent="0">
              <a:buNone/>
            </a:pPr>
            <a:r>
              <a:rPr lang="en-US" sz="1600" dirty="0"/>
              <a:t>      </a:t>
            </a:r>
            <a:r>
              <a:rPr lang="el-GR" sz="1600" dirty="0"/>
              <a:t>δίδεται η δυνατότητα να εξελιχθεί η εκπαιδευτική ενδιαφέρουσα,  συμμετοχική και αποτελεσματική εμπειρία.</a:t>
            </a:r>
          </a:p>
          <a:p>
            <a:r>
              <a:rPr lang="el-GR" sz="1600" dirty="0"/>
              <a:t>Η πλατφόρμα </a:t>
            </a:r>
            <a:r>
              <a:rPr lang="el-GR" sz="1600" dirty="0" err="1"/>
              <a:t>Scratch</a:t>
            </a:r>
            <a:r>
              <a:rPr lang="el-GR" sz="1600" dirty="0"/>
              <a:t> είναι ένα εξαιρετικό περιβάλλον για νέους μαθητές ώστε να μπορέσουν να αναπτύξουν την υπολογιστική σκέψη και την ικανότητα επίλυσης προβλημάτων. Η απλοποιημένη παρουσίαση των εννοιών προγραμματισμού επιτρέπει στο χρήστη να εστιάσει στα λογικά προβλήματα και την επίλυσή τους παρά στη σύνταξη και τις ιδιαιτερότητες μιας συγκεκριμένης γλώσσας. </a:t>
            </a:r>
            <a:endParaRPr lang="en-US" sz="1600" dirty="0"/>
          </a:p>
          <a:p>
            <a:r>
              <a:rPr lang="el-GR" sz="1600" dirty="0"/>
              <a:t>Η χρήση στοιχείων ΑΙ αποτελεί μια εξαιρετική ευκαιρία να διανθιστεί η παραδοσιακή προσέγγιση με δεδομένες ερωτήσεις - απαντήσεις σε κάτι δυναμικό και συχνά απρόβλεπτο, κάτι που πολλαπλασιάζει το ενδιαφέρον και την ενασχόληση. </a:t>
            </a:r>
          </a:p>
          <a:p>
            <a:r>
              <a:rPr lang="el-GR" sz="1600" dirty="0"/>
              <a:t>Ταυτόχρονα η χρήση στοιχείων ΑΙ εμπεριέχει κινδύνους, καθώς μπορεί να παρασχεθεί η λάθος πληροφορία παρουσιασμένη με τρόπο αληθοφανή που δύσκολα εντοπίζεται, οδηγώντας την εκπαίδευση σε λάθος μονοπάτια</a:t>
            </a:r>
            <a:r>
              <a:rPr lang="en-US" sz="1600" dirty="0"/>
              <a:t>.</a:t>
            </a:r>
            <a:endParaRPr lang="el-GR" sz="1600" dirty="0"/>
          </a:p>
        </p:txBody>
      </p:sp>
      <p:sp>
        <p:nvSpPr>
          <p:cNvPr id="5" name="Rectangle 4">
            <a:extLst>
              <a:ext uri="{FF2B5EF4-FFF2-40B4-BE49-F238E27FC236}">
                <a16:creationId xmlns:a16="http://schemas.microsoft.com/office/drawing/2014/main" id="{E7E020AB-8B9D-3D47-ECFD-FB1BC35C66CA}"/>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Συμπεράσματα	</a:t>
            </a:r>
            <a:endParaRPr lang="LID4096" dirty="0"/>
          </a:p>
        </p:txBody>
      </p:sp>
      <p:pic>
        <p:nvPicPr>
          <p:cNvPr id="7" name="Picture 6">
            <a:extLst>
              <a:ext uri="{FF2B5EF4-FFF2-40B4-BE49-F238E27FC236}">
                <a16:creationId xmlns:a16="http://schemas.microsoft.com/office/drawing/2014/main" id="{5AFCD4F8-1E90-1E98-D192-E9A3593C466F}"/>
              </a:ext>
            </a:extLst>
          </p:cNvPr>
          <p:cNvPicPr>
            <a:picLocks noChangeAspect="1"/>
          </p:cNvPicPr>
          <p:nvPr/>
        </p:nvPicPr>
        <p:blipFill>
          <a:blip r:embed="rId2"/>
          <a:stretch>
            <a:fillRect/>
          </a:stretch>
        </p:blipFill>
        <p:spPr>
          <a:xfrm>
            <a:off x="6431311" y="253115"/>
            <a:ext cx="5009524" cy="57143"/>
          </a:xfrm>
          <a:prstGeom prst="rect">
            <a:avLst/>
          </a:prstGeom>
        </p:spPr>
      </p:pic>
    </p:spTree>
    <p:extLst>
      <p:ext uri="{BB962C8B-B14F-4D97-AF65-F5344CB8AC3E}">
        <p14:creationId xmlns:p14="http://schemas.microsoft.com/office/powerpoint/2010/main" val="204702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DFF8C-616B-BE99-C1F0-1784802D26F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67EE502-60DA-8867-AB82-5A95AD514692}"/>
              </a:ext>
            </a:extLst>
          </p:cNvPr>
          <p:cNvPicPr>
            <a:picLocks noChangeAspect="1"/>
          </p:cNvPicPr>
          <p:nvPr/>
        </p:nvPicPr>
        <p:blipFill>
          <a:blip r:embed="rId2"/>
          <a:stretch>
            <a:fillRect/>
          </a:stretch>
        </p:blipFill>
        <p:spPr>
          <a:xfrm>
            <a:off x="7652450" y="1729722"/>
            <a:ext cx="4372585" cy="4372585"/>
          </a:xfrm>
          <a:prstGeom prst="rect">
            <a:avLst/>
          </a:prstGeom>
        </p:spPr>
      </p:pic>
      <p:sp>
        <p:nvSpPr>
          <p:cNvPr id="8" name="Θέση υποσέλιδου 7">
            <a:extLst>
              <a:ext uri="{FF2B5EF4-FFF2-40B4-BE49-F238E27FC236}">
                <a16:creationId xmlns:a16="http://schemas.microsoft.com/office/drawing/2014/main" id="{153D9C5E-CDD1-9A74-B8F2-BF7E6F675CC1}"/>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6DD9CBD0-8031-D110-6164-EEC3818B3AEB}"/>
              </a:ext>
            </a:extLst>
          </p:cNvPr>
          <p:cNvSpPr>
            <a:spLocks noGrp="1"/>
          </p:cNvSpPr>
          <p:nvPr>
            <p:ph type="sldNum" sz="quarter" idx="12"/>
          </p:nvPr>
        </p:nvSpPr>
        <p:spPr/>
        <p:txBody>
          <a:bodyPr/>
          <a:lstStyle/>
          <a:p>
            <a:fld id="{28C4B9FD-BBCD-4D20-BE68-D5FD8F544B57}" type="slidenum">
              <a:rPr lang="el-GR" smtClean="0"/>
              <a:t>25</a:t>
            </a:fld>
            <a:endParaRPr lang="el-GR"/>
          </a:p>
        </p:txBody>
      </p:sp>
      <p:sp>
        <p:nvSpPr>
          <p:cNvPr id="2" name="Rectangle 1">
            <a:extLst>
              <a:ext uri="{FF2B5EF4-FFF2-40B4-BE49-F238E27FC236}">
                <a16:creationId xmlns:a16="http://schemas.microsoft.com/office/drawing/2014/main" id="{7FFFB371-9F5B-8B1F-43DA-53772307CB4C}"/>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	Μελλοντικές επεκτάσεις</a:t>
            </a:r>
            <a:r>
              <a:rPr lang="en-US" sz="2800" dirty="0"/>
              <a:t>		</a:t>
            </a:r>
            <a:endParaRPr lang="LID4096" dirty="0"/>
          </a:p>
        </p:txBody>
      </p:sp>
      <p:sp>
        <p:nvSpPr>
          <p:cNvPr id="3" name="Date Placeholder 3">
            <a:extLst>
              <a:ext uri="{FF2B5EF4-FFF2-40B4-BE49-F238E27FC236}">
                <a16:creationId xmlns:a16="http://schemas.microsoft.com/office/drawing/2014/main" id="{A2CE4D06-8447-3BFA-F9BA-59881929CB75}"/>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
        <p:nvSpPr>
          <p:cNvPr id="6" name="Rectangle 5">
            <a:extLst>
              <a:ext uri="{FF2B5EF4-FFF2-40B4-BE49-F238E27FC236}">
                <a16:creationId xmlns:a16="http://schemas.microsoft.com/office/drawing/2014/main" id="{D2AEA93C-5340-A5C3-BFE7-12CD9E1B2CEB}"/>
              </a:ext>
            </a:extLst>
          </p:cNvPr>
          <p:cNvSpPr/>
          <p:nvPr/>
        </p:nvSpPr>
        <p:spPr>
          <a:xfrm>
            <a:off x="7458481" y="1676221"/>
            <a:ext cx="4611599" cy="4730337"/>
          </a:xfrm>
          <a:prstGeom prst="rect">
            <a:avLst/>
          </a:prstGeom>
          <a:gradFill>
            <a:gsLst>
              <a:gs pos="0">
                <a:srgbClr val="FFFFFF">
                  <a:alpha val="63000"/>
                </a:srgbClr>
              </a:gs>
              <a:gs pos="100000">
                <a:schemeClr val="bg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Θέση περιεχομένου 10">
            <a:extLst>
              <a:ext uri="{FF2B5EF4-FFF2-40B4-BE49-F238E27FC236}">
                <a16:creationId xmlns:a16="http://schemas.microsoft.com/office/drawing/2014/main" id="{5CAD1829-32F1-0846-B802-ECDBD60A344E}"/>
              </a:ext>
            </a:extLst>
          </p:cNvPr>
          <p:cNvSpPr>
            <a:spLocks noGrp="1"/>
          </p:cNvSpPr>
          <p:nvPr>
            <p:ph idx="1"/>
          </p:nvPr>
        </p:nvSpPr>
        <p:spPr>
          <a:xfrm>
            <a:off x="1412479" y="1983654"/>
            <a:ext cx="8087781" cy="3882755"/>
          </a:xfrm>
        </p:spPr>
        <p:txBody>
          <a:bodyPr>
            <a:normAutofit lnSpcReduction="10000"/>
          </a:bodyPr>
          <a:lstStyle/>
          <a:p>
            <a:r>
              <a:rPr lang="el-GR" sz="2000" dirty="0"/>
              <a:t>Ενδεχόμενη μελλοντική επέκταση του </a:t>
            </a:r>
            <a:r>
              <a:rPr lang="el-GR" sz="2000" dirty="0" err="1"/>
              <a:t>Squiz</a:t>
            </a:r>
            <a:r>
              <a:rPr lang="el-GR" sz="2000" dirty="0"/>
              <a:t> θα μπορούσε να μετριάσει τους προαναφερθέντες περιορισμούς</a:t>
            </a:r>
          </a:p>
          <a:p>
            <a:endParaRPr lang="el-GR" sz="2000" dirty="0"/>
          </a:p>
          <a:p>
            <a:r>
              <a:rPr lang="el-GR" sz="2000" dirty="0"/>
              <a:t>Μια πρόταση για μελλοντική ανάπτυξη θα ήταν ένα </a:t>
            </a:r>
            <a:r>
              <a:rPr lang="el-GR" sz="2000" dirty="0" err="1"/>
              <a:t>private</a:t>
            </a:r>
            <a:r>
              <a:rPr lang="el-GR" sz="2000" dirty="0"/>
              <a:t> </a:t>
            </a:r>
            <a:r>
              <a:rPr lang="el-GR" sz="2000" dirty="0" err="1"/>
              <a:t>deployment</a:t>
            </a:r>
            <a:r>
              <a:rPr lang="el-GR" sz="2000" dirty="0"/>
              <a:t> του </a:t>
            </a:r>
            <a:r>
              <a:rPr lang="el-GR" sz="2000" dirty="0" err="1"/>
              <a:t>Scratch</a:t>
            </a:r>
            <a:r>
              <a:rPr lang="el-GR" sz="2000" dirty="0"/>
              <a:t> στο </a:t>
            </a:r>
            <a:r>
              <a:rPr lang="el-GR" sz="2000" dirty="0" err="1"/>
              <a:t>GitHub</a:t>
            </a:r>
            <a:r>
              <a:rPr lang="el-GR" sz="2000" dirty="0"/>
              <a:t> με ένα η περισσότερα </a:t>
            </a:r>
            <a:r>
              <a:rPr lang="el-GR" sz="2000" dirty="0" err="1"/>
              <a:t>public</a:t>
            </a:r>
            <a:r>
              <a:rPr lang="el-GR" sz="2000" dirty="0"/>
              <a:t> </a:t>
            </a:r>
            <a:r>
              <a:rPr lang="el-GR" sz="2000" dirty="0" err="1"/>
              <a:t>extensions</a:t>
            </a:r>
            <a:r>
              <a:rPr lang="el-GR" sz="2000" dirty="0"/>
              <a:t> που να ενσωματώνουν LLM τα οποία ο χρήστης θα μπορεί να εκπαιδεύσει με δικές του παραμέτρους και να αποθηκεύσει στο </a:t>
            </a:r>
            <a:r>
              <a:rPr lang="el-GR" sz="2000" dirty="0" err="1"/>
              <a:t>cloud</a:t>
            </a:r>
            <a:r>
              <a:rPr lang="el-GR" sz="2000" dirty="0"/>
              <a:t>. </a:t>
            </a:r>
          </a:p>
          <a:p>
            <a:endParaRPr lang="el-GR" sz="2000" dirty="0"/>
          </a:p>
          <a:p>
            <a:r>
              <a:rPr lang="el-GR" sz="2000" dirty="0"/>
              <a:t>Μια τέτοια εφαρμογή με εύκολη εγκατάσταση και πρόσβαση, για χρήση και κατανόηση των MML μέσα σε περιβάλλον προγραμματισμού για παιδιά θα αποτελούσε μια εξαιρετική ευκαιρία να εξερευνήσουν της δυνατότητες τη ΑΙ αλλά να αναπτύξουν και άμυνες απέναντι στους κινδύνους της.</a:t>
            </a:r>
          </a:p>
          <a:p>
            <a:pPr marL="0" indent="0">
              <a:buNone/>
            </a:pPr>
            <a:endParaRPr lang="el-GR" sz="2000" dirty="0"/>
          </a:p>
        </p:txBody>
      </p:sp>
      <p:pic>
        <p:nvPicPr>
          <p:cNvPr id="15" name="Picture 14">
            <a:extLst>
              <a:ext uri="{FF2B5EF4-FFF2-40B4-BE49-F238E27FC236}">
                <a16:creationId xmlns:a16="http://schemas.microsoft.com/office/drawing/2014/main" id="{38D06285-82A7-1625-D6F8-F0C38728A73A}"/>
              </a:ext>
            </a:extLst>
          </p:cNvPr>
          <p:cNvPicPr>
            <a:picLocks noChangeAspect="1"/>
          </p:cNvPicPr>
          <p:nvPr/>
        </p:nvPicPr>
        <p:blipFill>
          <a:blip r:embed="rId3"/>
          <a:stretch>
            <a:fillRect/>
          </a:stretch>
        </p:blipFill>
        <p:spPr>
          <a:xfrm>
            <a:off x="6431311" y="253115"/>
            <a:ext cx="5009524" cy="57143"/>
          </a:xfrm>
          <a:prstGeom prst="rect">
            <a:avLst/>
          </a:prstGeom>
        </p:spPr>
      </p:pic>
    </p:spTree>
    <p:extLst>
      <p:ext uri="{BB962C8B-B14F-4D97-AF65-F5344CB8AC3E}">
        <p14:creationId xmlns:p14="http://schemas.microsoft.com/office/powerpoint/2010/main" val="2088049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7D2F6-CC14-AE0F-2AEA-07CD1B87E44B}"/>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6A597280-F524-278A-026A-F1D70796B9FC}"/>
              </a:ext>
            </a:extLst>
          </p:cNvPr>
          <p:cNvSpPr>
            <a:spLocks noGrp="1"/>
          </p:cNvSpPr>
          <p:nvPr>
            <p:ph idx="1"/>
          </p:nvPr>
        </p:nvSpPr>
        <p:spPr>
          <a:xfrm>
            <a:off x="1147792" y="1947898"/>
            <a:ext cx="8155066" cy="3643116"/>
          </a:xfrm>
        </p:spPr>
        <p:txBody>
          <a:bodyPr>
            <a:normAutofit/>
          </a:bodyPr>
          <a:lstStyle/>
          <a:p>
            <a:pPr marL="0" indent="0">
              <a:buNone/>
            </a:pPr>
            <a:r>
              <a:rPr lang="el-GR" sz="2000" dirty="0"/>
              <a:t>Δυνατότητες παρουσίασης της εφαρμογής </a:t>
            </a:r>
          </a:p>
          <a:p>
            <a:pPr marL="0" indent="0">
              <a:buNone/>
            </a:pPr>
            <a:endParaRPr lang="el-GR" sz="2000" dirty="0"/>
          </a:p>
          <a:p>
            <a:pPr marL="457200" indent="-457200">
              <a:buFont typeface="+mj-lt"/>
              <a:buAutoNum type="arabicPeriod"/>
            </a:pPr>
            <a:r>
              <a:rPr lang="el-GR" sz="2000" dirty="0"/>
              <a:t>Παρουσίαση πλήρους λειτουργικότητας </a:t>
            </a:r>
            <a:r>
              <a:rPr lang="el-GR" sz="2000" dirty="0" err="1"/>
              <a:t>μεσω</a:t>
            </a:r>
            <a:r>
              <a:rPr lang="el-GR" sz="2000" dirty="0"/>
              <a:t> βίντεο</a:t>
            </a:r>
            <a:br>
              <a:rPr lang="en-US" sz="2000" dirty="0"/>
            </a:br>
            <a:r>
              <a:rPr lang="en-US" sz="2000" u="sng" dirty="0">
                <a:hlinkClick r:id="rId2"/>
              </a:rPr>
              <a:t>https://youtu.be/rYBappBGzfw</a:t>
            </a:r>
            <a:endParaRPr lang="en-US" sz="2000" dirty="0"/>
          </a:p>
          <a:p>
            <a:pPr marL="457200" indent="-457200">
              <a:buFont typeface="+mj-lt"/>
              <a:buAutoNum type="arabicPeriod"/>
            </a:pPr>
            <a:endParaRPr lang="el-GR" sz="2000" dirty="0"/>
          </a:p>
          <a:p>
            <a:pPr marL="457200" indent="-457200">
              <a:buFont typeface="+mj-lt"/>
              <a:buAutoNum type="arabicPeriod"/>
            </a:pPr>
            <a:r>
              <a:rPr lang="el-GR" sz="2000" dirty="0"/>
              <a:t>Βασική έκδοση </a:t>
            </a:r>
            <a:r>
              <a:rPr lang="en-US" sz="2000" dirty="0"/>
              <a:t>Scratch, </a:t>
            </a:r>
            <a:r>
              <a:rPr lang="el-GR" sz="2000" dirty="0"/>
              <a:t>χωρίς στοιχεία ΑΙ</a:t>
            </a:r>
            <a:br>
              <a:rPr lang="en-US" sz="2000" dirty="0"/>
            </a:br>
            <a:r>
              <a:rPr lang="en-US" sz="2000" dirty="0">
                <a:hlinkClick r:id="rId3"/>
              </a:rPr>
              <a:t>https://scratch.mit.edu/projects/1172998457/</a:t>
            </a:r>
            <a:endParaRPr lang="en-US" sz="2000" dirty="0"/>
          </a:p>
          <a:p>
            <a:pPr marL="457200" indent="-457200">
              <a:buFont typeface="+mj-lt"/>
              <a:buAutoNum type="arabicPeriod"/>
            </a:pPr>
            <a:endParaRPr lang="en-US" sz="2000" dirty="0"/>
          </a:p>
          <a:p>
            <a:pPr marL="457200" indent="-457200">
              <a:buFont typeface="+mj-lt"/>
              <a:buAutoNum type="arabicPeriod"/>
            </a:pPr>
            <a:r>
              <a:rPr lang="en-US" sz="2000" dirty="0"/>
              <a:t>Live demo </a:t>
            </a:r>
            <a:r>
              <a:rPr lang="el-GR" sz="2000" dirty="0"/>
              <a:t>από τοπική εγκατάσταση, πλήρης έκδοση</a:t>
            </a:r>
            <a:endParaRPr lang="en-US" sz="2000" dirty="0"/>
          </a:p>
          <a:p>
            <a:endParaRPr lang="el-GR" sz="2000" dirty="0"/>
          </a:p>
        </p:txBody>
      </p:sp>
      <p:sp>
        <p:nvSpPr>
          <p:cNvPr id="8" name="Θέση υποσέλιδου 7">
            <a:extLst>
              <a:ext uri="{FF2B5EF4-FFF2-40B4-BE49-F238E27FC236}">
                <a16:creationId xmlns:a16="http://schemas.microsoft.com/office/drawing/2014/main" id="{C53FFC41-BB94-0C66-0E12-35F8A9B8BAD5}"/>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17C0732E-42ED-CCCE-05A3-A71F2B0DD043}"/>
              </a:ext>
            </a:extLst>
          </p:cNvPr>
          <p:cNvSpPr>
            <a:spLocks noGrp="1"/>
          </p:cNvSpPr>
          <p:nvPr>
            <p:ph type="sldNum" sz="quarter" idx="12"/>
          </p:nvPr>
        </p:nvSpPr>
        <p:spPr/>
        <p:txBody>
          <a:bodyPr/>
          <a:lstStyle/>
          <a:p>
            <a:fld id="{28C4B9FD-BBCD-4D20-BE68-D5FD8F544B57}" type="slidenum">
              <a:rPr lang="el-GR" smtClean="0"/>
              <a:t>26</a:t>
            </a:fld>
            <a:endParaRPr lang="el-GR"/>
          </a:p>
        </p:txBody>
      </p:sp>
      <p:sp>
        <p:nvSpPr>
          <p:cNvPr id="2" name="Rectangle 1">
            <a:extLst>
              <a:ext uri="{FF2B5EF4-FFF2-40B4-BE49-F238E27FC236}">
                <a16:creationId xmlns:a16="http://schemas.microsoft.com/office/drawing/2014/main" id="{6946671B-4169-32B9-4D78-04DC14F2D45F}"/>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dirty="0"/>
              <a:t>Demo</a:t>
            </a:r>
            <a:r>
              <a:rPr lang="el-GR" sz="2800" dirty="0"/>
              <a:t>	</a:t>
            </a:r>
            <a:r>
              <a:rPr lang="el-GR" dirty="0"/>
              <a:t>	</a:t>
            </a:r>
            <a:endParaRPr lang="LID4096" dirty="0"/>
          </a:p>
        </p:txBody>
      </p:sp>
      <p:sp>
        <p:nvSpPr>
          <p:cNvPr id="3" name="Date Placeholder 3">
            <a:extLst>
              <a:ext uri="{FF2B5EF4-FFF2-40B4-BE49-F238E27FC236}">
                <a16:creationId xmlns:a16="http://schemas.microsoft.com/office/drawing/2014/main" id="{47B4A841-ACAF-3E73-F978-9D4462DB136D}"/>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pic>
        <p:nvPicPr>
          <p:cNvPr id="5" name="Picture 4">
            <a:extLst>
              <a:ext uri="{FF2B5EF4-FFF2-40B4-BE49-F238E27FC236}">
                <a16:creationId xmlns:a16="http://schemas.microsoft.com/office/drawing/2014/main" id="{F4FF5332-1F0E-C7D7-8108-BB728111B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389" y="3029197"/>
            <a:ext cx="674227" cy="364139"/>
          </a:xfrm>
          <a:prstGeom prst="rect">
            <a:avLst/>
          </a:prstGeom>
        </p:spPr>
      </p:pic>
      <p:pic>
        <p:nvPicPr>
          <p:cNvPr id="10" name="Picture 9">
            <a:extLst>
              <a:ext uri="{FF2B5EF4-FFF2-40B4-BE49-F238E27FC236}">
                <a16:creationId xmlns:a16="http://schemas.microsoft.com/office/drawing/2014/main" id="{6C527DB7-0264-7598-9D3D-4239841EC9B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114" b="97468" l="9916" r="89241">
                        <a14:foregroundMark x1="37975" y1="6962" x2="37975" y2="6962"/>
                        <a14:foregroundMark x1="60127" y1="4430" x2="60127" y2="4430"/>
                        <a14:foregroundMark x1="68987" y1="39241" x2="68987" y2="39241"/>
                        <a14:foregroundMark x1="68776" y1="39241" x2="68776" y2="39241"/>
                        <a14:foregroundMark x1="68776" y1="39241" x2="68776" y2="39241"/>
                        <a14:foregroundMark x1="66245" y1="38291" x2="66245" y2="38291"/>
                        <a14:foregroundMark x1="65190" y1="38608" x2="59916" y2="38608"/>
                        <a14:foregroundMark x1="47890" y1="45570" x2="68354" y2="41772"/>
                        <a14:foregroundMark x1="62025" y1="93987" x2="62025" y2="93987"/>
                        <a14:foregroundMark x1="62025" y1="93987" x2="62025" y2="93987"/>
                        <a14:foregroundMark x1="31224" y1="97468" x2="31224" y2="97468"/>
                        <a14:foregroundMark x1="21941" y1="68354" x2="21941" y2="68354"/>
                        <a14:foregroundMark x1="21941" y1="65506" x2="21941" y2="65506"/>
                        <a14:foregroundMark x1="21941" y1="65506" x2="21941" y2="65506"/>
                        <a14:foregroundMark x1="22152" y1="65823" x2="23207" y2="70570"/>
                        <a14:foregroundMark x1="46835" y1="66139" x2="49789" y2="69304"/>
                        <a14:foregroundMark x1="47679" y1="23101" x2="60549" y2="19620"/>
                        <a14:foregroundMark x1="44304" y1="25316" x2="44304" y2="25316"/>
                        <a14:foregroundMark x1="44304" y1="25633" x2="44093" y2="29114"/>
                        <a14:foregroundMark x1="44515" y1="30696" x2="44515" y2="30696"/>
                        <a14:foregroundMark x1="44726" y1="31013" x2="45781" y2="31646"/>
                        <a14:foregroundMark x1="46203" y1="40506" x2="46414" y2="44304"/>
                        <a14:foregroundMark x1="46203" y1="46203" x2="45992" y2="46835"/>
                        <a14:foregroundMark x1="45992" y1="47152" x2="45992" y2="47785"/>
                        <a14:foregroundMark x1="46203" y1="47785" x2="46203" y2="47785"/>
                        <a14:foregroundMark x1="42616" y1="40190" x2="42616" y2="40190"/>
                        <a14:foregroundMark x1="42194" y1="42089" x2="63080" y2="41456"/>
                        <a14:foregroundMark x1="72363" y1="43354" x2="46203" y2="48734"/>
                        <a14:foregroundMark x1="62025" y1="24367" x2="62025" y2="24367"/>
                        <a14:foregroundMark x1="61814" y1="24051" x2="61814" y2="24051"/>
                        <a14:foregroundMark x1="62447" y1="23734" x2="62447" y2="23734"/>
                        <a14:foregroundMark x1="62447" y1="23418" x2="62447" y2="22468"/>
                        <a14:foregroundMark x1="62447" y1="22468" x2="62447" y2="22468"/>
                        <a14:foregroundMark x1="65190" y1="53481" x2="65190" y2="53481"/>
                        <a14:foregroundMark x1="65190" y1="53481" x2="65190" y2="53481"/>
                        <a14:foregroundMark x1="67089" y1="51899" x2="67932" y2="51582"/>
                        <a14:foregroundMark x1="68565" y1="50633" x2="68565" y2="50633"/>
                        <a14:foregroundMark x1="47257" y1="53797" x2="47257" y2="53797"/>
                        <a14:foregroundMark x1="47890" y1="53797" x2="47890" y2="53797"/>
                        <a14:foregroundMark x1="50844" y1="53165" x2="50844" y2="53165"/>
                        <a14:foregroundMark x1="51055" y1="53481" x2="51055" y2="53481"/>
                        <a14:foregroundMark x1="53586" y1="37975" x2="53586" y2="37975"/>
                        <a14:foregroundMark x1="53586" y1="37975" x2="53586" y2="37975"/>
                      </a14:backgroundRemoval>
                    </a14:imgEffect>
                  </a14:imgLayer>
                </a14:imgProps>
              </a:ext>
              <a:ext uri="{28A0092B-C50C-407E-A947-70E740481C1C}">
                <a14:useLocalDpi xmlns:a14="http://schemas.microsoft.com/office/drawing/2010/main" val="0"/>
              </a:ext>
            </a:extLst>
          </a:blip>
          <a:stretch>
            <a:fillRect/>
          </a:stretch>
        </p:blipFill>
        <p:spPr>
          <a:xfrm>
            <a:off x="6530666" y="4055329"/>
            <a:ext cx="479734" cy="319822"/>
          </a:xfrm>
          <a:prstGeom prst="rect">
            <a:avLst/>
          </a:prstGeom>
        </p:spPr>
      </p:pic>
      <p:pic>
        <p:nvPicPr>
          <p:cNvPr id="13" name="Picture 12">
            <a:extLst>
              <a:ext uri="{FF2B5EF4-FFF2-40B4-BE49-F238E27FC236}">
                <a16:creationId xmlns:a16="http://schemas.microsoft.com/office/drawing/2014/main" id="{23A07A00-E37E-9FE2-52D5-23111B14D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1376" y="4824941"/>
            <a:ext cx="509059" cy="509059"/>
          </a:xfrm>
          <a:prstGeom prst="rect">
            <a:avLst/>
          </a:prstGeom>
        </p:spPr>
      </p:pic>
    </p:spTree>
    <p:extLst>
      <p:ext uri="{BB962C8B-B14F-4D97-AF65-F5344CB8AC3E}">
        <p14:creationId xmlns:p14="http://schemas.microsoft.com/office/powerpoint/2010/main" val="1800221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2B1F9-BCF2-15BB-0E03-CB4B50EFB53E}"/>
            </a:ext>
          </a:extLst>
        </p:cNvPr>
        <p:cNvGrpSpPr/>
        <p:nvPr/>
      </p:nvGrpSpPr>
      <p:grpSpPr>
        <a:xfrm>
          <a:off x="0" y="0"/>
          <a:ext cx="0" cy="0"/>
          <a:chOff x="0" y="0"/>
          <a:chExt cx="0" cy="0"/>
        </a:xfrm>
      </p:grpSpPr>
      <p:sp>
        <p:nvSpPr>
          <p:cNvPr id="11" name="Θέση περιεχομένου 10">
            <a:extLst>
              <a:ext uri="{FF2B5EF4-FFF2-40B4-BE49-F238E27FC236}">
                <a16:creationId xmlns:a16="http://schemas.microsoft.com/office/drawing/2014/main" id="{024FB138-79D9-FA15-365E-8B5F20EA8407}"/>
              </a:ext>
            </a:extLst>
          </p:cNvPr>
          <p:cNvSpPr>
            <a:spLocks noGrp="1"/>
          </p:cNvSpPr>
          <p:nvPr>
            <p:ph idx="1"/>
          </p:nvPr>
        </p:nvSpPr>
        <p:spPr>
          <a:xfrm>
            <a:off x="5877559" y="5743930"/>
            <a:ext cx="5126209" cy="297224"/>
          </a:xfrm>
        </p:spPr>
        <p:txBody>
          <a:bodyPr>
            <a:normAutofit/>
          </a:bodyPr>
          <a:lstStyle/>
          <a:p>
            <a:pPr marL="0" indent="0" algn="r">
              <a:buNone/>
            </a:pPr>
            <a:r>
              <a:rPr lang="el-GR" sz="900" i="1" dirty="0">
                <a:solidFill>
                  <a:srgbClr val="CE1E82"/>
                </a:solidFill>
              </a:rPr>
              <a:t>Ορισμένα από τα γραφικά της παρουσίασης δημιουργήθηκαν από το </a:t>
            </a:r>
            <a:r>
              <a:rPr lang="en-US" sz="900" i="1" dirty="0">
                <a:solidFill>
                  <a:srgbClr val="CE1E82"/>
                </a:solidFill>
              </a:rPr>
              <a:t>ChatGPT </a:t>
            </a:r>
            <a:r>
              <a:rPr lang="el-GR" sz="900" i="1" dirty="0">
                <a:solidFill>
                  <a:srgbClr val="CE1E82"/>
                </a:solidFill>
              </a:rPr>
              <a:t>με το κατάλληλο </a:t>
            </a:r>
            <a:r>
              <a:rPr lang="en-US" sz="900" i="1" dirty="0">
                <a:solidFill>
                  <a:srgbClr val="CE1E82"/>
                </a:solidFill>
              </a:rPr>
              <a:t>prompt. </a:t>
            </a:r>
            <a:endParaRPr lang="el-GR" sz="900" i="1" dirty="0">
              <a:solidFill>
                <a:srgbClr val="CE1E82"/>
              </a:solidFill>
            </a:endParaRPr>
          </a:p>
        </p:txBody>
      </p:sp>
      <p:sp>
        <p:nvSpPr>
          <p:cNvPr id="8" name="Θέση υποσέλιδου 7">
            <a:extLst>
              <a:ext uri="{FF2B5EF4-FFF2-40B4-BE49-F238E27FC236}">
                <a16:creationId xmlns:a16="http://schemas.microsoft.com/office/drawing/2014/main" id="{C545F5E8-2758-1FE9-1CB4-9934D072402E}"/>
              </a:ext>
            </a:extLst>
          </p:cNvPr>
          <p:cNvSpPr>
            <a:spLocks noGrp="1"/>
          </p:cNvSpPr>
          <p:nvPr>
            <p:ph type="ftr" sz="quarter" idx="11"/>
          </p:nvPr>
        </p:nvSpPr>
        <p:spPr/>
        <p:txBody>
          <a:bodyPr/>
          <a:lstStyle/>
          <a:p>
            <a:r>
              <a:rPr lang="en-US" dirty="0"/>
              <a:t>H. </a:t>
            </a:r>
            <a:r>
              <a:rPr lang="el-GR" dirty="0"/>
              <a:t>Μπίρδας</a:t>
            </a:r>
          </a:p>
        </p:txBody>
      </p:sp>
      <p:sp>
        <p:nvSpPr>
          <p:cNvPr id="9" name="Θέση αριθμού διαφάνειας 8">
            <a:extLst>
              <a:ext uri="{FF2B5EF4-FFF2-40B4-BE49-F238E27FC236}">
                <a16:creationId xmlns:a16="http://schemas.microsoft.com/office/drawing/2014/main" id="{B00AAFE8-663D-3D44-D7BB-8B79C8306A31}"/>
              </a:ext>
            </a:extLst>
          </p:cNvPr>
          <p:cNvSpPr>
            <a:spLocks noGrp="1"/>
          </p:cNvSpPr>
          <p:nvPr>
            <p:ph type="sldNum" sz="quarter" idx="12"/>
          </p:nvPr>
        </p:nvSpPr>
        <p:spPr/>
        <p:txBody>
          <a:bodyPr/>
          <a:lstStyle/>
          <a:p>
            <a:fld id="{28C4B9FD-BBCD-4D20-BE68-D5FD8F544B57}" type="slidenum">
              <a:rPr lang="el-GR" smtClean="0"/>
              <a:t>27</a:t>
            </a:fld>
            <a:endParaRPr lang="el-GR"/>
          </a:p>
        </p:txBody>
      </p:sp>
      <p:sp>
        <p:nvSpPr>
          <p:cNvPr id="2" name="Rectangle 1">
            <a:extLst>
              <a:ext uri="{FF2B5EF4-FFF2-40B4-BE49-F238E27FC236}">
                <a16:creationId xmlns:a16="http://schemas.microsoft.com/office/drawing/2014/main" id="{C35A8D99-8850-7AC8-02BC-9A3817AD2350}"/>
              </a:ext>
            </a:extLst>
          </p:cNvPr>
          <p:cNvSpPr/>
          <p:nvPr/>
        </p:nvSpPr>
        <p:spPr>
          <a:xfrm>
            <a:off x="4225309" y="281687"/>
            <a:ext cx="7215526" cy="461846"/>
          </a:xfrm>
          <a:prstGeom prst="rect">
            <a:avLst/>
          </a:prstGeom>
          <a:gradFill flip="none" rotWithShape="1">
            <a:gsLst>
              <a:gs pos="0">
                <a:srgbClr val="FFFFFF"/>
              </a:gs>
              <a:gs pos="57000">
                <a:srgbClr val="CE1E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l-GR" sz="2800" dirty="0"/>
              <a:t>Επίλογος	</a:t>
            </a:r>
            <a:endParaRPr lang="LID4096" dirty="0"/>
          </a:p>
        </p:txBody>
      </p:sp>
      <p:sp>
        <p:nvSpPr>
          <p:cNvPr id="3" name="Θέση περιεχομένου 10">
            <a:extLst>
              <a:ext uri="{FF2B5EF4-FFF2-40B4-BE49-F238E27FC236}">
                <a16:creationId xmlns:a16="http://schemas.microsoft.com/office/drawing/2014/main" id="{21E9585B-28A2-4F02-F80B-7B4206CF7088}"/>
              </a:ext>
            </a:extLst>
          </p:cNvPr>
          <p:cNvSpPr txBox="1">
            <a:spLocks/>
          </p:cNvSpPr>
          <p:nvPr/>
        </p:nvSpPr>
        <p:spPr>
          <a:xfrm>
            <a:off x="2743859" y="2867378"/>
            <a:ext cx="7173248" cy="6222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l-GR" sz="4000" b="1" dirty="0">
                <a:solidFill>
                  <a:srgbClr val="CE1E82"/>
                </a:solidFill>
              </a:rPr>
              <a:t>Ευχαριστώ για την προσοχή σας</a:t>
            </a:r>
          </a:p>
        </p:txBody>
      </p:sp>
      <p:sp>
        <p:nvSpPr>
          <p:cNvPr id="4" name="Date Placeholder 3">
            <a:extLst>
              <a:ext uri="{FF2B5EF4-FFF2-40B4-BE49-F238E27FC236}">
                <a16:creationId xmlns:a16="http://schemas.microsoft.com/office/drawing/2014/main" id="{CF033AE2-86AA-31F0-C70B-9A97B415FA7A}"/>
              </a:ext>
            </a:extLst>
          </p:cNvPr>
          <p:cNvSpPr>
            <a:spLocks noGrp="1"/>
          </p:cNvSpPr>
          <p:nvPr>
            <p:ph type="dt" sz="quarter" idx="10"/>
          </p:nvPr>
        </p:nvSpPr>
        <p:spPr>
          <a:xfrm>
            <a:off x="8382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n-US" dirty="0">
                <a:solidFill>
                  <a:schemeClr val="bg1">
                    <a:lumMod val="50000"/>
                  </a:schemeClr>
                </a:solidFill>
                <a:latin typeface="+mn-lt"/>
              </a:rPr>
              <a:t>15/09/2025</a:t>
            </a:r>
          </a:p>
        </p:txBody>
      </p:sp>
    </p:spTree>
    <p:extLst>
      <p:ext uri="{BB962C8B-B14F-4D97-AF65-F5344CB8AC3E}">
        <p14:creationId xmlns:p14="http://schemas.microsoft.com/office/powerpoint/2010/main" val="2178338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1799F7-B698-4182-9425-05B70A6FFCD6}" vid="{1CE26449-DB6F-4F43-97D8-53CDEB08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Πρότυπο Παρουσίασης ΔΕ</Template>
  <TotalTime>3004</TotalTime>
  <Words>1964</Words>
  <Application>Microsoft Office PowerPoint</Application>
  <PresentationFormat>Widescreen</PresentationFormat>
  <Paragraphs>342</Paragraphs>
  <Slides>27</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5" baseType="lpstr">
      <vt:lpstr>Arial</vt:lpstr>
      <vt:lpstr>Calibri</vt:lpstr>
      <vt:lpstr>Calibri Light</vt:lpstr>
      <vt:lpstr>Times New Roman</vt:lpstr>
      <vt:lpstr>Wingdings</vt:lpstr>
      <vt:lpstr>Office Theme</vt:lpstr>
      <vt:lpstr>Visio</vt:lpstr>
      <vt:lpstr>Document</vt:lpstr>
      <vt:lpstr>Υλοποίηση Έξυπνου Συμβούλου σε εφαρμογή ανάπτυξης της Υπολογιστικής Σκέψης  μαθητών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ΕΕΥΕΜ/ΕΑΠ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Elias C. Stavropoulos</dc:creator>
  <cp:lastModifiedBy>Ilias Birdas</cp:lastModifiedBy>
  <cp:revision>111</cp:revision>
  <cp:lastPrinted>2025-09-21T05:39:44Z</cp:lastPrinted>
  <dcterms:created xsi:type="dcterms:W3CDTF">2016-10-18T07:42:06Z</dcterms:created>
  <dcterms:modified xsi:type="dcterms:W3CDTF">2025-09-21T05:41:28Z</dcterms:modified>
</cp:coreProperties>
</file>