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1" r:id="rId3"/>
    <p:sldId id="257" r:id="rId4"/>
    <p:sldId id="259" r:id="rId5"/>
    <p:sldId id="258" r:id="rId6"/>
    <p:sldId id="262" r:id="rId7"/>
    <p:sldId id="260"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198BB6-03DB-49B1-AB5E-0B7A07868AA7}" type="datetimeFigureOut">
              <a:rPr lang="el-GR" smtClean="0"/>
              <a:pPr/>
              <a:t>27/7/2024</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D2F843-B2E8-48C7-83EB-343B9E196857}"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4C12DD38-3060-4324-BC28-A094D8AF9C84}" type="datetime1">
              <a:rPr lang="el-GR" smtClean="0"/>
              <a:pPr/>
              <a:t>27/7/2024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BD9B1CF-E6EE-432C-98DE-512B654F39B4}"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D6291F48-8AE9-4CA0-8E96-BD784A0C7DC4}" type="datetime1">
              <a:rPr lang="el-GR" smtClean="0"/>
              <a:pPr/>
              <a:t>27/7/2024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BD9B1CF-E6EE-432C-98DE-512B654F39B4}"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311F051-E0CA-476D-ACFC-7ED3034EA550}" type="datetime1">
              <a:rPr lang="el-GR" smtClean="0"/>
              <a:pPr/>
              <a:t>27/7/2024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BD9B1CF-E6EE-432C-98DE-512B654F39B4}"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B84E8B38-6241-4DEF-A584-3ACDB840DDFD}" type="datetime1">
              <a:rPr lang="el-GR" smtClean="0"/>
              <a:pPr/>
              <a:t>27/7/2024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BD9B1CF-E6EE-432C-98DE-512B654F39B4}"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FD8B2A85-DB88-4F0E-BD3A-202AFEF867D3}" type="datetime1">
              <a:rPr lang="el-GR" smtClean="0"/>
              <a:pPr/>
              <a:t>27/7/2024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5BD9B1CF-E6EE-432C-98DE-512B654F39B4}"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BF497E0C-D5C0-413D-8E5F-CDCED4809E61}" type="datetime1">
              <a:rPr lang="el-GR" smtClean="0"/>
              <a:pPr/>
              <a:t>27/7/2024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68F0E591-E612-444C-ADF7-16982357084F}" type="datetime1">
              <a:rPr lang="el-GR" smtClean="0"/>
              <a:pPr/>
              <a:t>27/7/2024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5BD9B1CF-E6EE-432C-98DE-512B654F39B4}"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7F3F2061-DB37-4855-9DDD-E40BC0CF084D}" type="datetime1">
              <a:rPr lang="el-GR" smtClean="0"/>
              <a:pPr/>
              <a:t>27/7/2024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BD9B1CF-E6EE-432C-98DE-512B654F39B4}"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6858C87-1AFD-49DC-90F9-64CA41F2763C}" type="datetime1">
              <a:rPr lang="el-GR" smtClean="0"/>
              <a:pPr/>
              <a:t>27/7/2024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BD9B1CF-E6EE-432C-98DE-512B654F39B4}"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D7B32C06-4700-4C0D-A1D8-BCD373AA2219}" type="datetime1">
              <a:rPr lang="el-GR" smtClean="0"/>
              <a:pPr/>
              <a:t>27/7/2024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BD9B1CF-E6EE-432C-98DE-512B654F39B4}"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6B985CC5-A8CD-4E4B-9A8B-67E51D05E06E}" type="datetime1">
              <a:rPr lang="el-GR" smtClean="0"/>
              <a:pPr/>
              <a:t>27/7/2024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BD9B1CF-E6EE-432C-98DE-512B654F39B4}"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CEAB43-BBF4-4F2B-A6F6-36B68524FD1F}" type="datetime1">
              <a:rPr lang="el-GR" smtClean="0"/>
              <a:pPr/>
              <a:t>27/7/2024</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D9B1CF-E6EE-432C-98DE-512B654F39B4}"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aromalefkadas.gr/wp-content/uploads/2016/01/354.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aromalefkadas.gr/wp-content/uploads/2016/01/61.jp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428604"/>
            <a:ext cx="7772400" cy="2928958"/>
          </a:xfrm>
        </p:spPr>
        <p:txBody>
          <a:bodyPr>
            <a:normAutofit fontScale="90000"/>
          </a:bodyPr>
          <a:lstStyle/>
          <a:p>
            <a:r>
              <a:rPr lang="en-US" sz="3100" b="1" dirty="0" smtClean="0"/>
              <a:t/>
            </a:r>
            <a:br>
              <a:rPr lang="en-US" sz="3100" b="1" dirty="0" smtClean="0"/>
            </a:br>
            <a:r>
              <a:rPr lang="en-US" sz="3100" b="1" dirty="0" smtClean="0"/>
              <a:t/>
            </a:r>
            <a:br>
              <a:rPr lang="en-US" sz="3100" b="1" dirty="0" smtClean="0"/>
            </a:br>
            <a:r>
              <a:rPr lang="el-GR" sz="2200" b="1" dirty="0"/>
              <a:t>ΕΛΛΗΝΙΚΟ ΑΝΟΙΚΤΟ ΠΑΝΕΠΙΣΤΗΜΙΟ</a:t>
            </a:r>
            <a:r>
              <a:rPr lang="el-GR" sz="2200" dirty="0"/>
              <a:t/>
            </a:r>
            <a:br>
              <a:rPr lang="el-GR" sz="2200" dirty="0"/>
            </a:br>
            <a:r>
              <a:rPr lang="el-GR" sz="2200" b="1" dirty="0"/>
              <a:t>ΜΕΤΑΠΤΥΧΙΑΚΟ ΠΡΟΓΡΑΜΜΑ ΣΠΟΥΔΩΝ: </a:t>
            </a:r>
            <a:r>
              <a:rPr lang="el-GR" sz="2200" dirty="0"/>
              <a:t/>
            </a:r>
            <a:br>
              <a:rPr lang="el-GR" sz="2200" dirty="0"/>
            </a:br>
            <a:r>
              <a:rPr lang="el-GR" sz="2200" b="1" dirty="0"/>
              <a:t>ΤΕΧΝΗ – ΠΟΛΙΤΙΣΜΙΚΗ ΚΛΗΡΟΝΟΜΙΑ – ΑΝΑΠΤΥΞΙΑΚΕΣ ΠΟΛΙΤΙΚΕΣ</a:t>
            </a:r>
            <a:r>
              <a:rPr lang="el-GR" sz="2800" dirty="0"/>
              <a:t/>
            </a:r>
            <a:br>
              <a:rPr lang="el-GR" sz="2800" dirty="0"/>
            </a:br>
            <a:r>
              <a:rPr lang="en-US" sz="1600" b="1" dirty="0"/>
              <a:t/>
            </a:r>
            <a:br>
              <a:rPr lang="en-US" sz="1600" b="1" dirty="0"/>
            </a:br>
            <a:r>
              <a:rPr lang="el-GR" sz="3100" b="1" dirty="0" smtClean="0"/>
              <a:t>Η </a:t>
            </a:r>
            <a:r>
              <a:rPr lang="el-GR" sz="3100" b="1" dirty="0"/>
              <a:t>ΕΠΑΝΑΧΡΗΣΗ ΙΣΤΟΡΙΚΩΝ ΚΤΙΡΙΩΝ </a:t>
            </a:r>
            <a:r>
              <a:rPr lang="el-GR" sz="3100" dirty="0"/>
              <a:t/>
            </a:r>
            <a:br>
              <a:rPr lang="el-GR" sz="3100" dirty="0"/>
            </a:br>
            <a:r>
              <a:rPr lang="el-GR" sz="3100" b="1" dirty="0"/>
              <a:t>ΣΤΗΝ ΣΥΓΧΡΟΝΗ ΖΩΗ:</a:t>
            </a:r>
            <a:r>
              <a:rPr lang="el-GR" sz="3100" dirty="0"/>
              <a:t/>
            </a:r>
            <a:br>
              <a:rPr lang="el-GR" sz="3100" dirty="0"/>
            </a:br>
            <a:r>
              <a:rPr lang="el-GR" sz="3100" b="1" dirty="0"/>
              <a:t>Η ΠΕΡΙΠΤΩΣΗ ΤΗΣ ΠΑΛΙΑΣ ΠΟΛΗΣ ΤΗΣ ΛΕΥΚΑΔΑΣ </a:t>
            </a:r>
            <a:r>
              <a:rPr lang="el-GR" dirty="0"/>
              <a:t/>
            </a:r>
            <a:br>
              <a:rPr lang="el-GR" dirty="0"/>
            </a:br>
            <a:endParaRPr lang="el-GR" dirty="0"/>
          </a:p>
        </p:txBody>
      </p:sp>
      <p:sp>
        <p:nvSpPr>
          <p:cNvPr id="3" name="2 - Υπότιτλος"/>
          <p:cNvSpPr>
            <a:spLocks noGrp="1"/>
          </p:cNvSpPr>
          <p:nvPr>
            <p:ph type="subTitle" idx="1"/>
          </p:nvPr>
        </p:nvSpPr>
        <p:spPr>
          <a:xfrm>
            <a:off x="1371600" y="3643314"/>
            <a:ext cx="6400800" cy="3214686"/>
          </a:xfrm>
        </p:spPr>
        <p:txBody>
          <a:bodyPr>
            <a:normAutofit fontScale="25000" lnSpcReduction="20000"/>
          </a:bodyPr>
          <a:lstStyle/>
          <a:p>
            <a:r>
              <a:rPr lang="el-GR" sz="7200" b="1" dirty="0">
                <a:solidFill>
                  <a:schemeClr val="tx1"/>
                </a:solidFill>
              </a:rPr>
              <a:t>ΔΙΠΛΩΜΑΤΙΚΗ ΕΡΓΑΣΙΑ</a:t>
            </a:r>
            <a:endParaRPr lang="el-GR" sz="7200" dirty="0">
              <a:solidFill>
                <a:schemeClr val="tx1"/>
              </a:solidFill>
            </a:endParaRPr>
          </a:p>
          <a:p>
            <a:r>
              <a:rPr lang="el-GR" sz="7200" b="1" dirty="0">
                <a:solidFill>
                  <a:schemeClr val="tx1"/>
                </a:solidFill>
              </a:rPr>
              <a:t>της φοιτήτριας Ευαγγελίας </a:t>
            </a:r>
            <a:r>
              <a:rPr lang="el-GR" sz="7200" b="1" dirty="0" err="1">
                <a:solidFill>
                  <a:schemeClr val="tx1"/>
                </a:solidFill>
              </a:rPr>
              <a:t>Κατωπόδη</a:t>
            </a:r>
            <a:endParaRPr lang="el-GR" sz="7200" dirty="0">
              <a:solidFill>
                <a:schemeClr val="tx1"/>
              </a:solidFill>
            </a:endParaRPr>
          </a:p>
          <a:p>
            <a:r>
              <a:rPr lang="el-GR" sz="7200" b="1" dirty="0">
                <a:solidFill>
                  <a:schemeClr val="tx1"/>
                </a:solidFill>
              </a:rPr>
              <a:t>Α.Μ.: </a:t>
            </a:r>
            <a:r>
              <a:rPr lang="el-GR" sz="7200" b="1" dirty="0" smtClean="0">
                <a:solidFill>
                  <a:schemeClr val="tx1"/>
                </a:solidFill>
              </a:rPr>
              <a:t>522361</a:t>
            </a:r>
            <a:endParaRPr lang="en-US" sz="7200" b="1" dirty="0" smtClean="0">
              <a:solidFill>
                <a:schemeClr val="tx1"/>
              </a:solidFill>
            </a:endParaRPr>
          </a:p>
          <a:p>
            <a:endParaRPr lang="en-US" sz="7200" b="1" dirty="0" smtClean="0">
              <a:solidFill>
                <a:schemeClr val="tx1"/>
              </a:solidFill>
            </a:endParaRPr>
          </a:p>
          <a:p>
            <a:r>
              <a:rPr lang="el-GR" sz="7200" b="1" dirty="0">
                <a:solidFill>
                  <a:schemeClr val="tx1"/>
                </a:solidFill>
              </a:rPr>
              <a:t>ΕΞΕΤΑΣΤΙΚΗ ΕΠΙΤΡΟΠΗ:</a:t>
            </a:r>
            <a:endParaRPr lang="el-GR" sz="7200" dirty="0">
              <a:solidFill>
                <a:schemeClr val="tx1"/>
              </a:solidFill>
            </a:endParaRPr>
          </a:p>
          <a:p>
            <a:r>
              <a:rPr lang="el-GR" sz="7200" b="1" dirty="0">
                <a:solidFill>
                  <a:schemeClr val="tx1"/>
                </a:solidFill>
              </a:rPr>
              <a:t>Γεώργιος </a:t>
            </a:r>
            <a:r>
              <a:rPr lang="el-GR" sz="7200" b="1" dirty="0" err="1">
                <a:solidFill>
                  <a:schemeClr val="tx1"/>
                </a:solidFill>
              </a:rPr>
              <a:t>Βλαχάκης</a:t>
            </a:r>
            <a:endParaRPr lang="el-GR" sz="7200" dirty="0">
              <a:solidFill>
                <a:schemeClr val="tx1"/>
              </a:solidFill>
            </a:endParaRPr>
          </a:p>
          <a:p>
            <a:r>
              <a:rPr lang="el-GR" sz="7200" b="1" dirty="0">
                <a:solidFill>
                  <a:schemeClr val="tx1"/>
                </a:solidFill>
              </a:rPr>
              <a:t>Μήνα </a:t>
            </a:r>
            <a:r>
              <a:rPr lang="el-GR" sz="7200" b="1" dirty="0" err="1">
                <a:solidFill>
                  <a:schemeClr val="tx1"/>
                </a:solidFill>
              </a:rPr>
              <a:t>Δραγούνη</a:t>
            </a:r>
            <a:endParaRPr lang="el-GR" sz="7200" dirty="0">
              <a:solidFill>
                <a:schemeClr val="tx1"/>
              </a:solidFill>
            </a:endParaRPr>
          </a:p>
          <a:p>
            <a:r>
              <a:rPr lang="el-GR" sz="7200" b="1" dirty="0">
                <a:solidFill>
                  <a:schemeClr val="tx1"/>
                </a:solidFill>
              </a:rPr>
              <a:t>Χρήστος </a:t>
            </a:r>
            <a:r>
              <a:rPr lang="el-GR" sz="7200" b="1" dirty="0" err="1" smtClean="0">
                <a:solidFill>
                  <a:schemeClr val="tx1"/>
                </a:solidFill>
              </a:rPr>
              <a:t>Μιλιώνης</a:t>
            </a:r>
            <a:r>
              <a:rPr lang="el-GR" sz="7200" dirty="0">
                <a:solidFill>
                  <a:schemeClr val="tx1"/>
                </a:solidFill>
              </a:rPr>
              <a:t> </a:t>
            </a:r>
          </a:p>
          <a:p>
            <a:r>
              <a:rPr lang="el-GR" sz="7200" b="1" dirty="0">
                <a:solidFill>
                  <a:schemeClr val="tx1"/>
                </a:solidFill>
              </a:rPr>
              <a:t> </a:t>
            </a:r>
            <a:endParaRPr lang="el-GR" sz="7200" dirty="0">
              <a:solidFill>
                <a:schemeClr val="tx1"/>
              </a:solidFill>
            </a:endParaRPr>
          </a:p>
          <a:p>
            <a:r>
              <a:rPr lang="el-GR" sz="7200" b="1" dirty="0">
                <a:solidFill>
                  <a:schemeClr val="tx1"/>
                </a:solidFill>
              </a:rPr>
              <a:t>ΛΕΥΚΑΔΑ </a:t>
            </a:r>
            <a:endParaRPr lang="el-GR" sz="7200" dirty="0">
              <a:solidFill>
                <a:schemeClr val="tx1"/>
              </a:solidFill>
            </a:endParaRPr>
          </a:p>
          <a:p>
            <a:r>
              <a:rPr lang="el-GR" sz="7200" b="1" dirty="0">
                <a:solidFill>
                  <a:schemeClr val="tx1"/>
                </a:solidFill>
              </a:rPr>
              <a:t>ΙΟΥΝΙΟΣ 2024</a:t>
            </a:r>
            <a:endParaRPr lang="el-GR" sz="7200" dirty="0">
              <a:solidFill>
                <a:schemeClr val="tx1"/>
              </a:solidFill>
            </a:endParaRPr>
          </a:p>
          <a:p>
            <a:endParaRPr lang="el-GR" sz="2200" dirty="0">
              <a:solidFill>
                <a:schemeClr val="tx1"/>
              </a:solidFill>
            </a:endParaRPr>
          </a:p>
          <a:p>
            <a:endParaRPr lang="el-GR" dirty="0"/>
          </a:p>
        </p:txBody>
      </p:sp>
      <p:sp>
        <p:nvSpPr>
          <p:cNvPr id="4" name="3 - Θέση αριθμού διαφάνειας"/>
          <p:cNvSpPr>
            <a:spLocks noGrp="1"/>
          </p:cNvSpPr>
          <p:nvPr>
            <p:ph type="sldNum" sz="quarter" idx="12"/>
          </p:nvPr>
        </p:nvSpPr>
        <p:spPr/>
        <p:txBody>
          <a:bodyPr/>
          <a:lstStyle/>
          <a:p>
            <a:fld id="{5BD9B1CF-E6EE-432C-98DE-512B654F39B4}" type="slidenum">
              <a:rPr lang="el-GR" smtClean="0"/>
              <a:pPr/>
              <a:t>1</a:t>
            </a:fld>
            <a:endParaRPr lang="el-GR"/>
          </a:p>
        </p:txBody>
      </p:sp>
      <p:sp>
        <p:nvSpPr>
          <p:cNvPr id="5" name="4 - Θέση υποσέλιδου"/>
          <p:cNvSpPr>
            <a:spLocks noGrp="1"/>
          </p:cNvSpPr>
          <p:nvPr>
            <p:ph type="ftr" sz="quarter" idx="11"/>
          </p:nvPr>
        </p:nvSpPr>
        <p:spPr/>
        <p:txBody>
          <a:bodyPr/>
          <a:lstStyle/>
          <a:p>
            <a:endParaRPr lang="el-G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Αντικείμενο Διπλωματικής:</a:t>
            </a:r>
            <a:endParaRPr lang="el-GR" dirty="0"/>
          </a:p>
        </p:txBody>
      </p:sp>
      <p:sp>
        <p:nvSpPr>
          <p:cNvPr id="3" name="2 - Θέση περιεχομένου"/>
          <p:cNvSpPr>
            <a:spLocks noGrp="1"/>
          </p:cNvSpPr>
          <p:nvPr>
            <p:ph idx="1"/>
          </p:nvPr>
        </p:nvSpPr>
        <p:spPr/>
        <p:txBody>
          <a:bodyPr>
            <a:normAutofit/>
          </a:bodyPr>
          <a:lstStyle/>
          <a:p>
            <a:r>
              <a:rPr lang="el-GR" dirty="0" smtClean="0"/>
              <a:t>Η αποκατάσταση και </a:t>
            </a:r>
            <a:r>
              <a:rPr lang="el-GR" dirty="0" err="1" smtClean="0"/>
              <a:t>επανάχρηση</a:t>
            </a:r>
            <a:r>
              <a:rPr lang="el-GR" dirty="0" smtClean="0"/>
              <a:t> </a:t>
            </a:r>
            <a:r>
              <a:rPr lang="el-GR" dirty="0"/>
              <a:t>ιστορικών κτιρίων, με έμφαση την περιβαλλοντική τους </a:t>
            </a:r>
            <a:r>
              <a:rPr lang="el-GR" dirty="0" smtClean="0"/>
              <a:t>απόκριση, τον βιοκλιματικό τους σχεδιασμό και </a:t>
            </a:r>
            <a:r>
              <a:rPr lang="el-GR" dirty="0"/>
              <a:t>την διασφάλιση της πολιτιστικής και ιστορικής τους </a:t>
            </a:r>
            <a:r>
              <a:rPr lang="el-GR" dirty="0" smtClean="0"/>
              <a:t>ταυτότητας.</a:t>
            </a:r>
          </a:p>
          <a:p>
            <a:r>
              <a:rPr lang="el-GR" dirty="0" smtClean="0"/>
              <a:t>Περίπτωση μελέτης: το ιστορικό κέντρο της παλιάς πόλης της Λευκάδας</a:t>
            </a:r>
            <a:endParaRPr lang="el-GR" dirty="0"/>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2</a:t>
            </a:fld>
            <a:endParaRPr lang="el-G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0"/>
            <a:ext cx="8229600" cy="928670"/>
          </a:xfrm>
        </p:spPr>
        <p:txBody>
          <a:bodyPr/>
          <a:lstStyle/>
          <a:p>
            <a:r>
              <a:rPr lang="el-GR" dirty="0" smtClean="0"/>
              <a:t>Ερευνητικά ερωτήματα και στόχοι:</a:t>
            </a:r>
            <a:endParaRPr lang="el-GR" dirty="0"/>
          </a:p>
        </p:txBody>
      </p:sp>
      <p:sp>
        <p:nvSpPr>
          <p:cNvPr id="3" name="2 - Θέση περιεχομένου"/>
          <p:cNvSpPr>
            <a:spLocks noGrp="1"/>
          </p:cNvSpPr>
          <p:nvPr>
            <p:ph idx="1"/>
          </p:nvPr>
        </p:nvSpPr>
        <p:spPr>
          <a:xfrm>
            <a:off x="457200" y="1071546"/>
            <a:ext cx="8229600" cy="6072230"/>
          </a:xfrm>
        </p:spPr>
        <p:txBody>
          <a:bodyPr>
            <a:normAutofit fontScale="70000" lnSpcReduction="20000"/>
          </a:bodyPr>
          <a:lstStyle/>
          <a:p>
            <a:r>
              <a:rPr lang="el-GR" dirty="0"/>
              <a:t>αποτελεί μια πόλη που ούτε έχει </a:t>
            </a:r>
            <a:r>
              <a:rPr lang="el-GR" b="1" dirty="0"/>
              <a:t>αναδειχθεί</a:t>
            </a:r>
            <a:r>
              <a:rPr lang="el-GR" dirty="0"/>
              <a:t> στο έπακρο ούτε έχει </a:t>
            </a:r>
            <a:r>
              <a:rPr lang="el-GR" b="1" dirty="0"/>
              <a:t>αναπλαστεί</a:t>
            </a:r>
            <a:r>
              <a:rPr lang="el-GR" dirty="0"/>
              <a:t> με τον τρόπο που θα </a:t>
            </a:r>
            <a:r>
              <a:rPr lang="el-GR" dirty="0" smtClean="0"/>
              <a:t>έπρεπε, ώστε να </a:t>
            </a:r>
            <a:r>
              <a:rPr lang="el-GR" dirty="0"/>
              <a:t>κερδίσει σε </a:t>
            </a:r>
            <a:r>
              <a:rPr lang="el-GR" b="1" dirty="0"/>
              <a:t>αισθητική, ιστορικότητα και ιδιαιτερότητα</a:t>
            </a:r>
            <a:endParaRPr lang="el-GR" b="1" dirty="0" smtClean="0"/>
          </a:p>
          <a:p>
            <a:r>
              <a:rPr lang="el-GR" dirty="0" smtClean="0"/>
              <a:t>εξέταση εάν και κατά πόσο η τοπική κοινότητα και ο ντόπιος πληθυσμός έχει </a:t>
            </a:r>
            <a:r>
              <a:rPr lang="el-GR" b="1" dirty="0" smtClean="0"/>
              <a:t>σεβαστεί και αναγνωρίσει </a:t>
            </a:r>
            <a:r>
              <a:rPr lang="el-GR" dirty="0" smtClean="0"/>
              <a:t>την τοπική αρχιτεκτονική παράδοση, έχει διαφυλάξει </a:t>
            </a:r>
            <a:r>
              <a:rPr lang="el-GR" b="1" dirty="0" smtClean="0"/>
              <a:t>αξιόλογα παραδείγματα </a:t>
            </a:r>
            <a:r>
              <a:rPr lang="el-GR" dirty="0" smtClean="0"/>
              <a:t>κτιρίων, με τρόπο ώστε αυτά να αναδειχθούν και να βρίσκονται στην καλύτερη και αρτιότερη δυνατή κατάστασή τους, όπως και τα </a:t>
            </a:r>
            <a:r>
              <a:rPr lang="el-GR" b="1" dirty="0" smtClean="0"/>
              <a:t>αισθήματα και </a:t>
            </a:r>
            <a:r>
              <a:rPr lang="el-GR" dirty="0" smtClean="0"/>
              <a:t>τις </a:t>
            </a:r>
            <a:r>
              <a:rPr lang="el-GR" b="1" dirty="0" smtClean="0"/>
              <a:t>σκέψεις</a:t>
            </a:r>
            <a:r>
              <a:rPr lang="el-GR" dirty="0" smtClean="0"/>
              <a:t> που προκαλούν όλα τα ανωτέρω στον περιπατητή, τον ντόπιο ή τον τουρίστα</a:t>
            </a:r>
          </a:p>
          <a:p>
            <a:r>
              <a:rPr lang="el-GR" dirty="0"/>
              <a:t>μελέτη </a:t>
            </a:r>
            <a:r>
              <a:rPr lang="el-GR" b="1" dirty="0" smtClean="0"/>
              <a:t>βασικών </a:t>
            </a:r>
            <a:r>
              <a:rPr lang="el-GR" b="1" dirty="0"/>
              <a:t>αρχών και </a:t>
            </a:r>
            <a:r>
              <a:rPr lang="el-GR" b="1" dirty="0" smtClean="0"/>
              <a:t>εφαρμογών </a:t>
            </a:r>
            <a:r>
              <a:rPr lang="el-GR" dirty="0"/>
              <a:t>της </a:t>
            </a:r>
            <a:r>
              <a:rPr lang="el-GR" dirty="0" err="1"/>
              <a:t>επανάχρησης</a:t>
            </a:r>
            <a:r>
              <a:rPr lang="el-GR" dirty="0"/>
              <a:t> ιστορικών </a:t>
            </a:r>
            <a:r>
              <a:rPr lang="el-GR" dirty="0" smtClean="0"/>
              <a:t>κτιρίων</a:t>
            </a:r>
          </a:p>
          <a:p>
            <a:r>
              <a:rPr lang="el-GR" dirty="0"/>
              <a:t>εξαγωγή συμπερασμάτων, ώστε να </a:t>
            </a:r>
            <a:r>
              <a:rPr lang="el-GR" b="1" dirty="0"/>
              <a:t>αναβαθμιστούν </a:t>
            </a:r>
            <a:r>
              <a:rPr lang="el-GR" dirty="0"/>
              <a:t>περιβαλλοντικά υφιστάμενα κτίρια με ιστορικό χαρακτήρα</a:t>
            </a:r>
            <a:endParaRPr lang="el-GR" dirty="0" smtClean="0"/>
          </a:p>
          <a:p>
            <a:r>
              <a:rPr lang="el-GR" b="1" dirty="0" smtClean="0"/>
              <a:t>ευαισθητοποίηση και πληροφόρηση </a:t>
            </a:r>
            <a:r>
              <a:rPr lang="el-GR" dirty="0" smtClean="0"/>
              <a:t>σχετικά με την δραστηριότητα της </a:t>
            </a:r>
            <a:r>
              <a:rPr lang="el-GR" dirty="0" err="1" smtClean="0"/>
              <a:t>επανάχρησης</a:t>
            </a:r>
            <a:r>
              <a:rPr lang="el-GR" dirty="0" smtClean="0"/>
              <a:t> ιστορικών κτιρίων στις μέρες μας, καθώς και τις παραμέτρους που περιλαμβάνει σε θεωρητικό και πρακτικό επίπεδο</a:t>
            </a:r>
          </a:p>
          <a:p>
            <a:endParaRPr lang="el-GR" dirty="0"/>
          </a:p>
        </p:txBody>
      </p:sp>
      <p:sp>
        <p:nvSpPr>
          <p:cNvPr id="4" name="3 - Θέση αριθμού διαφάνειας"/>
          <p:cNvSpPr>
            <a:spLocks noGrp="1"/>
          </p:cNvSpPr>
          <p:nvPr>
            <p:ph type="sldNum" sz="quarter" idx="12"/>
          </p:nvPr>
        </p:nvSpPr>
        <p:spPr/>
        <p:txBody>
          <a:bodyPr/>
          <a:lstStyle/>
          <a:p>
            <a:fld id="{5BD9B1CF-E6EE-432C-98DE-512B654F39B4}" type="slidenum">
              <a:rPr lang="el-GR" smtClean="0"/>
              <a:pPr/>
              <a:t>3</a:t>
            </a:fld>
            <a:endParaRPr lang="el-GR"/>
          </a:p>
        </p:txBody>
      </p:sp>
      <p:sp>
        <p:nvSpPr>
          <p:cNvPr id="5" name="4 - Θέση υποσέλιδου"/>
          <p:cNvSpPr>
            <a:spLocks noGrp="1"/>
          </p:cNvSpPr>
          <p:nvPr>
            <p:ph type="ftr" sz="quarter" idx="11"/>
          </p:nvPr>
        </p:nvSpPr>
        <p:spPr>
          <a:xfrm flipV="1">
            <a:off x="3124200" y="6721475"/>
            <a:ext cx="2895600" cy="136525"/>
          </a:xfrm>
        </p:spPr>
        <p:txBody>
          <a:bodyPr/>
          <a:lstStyle/>
          <a:p>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85728"/>
            <a:ext cx="8229600" cy="1428760"/>
          </a:xfrm>
        </p:spPr>
        <p:txBody>
          <a:bodyPr>
            <a:normAutofit fontScale="90000"/>
          </a:bodyPr>
          <a:lstStyle/>
          <a:p>
            <a:r>
              <a:rPr lang="el-GR" dirty="0" smtClean="0"/>
              <a:t>Παράγοντες που </a:t>
            </a:r>
            <a:r>
              <a:rPr lang="el-GR" dirty="0"/>
              <a:t>επηρεάζουν τη βιώσιμη αστική ανάπτυξη</a:t>
            </a:r>
            <a:r>
              <a:rPr lang="el-GR" dirty="0" smtClean="0"/>
              <a:t>:</a:t>
            </a:r>
            <a:endParaRPr lang="el-GR" dirty="0"/>
          </a:p>
        </p:txBody>
      </p:sp>
      <p:sp>
        <p:nvSpPr>
          <p:cNvPr id="3" name="2 - Θέση περιεχομένου"/>
          <p:cNvSpPr>
            <a:spLocks noGrp="1"/>
          </p:cNvSpPr>
          <p:nvPr>
            <p:ph idx="1"/>
          </p:nvPr>
        </p:nvSpPr>
        <p:spPr>
          <a:xfrm>
            <a:off x="457200" y="1928803"/>
            <a:ext cx="8229600" cy="3857652"/>
          </a:xfrm>
        </p:spPr>
        <p:txBody>
          <a:bodyPr>
            <a:normAutofit lnSpcReduction="10000"/>
          </a:bodyPr>
          <a:lstStyle/>
          <a:p>
            <a:r>
              <a:rPr lang="el-GR" dirty="0"/>
              <a:t>προστασία και διατήρηση της </a:t>
            </a:r>
            <a:r>
              <a:rPr lang="el-GR" b="1" dirty="0"/>
              <a:t>πολιτιστικής κληρονομιάς και τοπικής μνήμης </a:t>
            </a:r>
            <a:r>
              <a:rPr lang="el-GR" dirty="0"/>
              <a:t>κατά της </a:t>
            </a:r>
            <a:r>
              <a:rPr lang="el-GR" dirty="0" smtClean="0"/>
              <a:t>άνευ ορίων αστικής εξάπλωσης</a:t>
            </a:r>
          </a:p>
          <a:p>
            <a:r>
              <a:rPr lang="el-GR" dirty="0" smtClean="0"/>
              <a:t>γενικότερη </a:t>
            </a:r>
            <a:r>
              <a:rPr lang="el-GR" dirty="0"/>
              <a:t>διαχείριση του </a:t>
            </a:r>
            <a:r>
              <a:rPr lang="el-GR" b="1" dirty="0" smtClean="0"/>
              <a:t>περιβάλλοντος</a:t>
            </a:r>
            <a:endParaRPr lang="el-GR" b="1" dirty="0"/>
          </a:p>
          <a:p>
            <a:r>
              <a:rPr lang="el-GR" dirty="0" smtClean="0"/>
              <a:t> βελτίωση </a:t>
            </a:r>
            <a:r>
              <a:rPr lang="el-GR" dirty="0"/>
              <a:t>της </a:t>
            </a:r>
            <a:r>
              <a:rPr lang="el-GR" dirty="0" smtClean="0"/>
              <a:t>ποιότητας </a:t>
            </a:r>
            <a:r>
              <a:rPr lang="el-GR" dirty="0"/>
              <a:t>ζωής των </a:t>
            </a:r>
            <a:r>
              <a:rPr lang="el-GR" b="1" dirty="0" smtClean="0"/>
              <a:t>κατοίκων</a:t>
            </a:r>
          </a:p>
          <a:p>
            <a:pPr>
              <a:buNone/>
            </a:pPr>
            <a:endParaRPr lang="el-GR" dirty="0"/>
          </a:p>
          <a:p>
            <a:pPr>
              <a:buNone/>
            </a:pPr>
            <a:r>
              <a:rPr lang="el-GR" dirty="0" smtClean="0"/>
              <a:t>     </a:t>
            </a:r>
            <a:r>
              <a:rPr lang="el-GR" dirty="0" smtClean="0">
                <a:sym typeface="Wingdings" pitchFamily="2" charset="2"/>
              </a:rPr>
              <a:t></a:t>
            </a:r>
            <a:r>
              <a:rPr lang="el-GR" dirty="0" smtClean="0"/>
              <a:t> κατανόηση και αλληλεξάρτηση</a:t>
            </a:r>
            <a:endParaRPr lang="el-GR" dirty="0"/>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4</a:t>
            </a:fld>
            <a:endParaRPr lang="el-G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0"/>
            <a:ext cx="8229600" cy="1142984"/>
          </a:xfrm>
        </p:spPr>
        <p:txBody>
          <a:bodyPr/>
          <a:lstStyle/>
          <a:p>
            <a:r>
              <a:rPr lang="el-GR" dirty="0" smtClean="0"/>
              <a:t>Μεθοδολογία:</a:t>
            </a:r>
            <a:endParaRPr lang="el-GR" dirty="0"/>
          </a:p>
        </p:txBody>
      </p:sp>
      <p:sp>
        <p:nvSpPr>
          <p:cNvPr id="3" name="2 - Θέση περιεχομένου"/>
          <p:cNvSpPr>
            <a:spLocks noGrp="1"/>
          </p:cNvSpPr>
          <p:nvPr>
            <p:ph idx="1"/>
          </p:nvPr>
        </p:nvSpPr>
        <p:spPr>
          <a:xfrm>
            <a:off x="457200" y="1214422"/>
            <a:ext cx="8229600" cy="5643578"/>
          </a:xfrm>
        </p:spPr>
        <p:txBody>
          <a:bodyPr>
            <a:normAutofit fontScale="92500" lnSpcReduction="20000"/>
          </a:bodyPr>
          <a:lstStyle/>
          <a:p>
            <a:pPr lvl="0"/>
            <a:r>
              <a:rPr lang="el-GR" dirty="0" smtClean="0"/>
              <a:t>Βιβλιογραφική ανασκόπηση </a:t>
            </a:r>
          </a:p>
          <a:p>
            <a:pPr>
              <a:buNone/>
            </a:pPr>
            <a:r>
              <a:rPr lang="el-GR" sz="1600" dirty="0"/>
              <a:t> </a:t>
            </a:r>
            <a:r>
              <a:rPr lang="el-GR" sz="1600" dirty="0" smtClean="0"/>
              <a:t>       Ανδρέου Ι., (2015). «</a:t>
            </a:r>
            <a:r>
              <a:rPr lang="el-GR" sz="1600" dirty="0" err="1" smtClean="0"/>
              <a:t>Νήρικος</a:t>
            </a:r>
            <a:r>
              <a:rPr lang="el-GR" sz="1600" dirty="0" smtClean="0"/>
              <a:t> - </a:t>
            </a:r>
            <a:r>
              <a:rPr lang="el-GR" sz="1600" dirty="0" err="1" smtClean="0"/>
              <a:t>Λευκάς</a:t>
            </a:r>
            <a:r>
              <a:rPr lang="el-GR" sz="1600" dirty="0" smtClean="0"/>
              <a:t> - Κάστρο - Αγία Μαύρα - </a:t>
            </a:r>
            <a:r>
              <a:rPr lang="el-GR" sz="1600" dirty="0" err="1" smtClean="0"/>
              <a:t>Αμαξική</a:t>
            </a:r>
            <a:r>
              <a:rPr lang="el-GR" sz="1600" dirty="0" smtClean="0"/>
              <a:t> - Λευκάδα», στο Παπαδάτου-</a:t>
            </a:r>
            <a:r>
              <a:rPr lang="el-GR" sz="1600" dirty="0" err="1" smtClean="0"/>
              <a:t>Γιαννοπούλου</a:t>
            </a:r>
            <a:r>
              <a:rPr lang="el-GR" sz="1600" dirty="0" smtClean="0"/>
              <a:t> Χ. (</a:t>
            </a:r>
            <a:r>
              <a:rPr lang="el-GR" sz="1600" dirty="0" err="1" smtClean="0"/>
              <a:t>επιμ</a:t>
            </a:r>
            <a:r>
              <a:rPr lang="el-GR" sz="1600" dirty="0" smtClean="0"/>
              <a:t>.), </a:t>
            </a:r>
            <a:r>
              <a:rPr lang="el-GR" sz="1600" i="1" dirty="0" err="1" smtClean="0"/>
              <a:t>Νήρικος</a:t>
            </a:r>
            <a:r>
              <a:rPr lang="el-GR" sz="1600" i="1" dirty="0" smtClean="0"/>
              <a:t> </a:t>
            </a:r>
            <a:r>
              <a:rPr lang="el-GR" sz="1600" dirty="0" smtClean="0"/>
              <a:t>- </a:t>
            </a:r>
            <a:r>
              <a:rPr lang="el-GR" sz="1600" i="1" dirty="0" err="1" smtClean="0"/>
              <a:t>Λευκάς</a:t>
            </a:r>
            <a:r>
              <a:rPr lang="el-GR" sz="1600" i="1" dirty="0" smtClean="0"/>
              <a:t> </a:t>
            </a:r>
            <a:r>
              <a:rPr lang="el-GR" sz="1600" dirty="0" smtClean="0"/>
              <a:t>- </a:t>
            </a:r>
            <a:r>
              <a:rPr lang="el-GR" sz="1600" i="1" dirty="0" smtClean="0"/>
              <a:t>Κάστρο: η μακροβιότερη πρωτεύουσα της Λευκάδας, </a:t>
            </a:r>
            <a:r>
              <a:rPr lang="el-GR" sz="1600" dirty="0" smtClean="0"/>
              <a:t>Πρακτικά Συνεδρίου, Πνευματικό Κέντρο Δήμου Λευκάδας, Γιορτές Λόγου και Τέχνης Λευκάδας (Αύγουστος 2010).</a:t>
            </a:r>
          </a:p>
          <a:p>
            <a:pPr lvl="0">
              <a:buNone/>
            </a:pPr>
            <a:r>
              <a:rPr lang="el-GR" sz="1600" dirty="0" smtClean="0"/>
              <a:t>         Αργυρός </a:t>
            </a:r>
            <a:r>
              <a:rPr lang="el-GR" sz="1600" dirty="0"/>
              <a:t>Κ., </a:t>
            </a:r>
            <a:r>
              <a:rPr lang="el-GR" sz="1600" dirty="0" err="1"/>
              <a:t>Λευκόκοιλος</a:t>
            </a:r>
            <a:r>
              <a:rPr lang="el-GR" sz="1600" dirty="0"/>
              <a:t> Σπ. &amp; </a:t>
            </a:r>
            <a:r>
              <a:rPr lang="el-GR" sz="1600" dirty="0" err="1"/>
              <a:t>Φίλιππας</a:t>
            </a:r>
            <a:r>
              <a:rPr lang="el-GR" sz="1600" dirty="0"/>
              <a:t> Μ., (1961). </a:t>
            </a:r>
            <a:r>
              <a:rPr lang="el-GR" sz="1600" i="1" dirty="0"/>
              <a:t>Η αρχιτεκτονική της Λευκάδας</a:t>
            </a:r>
            <a:r>
              <a:rPr lang="el-GR" sz="1600" dirty="0"/>
              <a:t>, τ. Α’, Λευκάδα: Επετηρίδα των </a:t>
            </a:r>
            <a:r>
              <a:rPr lang="el-GR" sz="1600" dirty="0" err="1"/>
              <a:t>Λευκαδικών</a:t>
            </a:r>
            <a:r>
              <a:rPr lang="el-GR" sz="1600" dirty="0"/>
              <a:t> Μελετών</a:t>
            </a:r>
            <a:r>
              <a:rPr lang="el-GR" sz="1600" dirty="0" smtClean="0"/>
              <a:t>.</a:t>
            </a:r>
          </a:p>
          <a:p>
            <a:pPr lvl="0">
              <a:buNone/>
            </a:pPr>
            <a:r>
              <a:rPr lang="el-GR" sz="1600" dirty="0"/>
              <a:t> </a:t>
            </a:r>
            <a:r>
              <a:rPr lang="el-GR" sz="1600" dirty="0" smtClean="0"/>
              <a:t>       Βαγενάς </a:t>
            </a:r>
            <a:r>
              <a:rPr lang="el-GR" sz="1600" dirty="0"/>
              <a:t>Ν., (2014). </a:t>
            </a:r>
            <a:r>
              <a:rPr lang="el-GR" sz="1600" i="1" dirty="0"/>
              <a:t>Πάτρια ίχνη: ψηφίδες από τη Λευκάδα του χθες</a:t>
            </a:r>
            <a:r>
              <a:rPr lang="el-GR" sz="1600" dirty="0"/>
              <a:t>, Αθήνα: </a:t>
            </a:r>
            <a:r>
              <a:rPr lang="en-US" sz="1600" dirty="0" err="1"/>
              <a:t>Faggotto</a:t>
            </a:r>
            <a:r>
              <a:rPr lang="el-GR" sz="1600" dirty="0" smtClean="0"/>
              <a:t>.</a:t>
            </a:r>
          </a:p>
          <a:p>
            <a:pPr>
              <a:buNone/>
            </a:pPr>
            <a:r>
              <a:rPr lang="el-GR" sz="1600" dirty="0" smtClean="0"/>
              <a:t>        Βιντζηλαίου </a:t>
            </a:r>
            <a:r>
              <a:rPr lang="el-GR" sz="1600" dirty="0"/>
              <a:t>Ε., </a:t>
            </a:r>
            <a:r>
              <a:rPr lang="el-GR" sz="1600" dirty="0" err="1"/>
              <a:t>Τουλιάτος</a:t>
            </a:r>
            <a:r>
              <a:rPr lang="el-GR" sz="1600" dirty="0"/>
              <a:t> Π., </a:t>
            </a:r>
            <a:r>
              <a:rPr lang="el-GR" sz="1600" dirty="0" err="1"/>
              <a:t>Ζέρης</a:t>
            </a:r>
            <a:r>
              <a:rPr lang="el-GR" sz="1600" dirty="0"/>
              <a:t> Χ., </a:t>
            </a:r>
            <a:r>
              <a:rPr lang="el-GR" sz="1600" dirty="0" err="1"/>
              <a:t>Ρεπαπής</a:t>
            </a:r>
            <a:r>
              <a:rPr lang="el-GR" sz="1600" dirty="0"/>
              <a:t> Κ., </a:t>
            </a:r>
            <a:r>
              <a:rPr lang="el-GR" sz="1600" dirty="0" err="1"/>
              <a:t>Ζαγκότσης</a:t>
            </a:r>
            <a:r>
              <a:rPr lang="el-GR" sz="1600" dirty="0"/>
              <a:t> Α., Λεονάρδος Ε., </a:t>
            </a:r>
            <a:r>
              <a:rPr lang="el-GR" sz="1600" dirty="0" err="1"/>
              <a:t>Παλιεράκη</a:t>
            </a:r>
            <a:r>
              <a:rPr lang="el-GR" sz="1600" dirty="0"/>
              <a:t> Β. &amp; Αδάμ Χ., (2007). </a:t>
            </a:r>
            <a:r>
              <a:rPr lang="el-GR" sz="1600" i="1" dirty="0"/>
              <a:t>Λευκάδα: Αντισεισμική δόμηση</a:t>
            </a:r>
            <a:r>
              <a:rPr lang="el-GR" sz="1600" dirty="0"/>
              <a:t>, Λευκάδα: Δημόσια Βιβλιοθήκη Λευκάδας</a:t>
            </a:r>
            <a:r>
              <a:rPr lang="el-GR" sz="1600" dirty="0" smtClean="0"/>
              <a:t>.</a:t>
            </a:r>
          </a:p>
          <a:p>
            <a:pPr lvl="0">
              <a:buNone/>
            </a:pPr>
            <a:r>
              <a:rPr lang="el-GR" sz="1600" dirty="0" smtClean="0"/>
              <a:t>         Μακάριος </a:t>
            </a:r>
            <a:r>
              <a:rPr lang="el-GR" sz="1600" dirty="0" err="1"/>
              <a:t>Τρ</a:t>
            </a:r>
            <a:r>
              <a:rPr lang="el-GR" sz="1600" dirty="0"/>
              <a:t>. &amp; Δημοσθένους Μ., (2008). </a:t>
            </a:r>
            <a:r>
              <a:rPr lang="el-GR" sz="1600" i="1" dirty="0"/>
              <a:t>Τα παραδοσιακά κτίρια της Λευκάδας με το διπλό δομικό σύστημα και η αντισεισμική τους συμπεριφορά</a:t>
            </a:r>
            <a:r>
              <a:rPr lang="el-GR" sz="1600" dirty="0"/>
              <a:t>, 3</a:t>
            </a:r>
            <a:r>
              <a:rPr lang="el-GR" sz="1600" baseline="30000" dirty="0"/>
              <a:t>ο</a:t>
            </a:r>
            <a:r>
              <a:rPr lang="el-GR" sz="1600" dirty="0"/>
              <a:t> Πανελλήνιο Συνέδριο Αντισεισμικής Μηχανικής &amp; Τεχνικής Σεισμολογίας, 5-7 Νοεμβρίου, Άρθρο 2047</a:t>
            </a:r>
            <a:r>
              <a:rPr lang="el-GR" sz="1600" dirty="0" smtClean="0"/>
              <a:t>.</a:t>
            </a:r>
          </a:p>
          <a:p>
            <a:pPr>
              <a:buNone/>
            </a:pPr>
            <a:r>
              <a:rPr lang="el-GR" sz="1600" dirty="0" smtClean="0"/>
              <a:t>         </a:t>
            </a:r>
            <a:r>
              <a:rPr lang="el-GR" sz="1600" dirty="0" err="1" smtClean="0"/>
              <a:t>Μαλακάσης</a:t>
            </a:r>
            <a:r>
              <a:rPr lang="el-GR" sz="1600" dirty="0" smtClean="0"/>
              <a:t> </a:t>
            </a:r>
            <a:r>
              <a:rPr lang="el-GR" sz="1600" dirty="0"/>
              <a:t>Δ., (2000). </a:t>
            </a:r>
            <a:r>
              <a:rPr lang="el-GR" sz="1600" i="1" dirty="0"/>
              <a:t>Τα παλιά σπίτια της Λευκάδας, </a:t>
            </a:r>
            <a:r>
              <a:rPr lang="el-GR" sz="1600" dirty="0"/>
              <a:t>Αθήνα: </a:t>
            </a:r>
            <a:r>
              <a:rPr lang="en-US" sz="1600" dirty="0" err="1"/>
              <a:t>Fagotto</a:t>
            </a:r>
            <a:r>
              <a:rPr lang="el-GR" sz="1600" dirty="0" smtClean="0"/>
              <a:t>.</a:t>
            </a:r>
          </a:p>
          <a:p>
            <a:pPr lvl="0">
              <a:buNone/>
            </a:pPr>
            <a:r>
              <a:rPr lang="el-GR" sz="1600" dirty="0" smtClean="0"/>
              <a:t>        Παπαδάτου-</a:t>
            </a:r>
            <a:r>
              <a:rPr lang="el-GR" sz="1600" dirty="0" err="1" smtClean="0"/>
              <a:t>Γιαννοπούλου</a:t>
            </a:r>
            <a:r>
              <a:rPr lang="el-GR" sz="1600" dirty="0" smtClean="0"/>
              <a:t> </a:t>
            </a:r>
            <a:r>
              <a:rPr lang="el-GR" sz="1600" dirty="0"/>
              <a:t>Χ., (2021). </a:t>
            </a:r>
            <a:r>
              <a:rPr lang="el-GR" sz="1600" i="1" dirty="0"/>
              <a:t>Η ευρηματική αντισεισμική κατασκευή των κτιρίων της νήσου Λευκάδας</a:t>
            </a:r>
            <a:r>
              <a:rPr lang="el-GR" sz="1600" dirty="0"/>
              <a:t>, Αθήνα: </a:t>
            </a:r>
            <a:r>
              <a:rPr lang="en-US" sz="1600" dirty="0" err="1" smtClean="0"/>
              <a:t>Fagotto</a:t>
            </a:r>
            <a:r>
              <a:rPr lang="el-GR" sz="1600" dirty="0" smtClean="0"/>
              <a:t>.</a:t>
            </a:r>
          </a:p>
          <a:p>
            <a:pPr lvl="0">
              <a:buNone/>
            </a:pPr>
            <a:r>
              <a:rPr lang="el-GR" sz="1600" dirty="0" smtClean="0"/>
              <a:t>        Παπαδάτου-</a:t>
            </a:r>
            <a:r>
              <a:rPr lang="el-GR" sz="1600" dirty="0" err="1" smtClean="0"/>
              <a:t>Γιαννοπούλου</a:t>
            </a:r>
            <a:r>
              <a:rPr lang="el-GR" sz="1600" dirty="0" smtClean="0"/>
              <a:t> Χ., (2014). </a:t>
            </a:r>
            <a:r>
              <a:rPr lang="el-GR" sz="1600" i="1" dirty="0" smtClean="0"/>
              <a:t>Τεχνικές ευσταθείας της παραδοσιακής αρχιτεκτονικής  και  λεξικό ιδιωματικών οικοδομικών όρων της Λευκάδας</a:t>
            </a:r>
            <a:r>
              <a:rPr lang="el-GR" sz="1600" dirty="0" smtClean="0"/>
              <a:t>, Λευκάδα.</a:t>
            </a:r>
          </a:p>
          <a:p>
            <a:pPr lvl="0">
              <a:buNone/>
            </a:pPr>
            <a:r>
              <a:rPr lang="el-GR" sz="1600" dirty="0"/>
              <a:t> </a:t>
            </a:r>
            <a:r>
              <a:rPr lang="el-GR" sz="1600" dirty="0" smtClean="0"/>
              <a:t>       Παπαδάτου-</a:t>
            </a:r>
            <a:r>
              <a:rPr lang="el-GR" sz="1600" dirty="0" err="1" smtClean="0"/>
              <a:t>Γιαννοπούλου</a:t>
            </a:r>
            <a:r>
              <a:rPr lang="el-GR" sz="1600" dirty="0" smtClean="0"/>
              <a:t> </a:t>
            </a:r>
            <a:r>
              <a:rPr lang="el-GR" sz="1600" dirty="0"/>
              <a:t>Χ., (1999). </a:t>
            </a:r>
            <a:r>
              <a:rPr lang="el-GR" sz="1600" i="1" dirty="0"/>
              <a:t>Λευκάδα, ερευνώντας, </a:t>
            </a:r>
            <a:r>
              <a:rPr lang="el-GR" sz="1600" dirty="0"/>
              <a:t>Πάτρα: Αχαϊκές Εκδόσεις</a:t>
            </a:r>
            <a:r>
              <a:rPr lang="el-GR" sz="1600" dirty="0" smtClean="0"/>
              <a:t>.</a:t>
            </a:r>
            <a:endParaRPr lang="el-GR" dirty="0" smtClean="0"/>
          </a:p>
          <a:p>
            <a:r>
              <a:rPr lang="el-GR" dirty="0" smtClean="0"/>
              <a:t>Επιτόπια </a:t>
            </a:r>
            <a:r>
              <a:rPr lang="el-GR" dirty="0"/>
              <a:t>έρευνα (περιπλάνηση στην πόλη, συνεντεύξεις με κατοίκους και εργαζόμενους, παρατήρηση περαστικών και </a:t>
            </a:r>
            <a:r>
              <a:rPr lang="el-GR" dirty="0" smtClean="0"/>
              <a:t>περιβάλλοντος</a:t>
            </a:r>
            <a:r>
              <a:rPr lang="el-GR" dirty="0"/>
              <a:t>)</a:t>
            </a: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5</a:t>
            </a:fld>
            <a:endParaRPr lang="el-G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0"/>
            <a:ext cx="8229600" cy="1500174"/>
          </a:xfrm>
        </p:spPr>
        <p:txBody>
          <a:bodyPr>
            <a:noAutofit/>
          </a:bodyPr>
          <a:lstStyle/>
          <a:p>
            <a:r>
              <a:rPr lang="el-GR" sz="3200" dirty="0" smtClean="0"/>
              <a:t>Καλές πρακτικές: στρατηγικές προσαρμοστικής </a:t>
            </a:r>
            <a:r>
              <a:rPr lang="el-GR" sz="3200" dirty="0" err="1" smtClean="0"/>
              <a:t>επανάχρησης</a:t>
            </a:r>
            <a:r>
              <a:rPr lang="el-GR" sz="3200" dirty="0" smtClean="0"/>
              <a:t> ιστορικών κτιρίων (</a:t>
            </a:r>
            <a:r>
              <a:rPr lang="en-US" sz="3200" dirty="0" smtClean="0"/>
              <a:t>a</a:t>
            </a:r>
            <a:r>
              <a:rPr lang="el-GR" sz="3200" dirty="0" err="1" smtClean="0"/>
              <a:t>daptive</a:t>
            </a:r>
            <a:r>
              <a:rPr lang="el-GR" sz="3200" dirty="0" smtClean="0"/>
              <a:t> </a:t>
            </a:r>
            <a:r>
              <a:rPr lang="el-GR" sz="3200" dirty="0" err="1" smtClean="0"/>
              <a:t>reuse</a:t>
            </a:r>
            <a:r>
              <a:rPr lang="el-GR" sz="3200" dirty="0" smtClean="0"/>
              <a:t> </a:t>
            </a:r>
            <a:r>
              <a:rPr lang="el-GR" sz="3200" dirty="0" err="1" smtClean="0"/>
              <a:t>strategies</a:t>
            </a:r>
            <a:r>
              <a:rPr lang="el-GR" sz="3200" dirty="0" smtClean="0"/>
              <a:t> </a:t>
            </a:r>
            <a:r>
              <a:rPr lang="en-US" sz="3200" dirty="0" smtClean="0"/>
              <a:t>of historic buildings</a:t>
            </a:r>
            <a:r>
              <a:rPr lang="el-GR" sz="3200" dirty="0" smtClean="0"/>
              <a:t>) </a:t>
            </a:r>
            <a:endParaRPr lang="el-GR" sz="3200" dirty="0"/>
          </a:p>
        </p:txBody>
      </p:sp>
      <p:sp>
        <p:nvSpPr>
          <p:cNvPr id="3" name="2 - Θέση περιεχομένου"/>
          <p:cNvSpPr>
            <a:spLocks noGrp="1"/>
          </p:cNvSpPr>
          <p:nvPr>
            <p:ph idx="1"/>
          </p:nvPr>
        </p:nvSpPr>
        <p:spPr>
          <a:xfrm>
            <a:off x="457200" y="1428736"/>
            <a:ext cx="8229600" cy="5429264"/>
          </a:xfrm>
        </p:spPr>
        <p:txBody>
          <a:bodyPr>
            <a:normAutofit fontScale="92500"/>
          </a:bodyPr>
          <a:lstStyle/>
          <a:p>
            <a:r>
              <a:rPr lang="el-GR" sz="2600" dirty="0" smtClean="0"/>
              <a:t>Όχι απλή ανακαίνιση, αλλά </a:t>
            </a:r>
            <a:r>
              <a:rPr lang="el-GR" sz="2600" b="1" dirty="0" smtClean="0"/>
              <a:t>«θεραπεία» ιστορικών διαστάσεων</a:t>
            </a:r>
            <a:r>
              <a:rPr lang="el-GR" sz="2600" dirty="0" smtClean="0"/>
              <a:t> </a:t>
            </a:r>
            <a:r>
              <a:rPr lang="el-GR" sz="2600" dirty="0" smtClean="0">
                <a:sym typeface="Wingdings" pitchFamily="2" charset="2"/>
              </a:rPr>
              <a:t></a:t>
            </a:r>
            <a:r>
              <a:rPr lang="el-GR" sz="2600" dirty="0" smtClean="0"/>
              <a:t> διατήρηση ιστορίας</a:t>
            </a:r>
          </a:p>
          <a:p>
            <a:r>
              <a:rPr lang="el-GR" sz="2600" dirty="0" smtClean="0"/>
              <a:t>Αντί για κατεδάφιση και εκ νέου ανέγερση, </a:t>
            </a:r>
            <a:r>
              <a:rPr lang="el-GR" sz="2600" b="1" dirty="0" smtClean="0"/>
              <a:t>ανακύκλωση, επισκευή, τροποποίηση, προσαρμογή </a:t>
            </a:r>
            <a:r>
              <a:rPr lang="el-GR" sz="2600" dirty="0" smtClean="0">
                <a:sym typeface="Wingdings" pitchFamily="2" charset="2"/>
              </a:rPr>
              <a:t></a:t>
            </a:r>
            <a:r>
              <a:rPr lang="el-GR" sz="2600" dirty="0" smtClean="0"/>
              <a:t> υπεύθυνη πρακτική για το περιβάλλον</a:t>
            </a:r>
          </a:p>
          <a:p>
            <a:r>
              <a:rPr lang="el-GR" sz="2600" dirty="0" smtClean="0"/>
              <a:t>Ιστορικό κέντρο σε </a:t>
            </a:r>
            <a:r>
              <a:rPr lang="el-GR" sz="2600" b="1" dirty="0" smtClean="0"/>
              <a:t>αρμονία</a:t>
            </a:r>
            <a:r>
              <a:rPr lang="el-GR" sz="2600" dirty="0" smtClean="0"/>
              <a:t> με τον υπόλοιπο οργανισμό της πόλης</a:t>
            </a:r>
          </a:p>
          <a:p>
            <a:r>
              <a:rPr lang="el-GR" sz="2600" dirty="0" smtClean="0"/>
              <a:t>Απόδοση στο κτίριο </a:t>
            </a:r>
            <a:r>
              <a:rPr lang="el-GR" sz="2600" b="1" dirty="0" smtClean="0"/>
              <a:t>λειτουργιών συμβατών</a:t>
            </a:r>
            <a:r>
              <a:rPr lang="el-GR" sz="2600" dirty="0" smtClean="0"/>
              <a:t> με τα χωρικά του χαρακτηριστικά, τη δομή και την περιβαλλοντική του ποιότητα </a:t>
            </a:r>
            <a:r>
              <a:rPr lang="el-GR" sz="2600" dirty="0" smtClean="0">
                <a:sym typeface="Wingdings" pitchFamily="2" charset="2"/>
              </a:rPr>
              <a:t> </a:t>
            </a:r>
            <a:r>
              <a:rPr lang="el-GR" sz="2600" dirty="0" smtClean="0"/>
              <a:t>προγράμματα δομικής εξυγίανσης</a:t>
            </a:r>
          </a:p>
          <a:p>
            <a:r>
              <a:rPr lang="el-GR" sz="2600" dirty="0" smtClean="0"/>
              <a:t>Προδιαγραφές: χαμηλές εκπομπές διοξειδίου του άνθρακα, θερμική άνεση, σχετική θερμοκρασία και υγρασία, φυσικός φωτισμός, εξαερισμός, ακουστική άνεση, ευκρίνεια ομιλίας</a:t>
            </a:r>
          </a:p>
          <a:p>
            <a:endParaRPr lang="el-GR" sz="2800" dirty="0"/>
          </a:p>
        </p:txBody>
      </p:sp>
      <p:sp>
        <p:nvSpPr>
          <p:cNvPr id="4" name="3 - Θέση υποσέλιδου"/>
          <p:cNvSpPr>
            <a:spLocks noGrp="1"/>
          </p:cNvSpPr>
          <p:nvPr>
            <p:ph type="ftr" sz="quarter" idx="11"/>
          </p:nvPr>
        </p:nvSpPr>
        <p:spPr/>
        <p:txBody>
          <a:bodyPr/>
          <a:lstStyle/>
          <a:p>
            <a:endParaRPr lang="el-GR" dirty="0"/>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6</a:t>
            </a:fld>
            <a:endParaRPr lang="el-G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28652"/>
            <a:ext cx="7972452" cy="71438"/>
          </a:xfrm>
        </p:spPr>
        <p:txBody>
          <a:bodyPr>
            <a:normAutofit fontScale="90000"/>
          </a:bodyPr>
          <a:lstStyle/>
          <a:p>
            <a:endParaRPr lang="el-GR" dirty="0"/>
          </a:p>
        </p:txBody>
      </p:sp>
      <p:sp>
        <p:nvSpPr>
          <p:cNvPr id="3" name="2 - Θέση περιεχομένου"/>
          <p:cNvSpPr>
            <a:spLocks noGrp="1"/>
          </p:cNvSpPr>
          <p:nvPr>
            <p:ph idx="1"/>
          </p:nvPr>
        </p:nvSpPr>
        <p:spPr>
          <a:xfrm>
            <a:off x="457200" y="428604"/>
            <a:ext cx="8229600" cy="6429396"/>
          </a:xfrm>
        </p:spPr>
        <p:txBody>
          <a:bodyPr>
            <a:normAutofit fontScale="92500" lnSpcReduction="20000"/>
          </a:bodyPr>
          <a:lstStyle/>
          <a:p>
            <a:pPr>
              <a:buNone/>
            </a:pPr>
            <a:r>
              <a:rPr lang="el-GR" dirty="0" smtClean="0"/>
              <a:t>	Από το 1975, η αρχιτεκτονική κληρονομιά έγινε ένας από τους κύριους στόχους του αστικού σχεδιασμού και της χωροταξίας, στο πλαίσιο ανάδειξης, αλλά και συνύπαρξης της ιστορικής συνέχειας, της διατήρησης της αρχιτεκτονικής κληρονομιάς και της ανάπτυξης μιας οικιστικής περιοχής, που εφαρμόστηκε σταδιακά σε όλη τη χώρα (</a:t>
            </a:r>
            <a:r>
              <a:rPr lang="el-GR" dirty="0" err="1" smtClean="0"/>
              <a:t>Μονιούδη</a:t>
            </a:r>
            <a:r>
              <a:rPr lang="el-GR" dirty="0" smtClean="0"/>
              <a:t>-Γαβαλά, 2015: 125).</a:t>
            </a:r>
          </a:p>
          <a:p>
            <a:pPr>
              <a:buNone/>
            </a:pPr>
            <a:endParaRPr lang="el-GR" dirty="0" smtClean="0"/>
          </a:p>
          <a:p>
            <a:pPr>
              <a:buNone/>
            </a:pPr>
            <a:r>
              <a:rPr lang="el-GR" dirty="0" smtClean="0"/>
              <a:t>	Εξέταση </a:t>
            </a:r>
            <a:r>
              <a:rPr lang="el-GR" sz="3000" dirty="0" smtClean="0"/>
              <a:t>σύγχρονης περιβαλλοντικής απόκρισης διατηρητέων </a:t>
            </a:r>
            <a:r>
              <a:rPr lang="el-GR" sz="3000" dirty="0"/>
              <a:t>κτιρίων του 18</a:t>
            </a:r>
            <a:r>
              <a:rPr lang="el-GR" sz="3000" baseline="30000" dirty="0"/>
              <a:t>ου</a:t>
            </a:r>
            <a:r>
              <a:rPr lang="el-GR" sz="3000" dirty="0"/>
              <a:t> αιώνα, με απώτερο σκοπό την πρόταση να ακολουθήσουν και σε άλλα κτίρια αντίστοιχες επεμβάσεις για την ενεργειακή τους </a:t>
            </a:r>
            <a:r>
              <a:rPr lang="el-GR" sz="3000" dirty="0" smtClean="0"/>
              <a:t>αναβάθμιση </a:t>
            </a:r>
            <a:r>
              <a:rPr lang="el-GR" sz="3000" dirty="0" smtClean="0">
                <a:sym typeface="Wingdings" pitchFamily="2" charset="2"/>
              </a:rPr>
              <a:t> υλικά και μέσα που σέβονται το κλίμα και τα ιδιαίτερα χαρακτηριστικά του τόπου.</a:t>
            </a:r>
          </a:p>
          <a:p>
            <a:pPr>
              <a:buNone/>
            </a:pPr>
            <a:r>
              <a:rPr lang="el-GR" sz="3000" dirty="0" smtClean="0"/>
              <a:t>	</a:t>
            </a:r>
          </a:p>
          <a:p>
            <a:pPr>
              <a:buNone/>
            </a:pPr>
            <a:endParaRPr lang="el-GR" dirty="0" smtClean="0">
              <a:sym typeface="Wingdings" pitchFamily="2" charset="2"/>
            </a:endParaRPr>
          </a:p>
          <a:p>
            <a:pPr>
              <a:buNone/>
            </a:pPr>
            <a:endParaRPr lang="el-GR" dirty="0" smtClean="0">
              <a:sym typeface="Wingdings" pitchFamily="2" charset="2"/>
            </a:endParaRPr>
          </a:p>
          <a:p>
            <a:pPr>
              <a:buNone/>
            </a:pPr>
            <a:endParaRPr lang="el-GR" dirty="0"/>
          </a:p>
          <a:p>
            <a:endParaRPr lang="el-GR" dirty="0"/>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7</a:t>
            </a:fld>
            <a:endParaRPr lang="el-G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Καταβολές παραδοσιακής αρχιτεκτονικής Λευκάδας:</a:t>
            </a:r>
            <a:endParaRPr lang="el-GR" dirty="0"/>
          </a:p>
        </p:txBody>
      </p:sp>
      <p:sp>
        <p:nvSpPr>
          <p:cNvPr id="3" name="2 - Θέση περιεχομένου"/>
          <p:cNvSpPr>
            <a:spLocks noGrp="1"/>
          </p:cNvSpPr>
          <p:nvPr>
            <p:ph idx="1"/>
          </p:nvPr>
        </p:nvSpPr>
        <p:spPr>
          <a:xfrm>
            <a:off x="457200" y="1600200"/>
            <a:ext cx="4400552" cy="5257800"/>
          </a:xfrm>
        </p:spPr>
        <p:txBody>
          <a:bodyPr>
            <a:normAutofit fontScale="85000" lnSpcReduction="20000"/>
          </a:bodyPr>
          <a:lstStyle/>
          <a:p>
            <a:r>
              <a:rPr lang="el-GR" sz="2800" dirty="0" smtClean="0"/>
              <a:t>1718 - Ενετική κατοχή (βενετοκρατούμενη πόλη: τείχη, κάστρο, πυκνή δόμηση, ανάπτυξη σε ύψος, εσωτερική αυλή, αγορά Β-Ν &amp; στενά σοκάκια, κεντρική πλατεία)</a:t>
            </a:r>
          </a:p>
          <a:p>
            <a:r>
              <a:rPr lang="el-GR" sz="2800" dirty="0" smtClean="0"/>
              <a:t>1810 - Αγγλική κατοχή </a:t>
            </a:r>
          </a:p>
          <a:p>
            <a:r>
              <a:rPr lang="el-GR" sz="2800" dirty="0" smtClean="0"/>
              <a:t>Ελώδες και βαλτώδες έδαφος, σεισμογενής περιοχή (1825) </a:t>
            </a:r>
            <a:r>
              <a:rPr lang="el-GR" sz="2800" dirty="0" smtClean="0">
                <a:sym typeface="Wingdings" pitchFamily="2" charset="2"/>
              </a:rPr>
              <a:t> κανονισμός για λίθινο ισόγειο &amp; ξύλινο ανώγειο</a:t>
            </a:r>
            <a:endParaRPr lang="el-GR" sz="2800" dirty="0" smtClean="0"/>
          </a:p>
          <a:p>
            <a:r>
              <a:rPr lang="el-GR" sz="2800" dirty="0" smtClean="0"/>
              <a:t>Επτάνησα, αλλά με επαφή με Ήπειρο</a:t>
            </a:r>
          </a:p>
          <a:p>
            <a:r>
              <a:rPr lang="el-GR" sz="2800" dirty="0" smtClean="0"/>
              <a:t>Τοπική παραδοσιακή αρχιτεκτονική, μαζί με νεοκλασικά χαρακτηριστικά</a:t>
            </a:r>
          </a:p>
        </p:txBody>
      </p:sp>
      <p:sp>
        <p:nvSpPr>
          <p:cNvPr id="4" name="3 - Θέση υποσέλιδου"/>
          <p:cNvSpPr>
            <a:spLocks noGrp="1"/>
          </p:cNvSpPr>
          <p:nvPr>
            <p:ph type="ftr" sz="quarter" idx="11"/>
          </p:nvPr>
        </p:nvSpPr>
        <p:spPr>
          <a:xfrm>
            <a:off x="4929190" y="5643579"/>
            <a:ext cx="4000528" cy="642942"/>
          </a:xfrm>
        </p:spPr>
        <p:txBody>
          <a:bodyPr/>
          <a:lstStyle/>
          <a:p>
            <a:r>
              <a:rPr lang="el-GR" dirty="0" smtClean="0">
                <a:solidFill>
                  <a:schemeClr val="tx1"/>
                </a:solidFill>
              </a:rPr>
              <a:t>Τοπογραφικό σχέδιο Άγγλων, 1827.</a:t>
            </a:r>
          </a:p>
          <a:p>
            <a:r>
              <a:rPr lang="el-GR" dirty="0" smtClean="0">
                <a:solidFill>
                  <a:schemeClr val="tx1"/>
                </a:solidFill>
              </a:rPr>
              <a:t>(Παπαδάτου-</a:t>
            </a:r>
            <a:r>
              <a:rPr lang="el-GR" dirty="0" err="1" smtClean="0">
                <a:solidFill>
                  <a:schemeClr val="tx1"/>
                </a:solidFill>
              </a:rPr>
              <a:t>Γιαννοπούλο</a:t>
            </a:r>
            <a:r>
              <a:rPr lang="el-GR" dirty="0" smtClean="0">
                <a:solidFill>
                  <a:schemeClr val="tx1"/>
                </a:solidFill>
              </a:rPr>
              <a:t>υ, 1999: 65)</a:t>
            </a:r>
          </a:p>
          <a:p>
            <a:endParaRPr lang="el-GR" dirty="0"/>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8</a:t>
            </a:fld>
            <a:endParaRPr lang="el-GR"/>
          </a:p>
        </p:txBody>
      </p:sp>
      <p:pic>
        <p:nvPicPr>
          <p:cNvPr id="6" name="Picture 26" descr="canvas"/>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cx="http://schemas.microsoft.com/office/drawing/2014/chartex" xmlns:cx1="http://schemas.microsoft.com/office/drawing/2015/9/8/chartex"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arto="http://schemas.microsoft.com/office/word/2006/arto" xmlns:pic="http://schemas.openxmlformats.org/drawingml/2006/picture" xmlns:lc="http://schemas.openxmlformats.org/drawingml/2006/lockedCanvas" val="0"/>
              </a:ext>
            </a:extLst>
          </a:blip>
          <a:srcRect/>
          <a:stretch>
            <a:fillRect/>
          </a:stretch>
        </p:blipFill>
        <p:spPr bwMode="auto">
          <a:xfrm>
            <a:off x="4857752" y="2143116"/>
            <a:ext cx="4143404" cy="350046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Δομικό σύστημα:</a:t>
            </a:r>
            <a:endParaRPr lang="el-GR" dirty="0"/>
          </a:p>
        </p:txBody>
      </p:sp>
      <p:sp>
        <p:nvSpPr>
          <p:cNvPr id="3" name="2 - Θέση περιεχομένου"/>
          <p:cNvSpPr>
            <a:spLocks noGrp="1"/>
          </p:cNvSpPr>
          <p:nvPr>
            <p:ph idx="1"/>
          </p:nvPr>
        </p:nvSpPr>
        <p:spPr>
          <a:xfrm>
            <a:off x="457200" y="1600200"/>
            <a:ext cx="5257808" cy="4757758"/>
          </a:xfrm>
        </p:spPr>
        <p:txBody>
          <a:bodyPr>
            <a:normAutofit fontScale="70000" lnSpcReduction="20000"/>
          </a:bodyPr>
          <a:lstStyle/>
          <a:p>
            <a:r>
              <a:rPr lang="el-GR" dirty="0" smtClean="0"/>
              <a:t>Μικτή τεχνική: φέρουσα λιθοδομή στο ισόγειο καταλήγει με ξύλινα υποστυλώματα (</a:t>
            </a:r>
            <a:r>
              <a:rPr lang="el-GR" dirty="0" err="1" smtClean="0"/>
              <a:t>ποντέλλα</a:t>
            </a:r>
            <a:r>
              <a:rPr lang="el-GR" dirty="0" smtClean="0"/>
              <a:t>*) σε ξύλινο χωρικό πλαίσιο στον επάνω όροφο</a:t>
            </a:r>
          </a:p>
          <a:p>
            <a:r>
              <a:rPr lang="el-GR" dirty="0" smtClean="0"/>
              <a:t>Ένωση με σιδερένια «αγκίστρια» / «λάμες»</a:t>
            </a:r>
          </a:p>
          <a:p>
            <a:r>
              <a:rPr lang="el-GR" dirty="0" smtClean="0"/>
              <a:t>Επάνω όροφος: ανάμεσα στη ξυλοδεσιά με τούβλα/αποξηραμένο σπάρτο, εξωτερικά με σοβά/λαμαρίνα</a:t>
            </a:r>
          </a:p>
          <a:p>
            <a:endParaRPr lang="el-GR" dirty="0" smtClean="0"/>
          </a:p>
          <a:p>
            <a:pPr>
              <a:buNone/>
            </a:pPr>
            <a:r>
              <a:rPr lang="el-GR" dirty="0" smtClean="0"/>
              <a:t>    *μετέφεραν το φορτίο του επάνω ορόφου απευθείας στα θεμέλια του κτιρίου και όχι στους πέτρινους τοίχους του ισογείου</a:t>
            </a:r>
            <a:endParaRPr lang="el-GR" dirty="0"/>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9</a:t>
            </a:fld>
            <a:endParaRPr lang="el-GR"/>
          </a:p>
        </p:txBody>
      </p:sp>
      <p:pic>
        <p:nvPicPr>
          <p:cNvPr id="6" name="Picture 6" descr="354">
            <a:hlinkClick r:id="rId2"/>
          </p:cNvPr>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cx="http://schemas.microsoft.com/office/drawing/2014/chartex" xmlns:cx1="http://schemas.microsoft.com/office/drawing/2015/9/8/chartex"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arto="http://schemas.microsoft.com/office/word/2006/arto" xmlns:pic="http://schemas.openxmlformats.org/drawingml/2006/picture" xmlns:lc="http://schemas.openxmlformats.org/drawingml/2006/lockedCanvas" val="0"/>
              </a:ext>
            </a:extLst>
          </a:blip>
          <a:srcRect/>
          <a:stretch>
            <a:fillRect/>
          </a:stretch>
        </p:blipFill>
        <p:spPr bwMode="auto">
          <a:xfrm>
            <a:off x="5715008" y="1643050"/>
            <a:ext cx="2643206" cy="442915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0"/>
            <a:ext cx="8229600" cy="1142984"/>
          </a:xfrm>
        </p:spPr>
        <p:txBody>
          <a:bodyPr>
            <a:noAutofit/>
          </a:bodyPr>
          <a:lstStyle/>
          <a:p>
            <a:r>
              <a:rPr lang="el-GR" dirty="0" smtClean="0"/>
              <a:t>Σημασία του ξύλου:</a:t>
            </a:r>
            <a:endParaRPr lang="el-GR" dirty="0"/>
          </a:p>
        </p:txBody>
      </p:sp>
      <p:sp>
        <p:nvSpPr>
          <p:cNvPr id="3" name="2 - Θέση περιεχομένου"/>
          <p:cNvSpPr>
            <a:spLocks noGrp="1"/>
          </p:cNvSpPr>
          <p:nvPr>
            <p:ph idx="1"/>
          </p:nvPr>
        </p:nvSpPr>
        <p:spPr>
          <a:xfrm>
            <a:off x="457200" y="1142984"/>
            <a:ext cx="8229600" cy="5715016"/>
          </a:xfrm>
        </p:spPr>
        <p:txBody>
          <a:bodyPr>
            <a:normAutofit lnSpcReduction="10000"/>
          </a:bodyPr>
          <a:lstStyle/>
          <a:p>
            <a:r>
              <a:rPr lang="el-GR" dirty="0" smtClean="0"/>
              <a:t>Σεισμικές δονήσεις &amp; υδάτινο στοιχείο/ αίσθηση πλωτού </a:t>
            </a:r>
            <a:r>
              <a:rPr lang="el-GR" dirty="0" smtClean="0">
                <a:sym typeface="Wingdings" pitchFamily="2" charset="2"/>
              </a:rPr>
              <a:t> κυματοειδείς δυνάμεις σεισμών &amp; θάλασσας</a:t>
            </a:r>
            <a:endParaRPr lang="el-GR" dirty="0" smtClean="0"/>
          </a:p>
          <a:p>
            <a:r>
              <a:rPr lang="el-GR" dirty="0" smtClean="0"/>
              <a:t>«Τα σπίτια στη Λευκάδα δεν κατασκευάζονται, αλλά ναυπηγούνται» (Παπαδάτου-</a:t>
            </a:r>
            <a:r>
              <a:rPr lang="el-GR" dirty="0" err="1" smtClean="0"/>
              <a:t>Γιαννοπούλο</a:t>
            </a:r>
            <a:r>
              <a:rPr lang="el-GR" dirty="0" smtClean="0"/>
              <a:t>υ)</a:t>
            </a:r>
          </a:p>
          <a:p>
            <a:r>
              <a:rPr lang="el-GR" dirty="0" smtClean="0"/>
              <a:t>Συμβολή της ναυπηγικής τέχνης στην κατασκευή της λευκαδίτικης ξυλοδεσιάς των σπιτιών</a:t>
            </a:r>
          </a:p>
          <a:p>
            <a:r>
              <a:rPr lang="el-GR" dirty="0" smtClean="0"/>
              <a:t>Κοινή μαστορική ορολογία (πέτσωμα, καρίνα, </a:t>
            </a:r>
            <a:r>
              <a:rPr lang="el-GR" dirty="0" err="1" smtClean="0"/>
              <a:t>μπρατσόλια</a:t>
            </a:r>
            <a:r>
              <a:rPr lang="el-GR" dirty="0" smtClean="0"/>
              <a:t>)</a:t>
            </a:r>
            <a:endParaRPr lang="el-GR" dirty="0"/>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10</a:t>
            </a:fld>
            <a:endParaRPr lang="el-G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500042"/>
            <a:ext cx="8229600" cy="857256"/>
          </a:xfrm>
        </p:spPr>
        <p:txBody>
          <a:bodyPr>
            <a:normAutofit fontScale="90000"/>
          </a:bodyPr>
          <a:lstStyle/>
          <a:p>
            <a:r>
              <a:rPr lang="el-GR" b="1" dirty="0" smtClean="0"/>
              <a:t>Η τεχνική του </a:t>
            </a:r>
            <a:r>
              <a:rPr lang="el-GR" b="1" dirty="0" err="1" smtClean="0"/>
              <a:t>ποντελαρίσματος</a:t>
            </a:r>
            <a:r>
              <a:rPr lang="el-GR" dirty="0" smtClean="0"/>
              <a:t/>
            </a:r>
            <a:br>
              <a:rPr lang="el-GR" dirty="0" smtClean="0"/>
            </a:br>
            <a:endParaRPr lang="el-GR" dirty="0"/>
          </a:p>
        </p:txBody>
      </p:sp>
      <p:sp>
        <p:nvSpPr>
          <p:cNvPr id="3" name="2 - Θέση περιεχομένου"/>
          <p:cNvSpPr>
            <a:spLocks noGrp="1"/>
          </p:cNvSpPr>
          <p:nvPr>
            <p:ph idx="1"/>
          </p:nvPr>
        </p:nvSpPr>
        <p:spPr>
          <a:xfrm flipH="1">
            <a:off x="-2428924" y="1600200"/>
            <a:ext cx="1428760" cy="4525963"/>
          </a:xfrm>
        </p:spPr>
        <p:txBody>
          <a:bodyPr/>
          <a:lstStyle/>
          <a:p>
            <a:endParaRPr lang="el-GR" dirty="0"/>
          </a:p>
        </p:txBody>
      </p:sp>
      <p:sp>
        <p:nvSpPr>
          <p:cNvPr id="4" name="3 - Θέση υποσέλιδου"/>
          <p:cNvSpPr>
            <a:spLocks noGrp="1"/>
          </p:cNvSpPr>
          <p:nvPr>
            <p:ph type="ftr" sz="quarter" idx="11"/>
          </p:nvPr>
        </p:nvSpPr>
        <p:spPr>
          <a:xfrm>
            <a:off x="3124200" y="5929330"/>
            <a:ext cx="2895600" cy="642941"/>
          </a:xfrm>
        </p:spPr>
        <p:txBody>
          <a:bodyPr/>
          <a:lstStyle/>
          <a:p>
            <a:pPr fontAlgn="base"/>
            <a:r>
              <a:rPr lang="el-GR" dirty="0" smtClean="0">
                <a:solidFill>
                  <a:schemeClr val="tx1"/>
                </a:solidFill>
              </a:rPr>
              <a:t> Βιντζηλαίου, κ.ά., 2007: 27 &amp; 33</a:t>
            </a:r>
          </a:p>
          <a:p>
            <a:endParaRPr lang="el-GR" dirty="0"/>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11</a:t>
            </a:fld>
            <a:endParaRPr lang="el-GR" dirty="0"/>
          </a:p>
        </p:txBody>
      </p:sp>
      <p:pic>
        <p:nvPicPr>
          <p:cNvPr id="1026" name="Picture 2" descr="Σκιαγραφία-πόλης-28-1024x576"/>
          <p:cNvPicPr>
            <a:picLocks noChangeAspect="1" noChangeArrowheads="1"/>
          </p:cNvPicPr>
          <p:nvPr/>
        </p:nvPicPr>
        <p:blipFill>
          <a:blip r:embed="rId2"/>
          <a:srcRect/>
          <a:stretch>
            <a:fillRect/>
          </a:stretch>
        </p:blipFill>
        <p:spPr bwMode="auto">
          <a:xfrm>
            <a:off x="368798" y="1071546"/>
            <a:ext cx="8459444" cy="4786346"/>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000108"/>
            <a:ext cx="8229600" cy="1000132"/>
          </a:xfrm>
        </p:spPr>
        <p:txBody>
          <a:bodyPr>
            <a:noAutofit/>
          </a:bodyPr>
          <a:lstStyle/>
          <a:p>
            <a:pPr algn="l"/>
            <a:r>
              <a:rPr lang="el-GR" sz="3600" b="1" dirty="0" smtClean="0"/>
              <a:t>Παραδείγματα αναδιαμόρφωσης και </a:t>
            </a:r>
            <a:r>
              <a:rPr lang="el-GR" sz="3600" b="1" dirty="0" err="1" smtClean="0"/>
              <a:t>επανάχρησης</a:t>
            </a:r>
            <a:r>
              <a:rPr lang="el-GR" sz="3600" b="1" dirty="0" smtClean="0"/>
              <a:t> ιστορικών κτιρίων (αρχοντικών) της παλιάς πόλης της Λευκάδας…</a:t>
            </a:r>
            <a:endParaRPr lang="el-GR" sz="3600" b="1" dirty="0"/>
          </a:p>
        </p:txBody>
      </p:sp>
      <p:sp>
        <p:nvSpPr>
          <p:cNvPr id="3" name="2 - Θέση περιεχομένου"/>
          <p:cNvSpPr>
            <a:spLocks noGrp="1"/>
          </p:cNvSpPr>
          <p:nvPr>
            <p:ph idx="1"/>
          </p:nvPr>
        </p:nvSpPr>
        <p:spPr>
          <a:xfrm>
            <a:off x="457200" y="2714620"/>
            <a:ext cx="8229600" cy="4143380"/>
          </a:xfrm>
        </p:spPr>
        <p:txBody>
          <a:bodyPr/>
          <a:lstStyle/>
          <a:p>
            <a:pPr>
              <a:buNone/>
            </a:pPr>
            <a:r>
              <a:rPr lang="el-GR" dirty="0" smtClean="0"/>
              <a:t>	</a:t>
            </a:r>
          </a:p>
          <a:p>
            <a:pPr>
              <a:buNone/>
            </a:pPr>
            <a:r>
              <a:rPr lang="el-GR" dirty="0" err="1" smtClean="0">
                <a:sym typeface="Wingdings" pitchFamily="2" charset="2"/>
              </a:rPr>
              <a:t></a:t>
            </a:r>
            <a:r>
              <a:rPr lang="el-GR" dirty="0" err="1" smtClean="0"/>
              <a:t>κατηγοριοποίησή</a:t>
            </a:r>
            <a:r>
              <a:rPr lang="el-GR" dirty="0" smtClean="0"/>
              <a:t> τους ανάλογα με τη σημερινή τους χρήση και εκμετάλλευση ως μονοκατοικία ή συγκρότημα διαμερισμάτων, γραφεία, πολιτιστικό κέντρο ή δημόσια δομή, ξενοδοχείο, εγκατάσταση εστίασης ή χώροι εμπορικών καταστημάτων</a:t>
            </a:r>
            <a:endParaRPr lang="el-GR" dirty="0"/>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12</a:t>
            </a:fld>
            <a:endParaRPr lang="el-G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lvl="1" algn="ctr" fontAlgn="base"/>
            <a:r>
              <a:rPr lang="el-GR" sz="2200" b="1" dirty="0"/>
              <a:t>Πολιτιστικά κέντρα και δημόσιες δομές</a:t>
            </a:r>
            <a:r>
              <a:rPr lang="el-GR" b="1" dirty="0"/>
              <a:t/>
            </a:r>
            <a:br>
              <a:rPr lang="el-GR" b="1" dirty="0"/>
            </a:br>
            <a:r>
              <a:rPr lang="el-GR" b="1" dirty="0"/>
              <a:t> </a:t>
            </a:r>
            <a:br>
              <a:rPr lang="el-GR" b="1" dirty="0"/>
            </a:br>
            <a:r>
              <a:rPr lang="el-GR" b="1" dirty="0" smtClean="0"/>
              <a:t>1. Οικία </a:t>
            </a:r>
            <a:r>
              <a:rPr lang="el-GR" b="1" dirty="0" err="1"/>
              <a:t>Ζαμπελίων</a:t>
            </a:r>
            <a:r>
              <a:rPr lang="el-GR" b="1" dirty="0"/>
              <a:t> ως Κέντρο Γραμμάτων και Τεχνών </a:t>
            </a:r>
            <a:r>
              <a:rPr lang="el-GR" b="1" dirty="0" smtClean="0"/>
              <a:t>Λευκάδας</a:t>
            </a:r>
            <a:r>
              <a:rPr lang="el-GR" sz="3600" b="1" dirty="0"/>
              <a:t/>
            </a:r>
            <a:br>
              <a:rPr lang="el-GR" sz="3600" b="1" dirty="0"/>
            </a:br>
            <a:endParaRPr lang="el-GR" dirty="0"/>
          </a:p>
        </p:txBody>
      </p:sp>
      <p:sp>
        <p:nvSpPr>
          <p:cNvPr id="4" name="3 - Θέση υποσέλιδου"/>
          <p:cNvSpPr>
            <a:spLocks noGrp="1"/>
          </p:cNvSpPr>
          <p:nvPr>
            <p:ph type="ftr" sz="quarter" idx="11"/>
          </p:nvPr>
        </p:nvSpPr>
        <p:spPr>
          <a:xfrm>
            <a:off x="3124200" y="6357958"/>
            <a:ext cx="2895600" cy="363517"/>
          </a:xfrm>
        </p:spPr>
        <p:txBody>
          <a:bodyPr/>
          <a:lstStyle/>
          <a:p>
            <a:r>
              <a:rPr lang="el-GR" dirty="0" smtClean="0">
                <a:solidFill>
                  <a:schemeClr val="tx1"/>
                </a:solidFill>
              </a:rPr>
              <a:t>Βόρεια και νότια όψη</a:t>
            </a:r>
            <a:endParaRPr lang="el-GR" dirty="0">
              <a:solidFill>
                <a:schemeClr val="tx1"/>
              </a:solidFill>
            </a:endParaRP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13</a:t>
            </a:fld>
            <a:endParaRPr lang="el-GR"/>
          </a:p>
        </p:txBody>
      </p:sp>
      <p:sp>
        <p:nvSpPr>
          <p:cNvPr id="8" name="7 - Θέση περιεχομένου"/>
          <p:cNvSpPr>
            <a:spLocks noGrp="1"/>
          </p:cNvSpPr>
          <p:nvPr>
            <p:ph idx="1"/>
          </p:nvPr>
        </p:nvSpPr>
        <p:spPr>
          <a:xfrm>
            <a:off x="457200" y="1600201"/>
            <a:ext cx="8229600" cy="1900238"/>
          </a:xfrm>
        </p:spPr>
        <p:txBody>
          <a:bodyPr>
            <a:normAutofit fontScale="92500" lnSpcReduction="20000"/>
          </a:bodyPr>
          <a:lstStyle/>
          <a:p>
            <a:r>
              <a:rPr lang="el-GR" sz="2800" dirty="0" smtClean="0"/>
              <a:t>Ιωάννης και Σπυρίδωνας Ζαμπέλιος (1787-1856, 1813-1881)</a:t>
            </a:r>
          </a:p>
          <a:p>
            <a:r>
              <a:rPr lang="el-GR" sz="2800" dirty="0" smtClean="0"/>
              <a:t>1790</a:t>
            </a:r>
          </a:p>
          <a:p>
            <a:r>
              <a:rPr lang="el-GR" sz="2800" dirty="0" smtClean="0"/>
              <a:t>Κατοικία </a:t>
            </a:r>
            <a:r>
              <a:rPr lang="el-GR" sz="2800" dirty="0" smtClean="0">
                <a:sym typeface="Wingdings" pitchFamily="2" charset="2"/>
              </a:rPr>
              <a:t></a:t>
            </a:r>
            <a:r>
              <a:rPr lang="el-GR" sz="2800" dirty="0" smtClean="0"/>
              <a:t> Σχολείο, έδρα της Φιλαρμονικής Εταιρείας, γραφεία, «Ζαμπέλιο» κέντρο Γραμμάτων και Τεχνών</a:t>
            </a:r>
          </a:p>
          <a:p>
            <a:endParaRPr lang="el-GR" dirty="0"/>
          </a:p>
        </p:txBody>
      </p:sp>
      <p:sp>
        <p:nvSpPr>
          <p:cNvPr id="2049" name="Rectangle 1"/>
          <p:cNvSpPr>
            <a:spLocks noChangeArrowheads="1"/>
          </p:cNvSpPr>
          <p:nvPr/>
        </p:nvSpPr>
        <p:spPr bwMode="auto">
          <a:xfrm>
            <a:off x="-3429056" y="-361638"/>
            <a:ext cx="45719" cy="415498"/>
          </a:xfrm>
          <a:prstGeom prst="rect">
            <a:avLst/>
          </a:prstGeom>
          <a:solidFill>
            <a:srgbClr val="FFFFFF"/>
          </a:solidFill>
          <a:ln w="9525">
            <a:noFill/>
            <a:miter lim="800000"/>
            <a:headEnd/>
            <a:tailEnd/>
          </a:ln>
          <a:effectLst/>
        </p:spPr>
        <p:txBody>
          <a:bodyPr vert="horz" wrap="square" lIns="914112" tIns="45720" rIns="91440" bIns="0" numCol="1" anchor="ctr" anchorCtr="0" compatLnSpc="1">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tabLst/>
            </a:pPr>
            <a:endParaRPr kumimoji="0" lang="el-GR"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p:txBody>
      </p:sp>
      <p:pic>
        <p:nvPicPr>
          <p:cNvPr id="10" name="Picture 23" descr="oikia-zampelion-zabelion"/>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cx="http://schemas.microsoft.com/office/drawing/2014/chartex" xmlns:cx1="http://schemas.microsoft.com/office/drawing/2015/9/8/chartex"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arto="http://schemas.microsoft.com/office/word/2006/arto" xmlns:pic="http://schemas.openxmlformats.org/drawingml/2006/picture" xmlns:lc="http://schemas.openxmlformats.org/drawingml/2006/lockedCanvas" val="0"/>
              </a:ext>
            </a:extLst>
          </a:blip>
          <a:srcRect/>
          <a:stretch>
            <a:fillRect/>
          </a:stretch>
        </p:blipFill>
        <p:spPr bwMode="auto">
          <a:xfrm>
            <a:off x="714348" y="3786190"/>
            <a:ext cx="3929090" cy="2571768"/>
          </a:xfrm>
          <a:prstGeom prst="rect">
            <a:avLst/>
          </a:prstGeom>
          <a:noFill/>
          <a:ln>
            <a:noFill/>
          </a:ln>
        </p:spPr>
      </p:pic>
      <p:pic>
        <p:nvPicPr>
          <p:cNvPr id="11" name="10 - Εικόνα" descr="C:\Users\admin\AppData\Local\Microsoft\Windows\INetCache\Content.Word\IMG_3135-1024x641.jpg"/>
          <p:cNvPicPr/>
          <p:nvPr/>
        </p:nvPicPr>
        <p:blipFill>
          <a:blip r:embed="rId3" cstate="print"/>
          <a:srcRect/>
          <a:stretch>
            <a:fillRect/>
          </a:stretch>
        </p:blipFill>
        <p:spPr bwMode="auto">
          <a:xfrm>
            <a:off x="4857752" y="3786190"/>
            <a:ext cx="3500462" cy="2571768"/>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082660"/>
          </a:xfrm>
        </p:spPr>
        <p:txBody>
          <a:bodyPr>
            <a:normAutofit fontScale="90000"/>
          </a:bodyPr>
          <a:lstStyle/>
          <a:p>
            <a:pPr lvl="2" algn="ctr" rtl="0">
              <a:spcBef>
                <a:spcPct val="0"/>
              </a:spcBef>
            </a:pPr>
            <a:r>
              <a:rPr lang="el-GR" sz="2200" b="1" dirty="0" smtClean="0"/>
              <a:t>Πολιτιστικά κέντρα και δημόσιες δομές </a:t>
            </a:r>
            <a:r>
              <a:rPr lang="el-GR" sz="2000" b="1" dirty="0" smtClean="0"/>
              <a:t/>
            </a:r>
            <a:br>
              <a:rPr lang="el-GR" sz="2000" b="1" dirty="0" smtClean="0"/>
            </a:br>
            <a:r>
              <a:rPr lang="el-GR" sz="2000" b="1" dirty="0" smtClean="0"/>
              <a:t/>
            </a:r>
            <a:br>
              <a:rPr lang="el-GR" sz="2000" b="1" dirty="0" smtClean="0"/>
            </a:br>
            <a:r>
              <a:rPr lang="el-GR" b="1" dirty="0" smtClean="0"/>
              <a:t>2. </a:t>
            </a:r>
            <a:r>
              <a:rPr lang="el-GR" b="1" dirty="0"/>
              <a:t>Οικία </a:t>
            </a:r>
            <a:r>
              <a:rPr lang="el-GR" b="1" dirty="0" err="1"/>
              <a:t>Ζουλίνου</a:t>
            </a:r>
            <a:r>
              <a:rPr lang="el-GR" b="1" dirty="0"/>
              <a:t> ως Δημόσια Βιβλιοθήκη Λευκάδας</a:t>
            </a:r>
            <a:r>
              <a:rPr lang="el-GR" sz="1600" dirty="0"/>
              <a:t/>
            </a:r>
            <a:br>
              <a:rPr lang="el-GR" sz="1600" dirty="0"/>
            </a:br>
            <a:endParaRPr lang="el-GR" sz="1600" b="1" dirty="0"/>
          </a:p>
        </p:txBody>
      </p:sp>
      <p:sp>
        <p:nvSpPr>
          <p:cNvPr id="3" name="2 - Θέση περιεχομένου"/>
          <p:cNvSpPr>
            <a:spLocks noGrp="1"/>
          </p:cNvSpPr>
          <p:nvPr>
            <p:ph idx="1"/>
          </p:nvPr>
        </p:nvSpPr>
        <p:spPr>
          <a:xfrm>
            <a:off x="457200" y="1357298"/>
            <a:ext cx="8229600" cy="1714512"/>
          </a:xfrm>
        </p:spPr>
        <p:txBody>
          <a:bodyPr>
            <a:normAutofit fontScale="70000" lnSpcReduction="20000"/>
          </a:bodyPr>
          <a:lstStyle/>
          <a:p>
            <a:r>
              <a:rPr lang="el-GR" dirty="0" smtClean="0"/>
              <a:t>1890</a:t>
            </a:r>
          </a:p>
          <a:p>
            <a:r>
              <a:rPr lang="el-GR" dirty="0" smtClean="0"/>
              <a:t>Σπύρος και Πάνος </a:t>
            </a:r>
            <a:r>
              <a:rPr lang="el-GR" dirty="0" err="1" smtClean="0"/>
              <a:t>Ζουλίνος</a:t>
            </a:r>
            <a:endParaRPr lang="el-GR" dirty="0" smtClean="0"/>
          </a:p>
          <a:p>
            <a:r>
              <a:rPr lang="el-GR" dirty="0" smtClean="0"/>
              <a:t>Οικία και δικηγορικά γραφεία </a:t>
            </a:r>
            <a:r>
              <a:rPr lang="el-GR" dirty="0" smtClean="0">
                <a:sym typeface="Wingdings" pitchFamily="2" charset="2"/>
              </a:rPr>
              <a:t> </a:t>
            </a:r>
            <a:r>
              <a:rPr lang="el-GR" dirty="0" smtClean="0"/>
              <a:t>Παράρτημα Εθνικής Τραπέζης, διοικητήριο Ιταλών κατακτητών, Δημόσια Βιβλιοθήκη &amp; Συλλογή μεταβυζαντινών κειμηλίων</a:t>
            </a:r>
            <a:endParaRPr lang="el-GR" dirty="0"/>
          </a:p>
        </p:txBody>
      </p:sp>
      <p:sp>
        <p:nvSpPr>
          <p:cNvPr id="4" name="3 - Θέση υποσέλιδου"/>
          <p:cNvSpPr>
            <a:spLocks noGrp="1"/>
          </p:cNvSpPr>
          <p:nvPr>
            <p:ph type="ftr" sz="quarter" idx="11"/>
          </p:nvPr>
        </p:nvSpPr>
        <p:spPr/>
        <p:txBody>
          <a:bodyPr/>
          <a:lstStyle/>
          <a:p>
            <a:r>
              <a:rPr lang="el-GR" b="1" dirty="0" smtClean="0">
                <a:solidFill>
                  <a:schemeClr val="tx1"/>
                </a:solidFill>
              </a:rPr>
              <a:t>Η κύρια (βόρεια) είσοδος </a:t>
            </a:r>
            <a:endParaRPr lang="el-GR" dirty="0">
              <a:solidFill>
                <a:schemeClr val="tx1"/>
              </a:solidFill>
            </a:endParaRP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14</a:t>
            </a:fld>
            <a:endParaRPr lang="el-GR" dirty="0"/>
          </a:p>
        </p:txBody>
      </p:sp>
      <p:pic>
        <p:nvPicPr>
          <p:cNvPr id="6" name="Picture 3" descr="dimosia_vivliothiki"/>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cx="http://schemas.microsoft.com/office/drawing/2014/chartex" xmlns:cx1="http://schemas.microsoft.com/office/drawing/2015/9/8/chartex"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arto="http://schemas.microsoft.com/office/word/2006/arto" xmlns:pic="http://schemas.openxmlformats.org/drawingml/2006/picture" xmlns:lc="http://schemas.openxmlformats.org/drawingml/2006/lockedCanvas" val="0"/>
              </a:ext>
            </a:extLst>
          </a:blip>
          <a:srcRect/>
          <a:stretch>
            <a:fillRect/>
          </a:stretch>
        </p:blipFill>
        <p:spPr bwMode="auto">
          <a:xfrm>
            <a:off x="2000232" y="3143248"/>
            <a:ext cx="5143536" cy="302833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011222"/>
          </a:xfrm>
        </p:spPr>
        <p:txBody>
          <a:bodyPr>
            <a:normAutofit fontScale="90000"/>
          </a:bodyPr>
          <a:lstStyle/>
          <a:p>
            <a:pPr lvl="2" algn="ctr" rtl="0">
              <a:spcBef>
                <a:spcPct val="0"/>
              </a:spcBef>
            </a:pPr>
            <a:r>
              <a:rPr lang="el-GR" sz="2200" b="1" dirty="0" smtClean="0"/>
              <a:t>Πολιτιστικά κέντρα και δημόσιες δομές </a:t>
            </a:r>
            <a:r>
              <a:rPr lang="el-GR" b="1" dirty="0" smtClean="0"/>
              <a:t/>
            </a:r>
            <a:br>
              <a:rPr lang="el-GR" b="1" dirty="0" smtClean="0"/>
            </a:br>
            <a:r>
              <a:rPr lang="el-GR" b="1" dirty="0"/>
              <a:t/>
            </a:r>
            <a:br>
              <a:rPr lang="el-GR" b="1" dirty="0"/>
            </a:br>
            <a:r>
              <a:rPr lang="el-GR" b="1" dirty="0" smtClean="0"/>
              <a:t>3. Οικία </a:t>
            </a:r>
            <a:r>
              <a:rPr lang="el-GR" b="1" dirty="0"/>
              <a:t>Σικελιανού ως Μουσείο Άγγελου Σικελιανού</a:t>
            </a:r>
            <a:r>
              <a:rPr lang="el-GR" dirty="0"/>
              <a:t/>
            </a:r>
            <a:br>
              <a:rPr lang="el-GR" dirty="0"/>
            </a:br>
            <a:endParaRPr lang="el-GR" dirty="0"/>
          </a:p>
        </p:txBody>
      </p:sp>
      <p:sp>
        <p:nvSpPr>
          <p:cNvPr id="3" name="2 - Θέση περιεχομένου"/>
          <p:cNvSpPr>
            <a:spLocks noGrp="1"/>
          </p:cNvSpPr>
          <p:nvPr>
            <p:ph idx="1"/>
          </p:nvPr>
        </p:nvSpPr>
        <p:spPr>
          <a:xfrm>
            <a:off x="457200" y="1214422"/>
            <a:ext cx="8229600" cy="357190"/>
          </a:xfrm>
        </p:spPr>
        <p:txBody>
          <a:bodyPr>
            <a:normAutofit fontScale="62500" lnSpcReduction="20000"/>
          </a:bodyPr>
          <a:lstStyle/>
          <a:p>
            <a:r>
              <a:rPr lang="el-GR" dirty="0" smtClean="0"/>
              <a:t>Εθνική Τράπεζα της Ελλάδος, 2009-2017</a:t>
            </a:r>
            <a:endParaRPr lang="el-GR" dirty="0"/>
          </a:p>
        </p:txBody>
      </p:sp>
      <p:sp>
        <p:nvSpPr>
          <p:cNvPr id="4" name="3 - Θέση υποσέλιδου"/>
          <p:cNvSpPr>
            <a:spLocks noGrp="1"/>
          </p:cNvSpPr>
          <p:nvPr>
            <p:ph type="ftr" sz="quarter" idx="11"/>
          </p:nvPr>
        </p:nvSpPr>
        <p:spPr/>
        <p:txBody>
          <a:bodyPr/>
          <a:lstStyle/>
          <a:p>
            <a:r>
              <a:rPr lang="el-GR" dirty="0" smtClean="0">
                <a:solidFill>
                  <a:schemeClr val="tx1"/>
                </a:solidFill>
              </a:rPr>
              <a:t>Είσοδος Μουσείου Άγγελου Σικελιανού</a:t>
            </a:r>
            <a:endParaRPr lang="el-GR" dirty="0">
              <a:solidFill>
                <a:schemeClr val="tx1"/>
              </a:solidFill>
            </a:endParaRP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15</a:t>
            </a:fld>
            <a:endParaRPr lang="el-GR"/>
          </a:p>
        </p:txBody>
      </p:sp>
      <p:pic>
        <p:nvPicPr>
          <p:cNvPr id="6" name="5 - Εικόνα" descr="IU-ms-00008-88512"/>
          <p:cNvPicPr/>
          <p:nvPr/>
        </p:nvPicPr>
        <p:blipFill>
          <a:blip r:embed="rId2"/>
          <a:srcRect/>
          <a:stretch>
            <a:fillRect/>
          </a:stretch>
        </p:blipFill>
        <p:spPr bwMode="auto">
          <a:xfrm>
            <a:off x="2643174" y="1714488"/>
            <a:ext cx="4000528" cy="454327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lvl="1" algn="ctr"/>
            <a:r>
              <a:rPr lang="el-GR" b="1" dirty="0"/>
              <a:t>Ξενοδοχεία και χώροι εστίασης ή εμπορικών καταστημάτων</a:t>
            </a:r>
            <a:r>
              <a:rPr lang="el-GR" sz="1400" dirty="0"/>
              <a:t/>
            </a:r>
            <a:br>
              <a:rPr lang="el-GR" sz="1400" dirty="0"/>
            </a:br>
            <a:r>
              <a:rPr lang="el-GR" sz="1600" b="1" dirty="0"/>
              <a:t> </a:t>
            </a:r>
            <a:r>
              <a:rPr lang="el-GR" sz="1400" dirty="0"/>
              <a:t/>
            </a:r>
            <a:br>
              <a:rPr lang="el-GR" sz="1400" dirty="0"/>
            </a:br>
            <a:r>
              <a:rPr lang="el-GR" sz="1600" b="1" dirty="0" smtClean="0"/>
              <a:t>1. </a:t>
            </a:r>
            <a:r>
              <a:rPr lang="el-GR" sz="1600" b="1" dirty="0"/>
              <a:t>Οικία </a:t>
            </a:r>
            <a:r>
              <a:rPr lang="el-GR" sz="1600" b="1" dirty="0" err="1"/>
              <a:t>Τζεβελέκη</a:t>
            </a:r>
            <a:r>
              <a:rPr lang="el-GR" sz="1400" dirty="0"/>
              <a:t/>
            </a:r>
            <a:br>
              <a:rPr lang="el-GR" sz="1400" dirty="0"/>
            </a:br>
            <a:endParaRPr lang="el-GR" dirty="0"/>
          </a:p>
        </p:txBody>
      </p:sp>
      <p:sp>
        <p:nvSpPr>
          <p:cNvPr id="3" name="2 - Θέση περιεχομένου"/>
          <p:cNvSpPr>
            <a:spLocks noGrp="1"/>
          </p:cNvSpPr>
          <p:nvPr>
            <p:ph idx="1"/>
          </p:nvPr>
        </p:nvSpPr>
        <p:spPr>
          <a:xfrm>
            <a:off x="457200" y="1285860"/>
            <a:ext cx="8229600" cy="1000132"/>
          </a:xfrm>
        </p:spPr>
        <p:txBody>
          <a:bodyPr>
            <a:normAutofit fontScale="70000" lnSpcReduction="20000"/>
          </a:bodyPr>
          <a:lstStyle/>
          <a:p>
            <a:r>
              <a:rPr lang="el-GR" dirty="0" smtClean="0"/>
              <a:t>1914, Αντώνης </a:t>
            </a:r>
            <a:r>
              <a:rPr lang="el-GR" dirty="0" err="1" smtClean="0"/>
              <a:t>Τζεβελέκης</a:t>
            </a:r>
            <a:endParaRPr lang="el-GR" dirty="0" smtClean="0"/>
          </a:p>
          <a:p>
            <a:r>
              <a:rPr lang="el-GR" dirty="0" err="1" smtClean="0"/>
              <a:t>Ελίζα</a:t>
            </a:r>
            <a:r>
              <a:rPr lang="el-GR" dirty="0" smtClean="0"/>
              <a:t> </a:t>
            </a:r>
            <a:r>
              <a:rPr lang="el-GR" dirty="0" err="1" smtClean="0"/>
              <a:t>Τζεβελέκη</a:t>
            </a:r>
            <a:r>
              <a:rPr lang="el-GR" dirty="0" smtClean="0"/>
              <a:t> </a:t>
            </a:r>
            <a:r>
              <a:rPr lang="el-GR" dirty="0" smtClean="0">
                <a:sym typeface="Wingdings" pitchFamily="2" charset="2"/>
              </a:rPr>
              <a:t> Μανώλης Θερμός, καφετέρια και ξενοδοχείο </a:t>
            </a:r>
            <a:r>
              <a:rPr lang="en-US" dirty="0" err="1" smtClean="0">
                <a:sym typeface="Wingdings" pitchFamily="2" charset="2"/>
              </a:rPr>
              <a:t>Boschetto</a:t>
            </a:r>
            <a:endParaRPr lang="el-GR" dirty="0"/>
          </a:p>
        </p:txBody>
      </p:sp>
      <p:sp>
        <p:nvSpPr>
          <p:cNvPr id="4" name="3 - Θέση υποσέλιδου"/>
          <p:cNvSpPr>
            <a:spLocks noGrp="1"/>
          </p:cNvSpPr>
          <p:nvPr>
            <p:ph type="ftr" sz="quarter" idx="11"/>
          </p:nvPr>
        </p:nvSpPr>
        <p:spPr/>
        <p:txBody>
          <a:bodyPr/>
          <a:lstStyle/>
          <a:p>
            <a:r>
              <a:rPr lang="el-GR" dirty="0" smtClean="0">
                <a:solidFill>
                  <a:schemeClr val="tx1"/>
                </a:solidFill>
              </a:rPr>
              <a:t>Μπροστινή όψη</a:t>
            </a:r>
            <a:endParaRPr lang="el-GR" dirty="0">
              <a:solidFill>
                <a:schemeClr val="tx1"/>
              </a:solidFill>
            </a:endParaRP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16</a:t>
            </a:fld>
            <a:endParaRPr lang="el-GR"/>
          </a:p>
        </p:txBody>
      </p:sp>
      <p:pic>
        <p:nvPicPr>
          <p:cNvPr id="6" name="Picture 13" descr="6">
            <a:hlinkClick r:id="rId2"/>
          </p:cNvPr>
          <p:cNvPicPr/>
          <p:nvPr/>
        </p:nvPicPr>
        <p:blipFill>
          <a:blip r:embed="rId3">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cx="http://schemas.microsoft.com/office/drawing/2014/chartex" xmlns:cx1="http://schemas.microsoft.com/office/drawing/2015/9/8/chartex"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arto="http://schemas.microsoft.com/office/word/2006/arto" xmlns:pic="http://schemas.openxmlformats.org/drawingml/2006/picture" xmlns:lc="http://schemas.openxmlformats.org/drawingml/2006/lockedCanvas" val="0"/>
              </a:ext>
            </a:extLst>
          </a:blip>
          <a:srcRect/>
          <a:stretch>
            <a:fillRect/>
          </a:stretch>
        </p:blipFill>
        <p:spPr bwMode="auto">
          <a:xfrm>
            <a:off x="2071670" y="2571744"/>
            <a:ext cx="4857784" cy="364333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082660"/>
          </a:xfrm>
        </p:spPr>
        <p:txBody>
          <a:bodyPr>
            <a:normAutofit fontScale="90000"/>
          </a:bodyPr>
          <a:lstStyle/>
          <a:p>
            <a:pPr lvl="2" algn="ctr" rtl="0">
              <a:spcBef>
                <a:spcPct val="0"/>
              </a:spcBef>
            </a:pPr>
            <a:r>
              <a:rPr lang="el-GR" sz="2200" b="1" dirty="0" smtClean="0"/>
              <a:t>Ξενοδοχεία και χώροι εστίασης ή εμπορικών καταστημάτων </a:t>
            </a:r>
            <a:r>
              <a:rPr lang="el-GR" b="1" dirty="0" smtClean="0"/>
              <a:t/>
            </a:r>
            <a:br>
              <a:rPr lang="el-GR" b="1" dirty="0" smtClean="0"/>
            </a:br>
            <a:r>
              <a:rPr lang="el-GR" b="1" dirty="0" smtClean="0"/>
              <a:t/>
            </a:r>
            <a:br>
              <a:rPr lang="el-GR" b="1" dirty="0" smtClean="0"/>
            </a:br>
            <a:r>
              <a:rPr lang="el-GR" b="1" dirty="0" smtClean="0"/>
              <a:t>2. Οικία </a:t>
            </a:r>
            <a:r>
              <a:rPr lang="el-GR" b="1" dirty="0" err="1"/>
              <a:t>Ζαβιτσάνου</a:t>
            </a:r>
            <a:r>
              <a:rPr lang="el-GR" sz="1600" dirty="0"/>
              <a:t/>
            </a:r>
            <a:br>
              <a:rPr lang="el-GR" sz="1600" dirty="0"/>
            </a:br>
            <a:endParaRPr lang="el-GR" dirty="0"/>
          </a:p>
        </p:txBody>
      </p:sp>
      <p:sp>
        <p:nvSpPr>
          <p:cNvPr id="3" name="2 - Θέση περιεχομένου"/>
          <p:cNvSpPr>
            <a:spLocks noGrp="1"/>
          </p:cNvSpPr>
          <p:nvPr>
            <p:ph idx="1"/>
          </p:nvPr>
        </p:nvSpPr>
        <p:spPr>
          <a:xfrm>
            <a:off x="457200" y="1428736"/>
            <a:ext cx="8229600" cy="1143008"/>
          </a:xfrm>
        </p:spPr>
        <p:txBody>
          <a:bodyPr>
            <a:normAutofit fontScale="77500" lnSpcReduction="20000"/>
          </a:bodyPr>
          <a:lstStyle/>
          <a:p>
            <a:r>
              <a:rPr lang="el-GR" dirty="0" smtClean="0"/>
              <a:t>1890,  οικ. </a:t>
            </a:r>
            <a:r>
              <a:rPr lang="el-GR" dirty="0" err="1" smtClean="0"/>
              <a:t>Ζαβιτσάνου</a:t>
            </a:r>
            <a:r>
              <a:rPr lang="el-GR" dirty="0" smtClean="0"/>
              <a:t> </a:t>
            </a:r>
            <a:r>
              <a:rPr lang="el-GR" dirty="0" smtClean="0">
                <a:sym typeface="Wingdings" pitchFamily="2" charset="2"/>
              </a:rPr>
              <a:t> οικ. </a:t>
            </a:r>
            <a:r>
              <a:rPr lang="el-GR" dirty="0" err="1" smtClean="0">
                <a:sym typeface="Wingdings" pitchFamily="2" charset="2"/>
              </a:rPr>
              <a:t>Καλκάνη</a:t>
            </a:r>
            <a:endParaRPr lang="el-GR" dirty="0" smtClean="0">
              <a:sym typeface="Wingdings" pitchFamily="2" charset="2"/>
            </a:endParaRPr>
          </a:p>
          <a:p>
            <a:r>
              <a:rPr lang="el-GR" dirty="0" smtClean="0">
                <a:sym typeface="Wingdings" pitchFamily="2" charset="2"/>
              </a:rPr>
              <a:t>Οικία, φαρμακείο, κατάστημα ρούχων, </a:t>
            </a:r>
            <a:r>
              <a:rPr lang="en-US" dirty="0" err="1" smtClean="0">
                <a:sym typeface="Wingdings" pitchFamily="2" charset="2"/>
              </a:rPr>
              <a:t>Airbnb</a:t>
            </a:r>
            <a:r>
              <a:rPr lang="en-US" dirty="0" smtClean="0">
                <a:sym typeface="Wingdings" pitchFamily="2" charset="2"/>
              </a:rPr>
              <a:t> </a:t>
            </a:r>
            <a:r>
              <a:rPr lang="el-GR" dirty="0" smtClean="0">
                <a:sym typeface="Wingdings" pitchFamily="2" charset="2"/>
              </a:rPr>
              <a:t>δωμάτια</a:t>
            </a:r>
            <a:endParaRPr lang="el-GR" dirty="0" smtClean="0"/>
          </a:p>
          <a:p>
            <a:endParaRPr lang="el-GR" dirty="0"/>
          </a:p>
        </p:txBody>
      </p:sp>
      <p:sp>
        <p:nvSpPr>
          <p:cNvPr id="4" name="3 - Θέση υποσέλιδου"/>
          <p:cNvSpPr>
            <a:spLocks noGrp="1"/>
          </p:cNvSpPr>
          <p:nvPr>
            <p:ph type="ftr" sz="quarter" idx="11"/>
          </p:nvPr>
        </p:nvSpPr>
        <p:spPr>
          <a:xfrm>
            <a:off x="5000628" y="6000769"/>
            <a:ext cx="3000396" cy="357189"/>
          </a:xfrm>
        </p:spPr>
        <p:txBody>
          <a:bodyPr/>
          <a:lstStyle/>
          <a:p>
            <a:r>
              <a:rPr lang="el-GR" dirty="0" smtClean="0">
                <a:solidFill>
                  <a:schemeClr val="tx1"/>
                </a:solidFill>
              </a:rPr>
              <a:t>Σχέδιο Δήμου </a:t>
            </a:r>
            <a:r>
              <a:rPr lang="el-GR" dirty="0" err="1" smtClean="0">
                <a:solidFill>
                  <a:schemeClr val="tx1"/>
                </a:solidFill>
              </a:rPr>
              <a:t>Μαλακάση</a:t>
            </a:r>
            <a:endParaRPr lang="el-GR" dirty="0">
              <a:solidFill>
                <a:schemeClr val="tx1"/>
              </a:solidFill>
            </a:endParaRP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17</a:t>
            </a:fld>
            <a:endParaRPr lang="el-GR"/>
          </a:p>
        </p:txBody>
      </p:sp>
      <p:pic>
        <p:nvPicPr>
          <p:cNvPr id="6" name="5 - Εικόνα" descr="C:\Users\admin\AppData\Local\Microsoft\Windows\INetCache\Content.Word\DSCN0070-1-1024x683.jpg"/>
          <p:cNvPicPr/>
          <p:nvPr/>
        </p:nvPicPr>
        <p:blipFill>
          <a:blip r:embed="rId2" cstate="print"/>
          <a:srcRect/>
          <a:stretch>
            <a:fillRect/>
          </a:stretch>
        </p:blipFill>
        <p:spPr bwMode="auto">
          <a:xfrm>
            <a:off x="785786" y="2714620"/>
            <a:ext cx="4000528" cy="3214710"/>
          </a:xfrm>
          <a:prstGeom prst="rect">
            <a:avLst/>
          </a:prstGeom>
          <a:noFill/>
          <a:ln w="9525">
            <a:noFill/>
            <a:miter lim="800000"/>
            <a:headEnd/>
            <a:tailEnd/>
          </a:ln>
        </p:spPr>
      </p:pic>
      <p:pic>
        <p:nvPicPr>
          <p:cNvPr id="28674" name="Picture 2" descr="sx11-1"/>
          <p:cNvPicPr>
            <a:picLocks noChangeAspect="1" noChangeArrowheads="1"/>
          </p:cNvPicPr>
          <p:nvPr/>
        </p:nvPicPr>
        <p:blipFill>
          <a:blip r:embed="rId3"/>
          <a:srcRect/>
          <a:stretch>
            <a:fillRect/>
          </a:stretch>
        </p:blipFill>
        <p:spPr bwMode="auto">
          <a:xfrm>
            <a:off x="4994349" y="2714620"/>
            <a:ext cx="2935237" cy="321019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lvl="1" algn="ctr" rtl="0">
              <a:spcBef>
                <a:spcPct val="0"/>
              </a:spcBef>
            </a:pPr>
            <a:r>
              <a:rPr lang="el-GR" b="1" dirty="0"/>
              <a:t>Μονοκατοικίες και συγκροτήματα </a:t>
            </a:r>
            <a:r>
              <a:rPr lang="el-GR" b="1" dirty="0" smtClean="0"/>
              <a:t>διαμερισμάτων</a:t>
            </a:r>
            <a:r>
              <a:rPr lang="en-US" b="1" dirty="0" smtClean="0"/>
              <a:t/>
            </a:r>
            <a:br>
              <a:rPr lang="en-US" b="1" dirty="0" smtClean="0"/>
            </a:br>
            <a:r>
              <a:rPr lang="el-GR" sz="1400" dirty="0"/>
              <a:t/>
            </a:r>
            <a:br>
              <a:rPr lang="el-GR" sz="1400" dirty="0"/>
            </a:br>
            <a:r>
              <a:rPr lang="el-GR" b="1" dirty="0" smtClean="0"/>
              <a:t>1. Οικία </a:t>
            </a:r>
            <a:r>
              <a:rPr lang="el-GR" b="1" dirty="0"/>
              <a:t>Καββαδία – </a:t>
            </a:r>
            <a:r>
              <a:rPr lang="el-GR" b="1" dirty="0" err="1"/>
              <a:t>Τουρίλα</a:t>
            </a:r>
            <a:r>
              <a:rPr lang="el-GR" dirty="0"/>
              <a:t/>
            </a:r>
            <a:br>
              <a:rPr lang="el-GR" dirty="0"/>
            </a:br>
            <a:endParaRPr lang="el-GR" dirty="0"/>
          </a:p>
        </p:txBody>
      </p:sp>
      <p:sp>
        <p:nvSpPr>
          <p:cNvPr id="3" name="2 - Θέση περιεχομένου"/>
          <p:cNvSpPr>
            <a:spLocks noGrp="1"/>
          </p:cNvSpPr>
          <p:nvPr>
            <p:ph idx="1"/>
          </p:nvPr>
        </p:nvSpPr>
        <p:spPr>
          <a:xfrm>
            <a:off x="457200" y="1357298"/>
            <a:ext cx="8229600" cy="1857388"/>
          </a:xfrm>
        </p:spPr>
        <p:txBody>
          <a:bodyPr>
            <a:normAutofit fontScale="62500" lnSpcReduction="20000"/>
          </a:bodyPr>
          <a:lstStyle/>
          <a:p>
            <a:r>
              <a:rPr lang="el-GR" dirty="0" smtClean="0"/>
              <a:t>1870, πλατεία Ζαμπελίου</a:t>
            </a:r>
          </a:p>
          <a:p>
            <a:r>
              <a:rPr lang="el-GR" dirty="0" smtClean="0"/>
              <a:t>Οικ. Καββαδία </a:t>
            </a:r>
            <a:r>
              <a:rPr lang="el-GR" dirty="0" smtClean="0">
                <a:sym typeface="Wingdings" pitchFamily="2" charset="2"/>
              </a:rPr>
              <a:t> οικ. </a:t>
            </a:r>
            <a:r>
              <a:rPr lang="el-GR" dirty="0" err="1" smtClean="0">
                <a:sym typeface="Wingdings" pitchFamily="2" charset="2"/>
              </a:rPr>
              <a:t>Σολδάτου</a:t>
            </a:r>
            <a:r>
              <a:rPr lang="el-GR" dirty="0" smtClean="0">
                <a:sym typeface="Wingdings" pitchFamily="2" charset="2"/>
              </a:rPr>
              <a:t> (σήμερα απόγονοι τα αδέρφια </a:t>
            </a:r>
            <a:r>
              <a:rPr lang="el-GR" dirty="0" err="1" smtClean="0">
                <a:sym typeface="Wingdings" pitchFamily="2" charset="2"/>
              </a:rPr>
              <a:t>Ρουσόπουλοι</a:t>
            </a:r>
            <a:r>
              <a:rPr lang="el-GR" dirty="0" smtClean="0">
                <a:sym typeface="Wingdings" pitchFamily="2" charset="2"/>
              </a:rPr>
              <a:t>)</a:t>
            </a:r>
          </a:p>
          <a:p>
            <a:r>
              <a:rPr lang="el-GR" dirty="0" smtClean="0"/>
              <a:t>Γραφείο Πολιτικών Υποθέσεων («</a:t>
            </a:r>
            <a:r>
              <a:rPr lang="el-GR" dirty="0" err="1" smtClean="0"/>
              <a:t>Officio</a:t>
            </a:r>
            <a:r>
              <a:rPr lang="el-GR" dirty="0" smtClean="0"/>
              <a:t> </a:t>
            </a:r>
            <a:r>
              <a:rPr lang="el-GR" dirty="0" err="1" smtClean="0"/>
              <a:t>Affari</a:t>
            </a:r>
            <a:r>
              <a:rPr lang="el-GR" dirty="0" smtClean="0"/>
              <a:t> </a:t>
            </a:r>
            <a:r>
              <a:rPr lang="el-GR" dirty="0" err="1" smtClean="0"/>
              <a:t>Civili</a:t>
            </a:r>
            <a:r>
              <a:rPr lang="el-GR" dirty="0" smtClean="0"/>
              <a:t> </a:t>
            </a:r>
            <a:r>
              <a:rPr lang="el-GR" dirty="0" err="1" smtClean="0"/>
              <a:t>per</a:t>
            </a:r>
            <a:r>
              <a:rPr lang="el-GR" dirty="0" smtClean="0"/>
              <a:t> </a:t>
            </a:r>
            <a:r>
              <a:rPr lang="el-GR" dirty="0" err="1" smtClean="0"/>
              <a:t>l’isola</a:t>
            </a:r>
            <a:r>
              <a:rPr lang="el-GR" dirty="0" smtClean="0"/>
              <a:t> di </a:t>
            </a:r>
            <a:r>
              <a:rPr lang="el-GR" dirty="0" err="1" smtClean="0"/>
              <a:t>Santa</a:t>
            </a:r>
            <a:r>
              <a:rPr lang="el-GR" dirty="0" smtClean="0"/>
              <a:t> </a:t>
            </a:r>
            <a:r>
              <a:rPr lang="el-GR" dirty="0" err="1" smtClean="0"/>
              <a:t>Maura</a:t>
            </a:r>
            <a:r>
              <a:rPr lang="el-GR" dirty="0" smtClean="0"/>
              <a:t>»)</a:t>
            </a:r>
          </a:p>
          <a:p>
            <a:r>
              <a:rPr lang="el-GR" dirty="0" smtClean="0"/>
              <a:t>Ασφαλιστική εταιρεία κ. </a:t>
            </a:r>
            <a:r>
              <a:rPr lang="el-GR" dirty="0" err="1" smtClean="0"/>
              <a:t>Αραβανή</a:t>
            </a:r>
            <a:r>
              <a:rPr lang="el-GR" dirty="0" smtClean="0"/>
              <a:t> Σπύρου και κατοικία</a:t>
            </a:r>
            <a:endParaRPr lang="el-GR" dirty="0"/>
          </a:p>
        </p:txBody>
      </p:sp>
      <p:sp>
        <p:nvSpPr>
          <p:cNvPr id="4" name="3 - Θέση υποσέλιδου"/>
          <p:cNvSpPr>
            <a:spLocks noGrp="1"/>
          </p:cNvSpPr>
          <p:nvPr>
            <p:ph type="ftr" sz="quarter" idx="11"/>
          </p:nvPr>
        </p:nvSpPr>
        <p:spPr/>
        <p:txBody>
          <a:bodyPr/>
          <a:lstStyle/>
          <a:p>
            <a:r>
              <a:rPr lang="el-GR" dirty="0" smtClean="0">
                <a:solidFill>
                  <a:schemeClr val="tx1"/>
                </a:solidFill>
              </a:rPr>
              <a:t>Μπροστινή όψη</a:t>
            </a:r>
            <a:endParaRPr lang="el-GR" dirty="0">
              <a:solidFill>
                <a:schemeClr val="tx1"/>
              </a:solidFill>
            </a:endParaRP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18</a:t>
            </a:fld>
            <a:endParaRPr lang="el-GR"/>
          </a:p>
        </p:txBody>
      </p:sp>
      <p:pic>
        <p:nvPicPr>
          <p:cNvPr id="29698" name="Picture 2" descr="54435304_260450844830878_1579133542003113984_n"/>
          <p:cNvPicPr>
            <a:picLocks noChangeAspect="1" noChangeArrowheads="1"/>
          </p:cNvPicPr>
          <p:nvPr/>
        </p:nvPicPr>
        <p:blipFill>
          <a:blip r:embed="rId2"/>
          <a:srcRect/>
          <a:stretch>
            <a:fillRect/>
          </a:stretch>
        </p:blipFill>
        <p:spPr bwMode="auto">
          <a:xfrm>
            <a:off x="2071670" y="3143248"/>
            <a:ext cx="4921949" cy="3187287"/>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Βιώσιμη/αειφόρος αστική ανάπτυξη:</a:t>
            </a:r>
            <a:endParaRPr lang="el-GR" dirty="0"/>
          </a:p>
        </p:txBody>
      </p:sp>
      <p:sp>
        <p:nvSpPr>
          <p:cNvPr id="3" name="2 - Θέση περιεχομένου"/>
          <p:cNvSpPr>
            <a:spLocks noGrp="1"/>
          </p:cNvSpPr>
          <p:nvPr>
            <p:ph idx="1"/>
          </p:nvPr>
        </p:nvSpPr>
        <p:spPr>
          <a:xfrm>
            <a:off x="457200" y="1428736"/>
            <a:ext cx="8229600" cy="4697427"/>
          </a:xfrm>
        </p:spPr>
        <p:txBody>
          <a:bodyPr>
            <a:normAutofit fontScale="85000" lnSpcReduction="20000"/>
          </a:bodyPr>
          <a:lstStyle/>
          <a:p>
            <a:r>
              <a:rPr lang="el-GR" dirty="0" smtClean="0"/>
              <a:t>Χαρίζει τρόπους ανάπτυξης και λειτουργίας της πόλης που εξασφαλίζουν οικονομική ανάπτυξη και κοινωνική δικαιοσύνη, και την καθιστούν περισσότερο φιλική προς το περιβάλλον</a:t>
            </a:r>
          </a:p>
          <a:p>
            <a:r>
              <a:rPr lang="el-GR" dirty="0" smtClean="0"/>
              <a:t>Βασικές παράμετροι: η διαχείριση των φυσικών πόρων, της ενέργειας και των αποβλήτων, η βιώσιμη κινητικότητα και οι μεταφορές, η κοινωνικό-οικονομική διάσταση και ο βιώσιμος χωρικός σχεδιασμός</a:t>
            </a:r>
          </a:p>
          <a:p>
            <a:r>
              <a:rPr lang="el-GR" dirty="0" smtClean="0"/>
              <a:t>Καταλαμβάνουν σημαντικές αστικές τοποθεσίες, άρα δυνατότητα να φιλοξενήσουν νέες χρήσεις και να ικανοποιήσουν νέες ανάγκες και σκοπούς</a:t>
            </a:r>
          </a:p>
          <a:p>
            <a:r>
              <a:rPr lang="el-GR" dirty="0" smtClean="0"/>
              <a:t>Τεκμήρια της ιστορικής διαδρομής ενός τόπου </a:t>
            </a:r>
            <a:endParaRPr lang="el-GR" dirty="0"/>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19</a:t>
            </a:fld>
            <a:endParaRPr lang="el-G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lvl="2" algn="l" rtl="0">
              <a:spcBef>
                <a:spcPct val="0"/>
              </a:spcBef>
            </a:pPr>
            <a:r>
              <a:rPr lang="el-GR" b="1" dirty="0"/>
              <a:t>Προκλήσεις και </a:t>
            </a:r>
            <a:r>
              <a:rPr lang="el-GR" b="1" dirty="0" smtClean="0"/>
              <a:t>προβληματισμοί                            Πλεονεκτήματα</a:t>
            </a:r>
            <a:r>
              <a:rPr lang="el-GR" sz="1600" dirty="0"/>
              <a:t/>
            </a:r>
            <a:br>
              <a:rPr lang="el-GR" sz="1600" dirty="0"/>
            </a:br>
            <a:endParaRPr lang="el-GR" dirty="0"/>
          </a:p>
        </p:txBody>
      </p:sp>
      <p:sp>
        <p:nvSpPr>
          <p:cNvPr id="3" name="2 - Θέση περιεχομένου"/>
          <p:cNvSpPr>
            <a:spLocks noGrp="1"/>
          </p:cNvSpPr>
          <p:nvPr>
            <p:ph sz="half" idx="1"/>
          </p:nvPr>
        </p:nvSpPr>
        <p:spPr>
          <a:xfrm>
            <a:off x="457200" y="1285860"/>
            <a:ext cx="4038600" cy="5572140"/>
          </a:xfrm>
        </p:spPr>
        <p:txBody>
          <a:bodyPr>
            <a:normAutofit fontScale="85000" lnSpcReduction="20000"/>
          </a:bodyPr>
          <a:lstStyle/>
          <a:p>
            <a:r>
              <a:rPr lang="el-GR" dirty="0" smtClean="0"/>
              <a:t>Υποχρεώσεις και περιορισμοί</a:t>
            </a:r>
          </a:p>
          <a:p>
            <a:r>
              <a:rPr lang="el-GR" dirty="0" smtClean="0"/>
              <a:t>Έλλειψη χρημάτων ή κινήτρου </a:t>
            </a:r>
            <a:r>
              <a:rPr lang="el-GR" dirty="0" smtClean="0">
                <a:sym typeface="Wingdings" pitchFamily="2" charset="2"/>
              </a:rPr>
              <a:t> </a:t>
            </a:r>
            <a:r>
              <a:rPr lang="el-GR" dirty="0" smtClean="0"/>
              <a:t>Εγκατάλειψη ή πώληση</a:t>
            </a:r>
          </a:p>
          <a:p>
            <a:r>
              <a:rPr lang="el-GR" dirty="0" smtClean="0"/>
              <a:t>Χρονοβόρα και απαιτητική διαδικασία, γραφειοκρατία</a:t>
            </a:r>
          </a:p>
          <a:p>
            <a:r>
              <a:rPr lang="el-GR" dirty="0" smtClean="0"/>
              <a:t>Εξειδικευμένοι τεχνίτες εκλείπουν ή απαιτούν ψηλά χρηματικά ποσά για την τέχνη τους</a:t>
            </a:r>
          </a:p>
          <a:p>
            <a:r>
              <a:rPr lang="el-GR" dirty="0" smtClean="0"/>
              <a:t>Συνολικό εκτιμώμενο κόστος υψηλό</a:t>
            </a:r>
            <a:endParaRPr lang="el-GR" dirty="0"/>
          </a:p>
        </p:txBody>
      </p:sp>
      <p:sp>
        <p:nvSpPr>
          <p:cNvPr id="6" name="5 - Θέση περιεχομένου"/>
          <p:cNvSpPr>
            <a:spLocks noGrp="1"/>
          </p:cNvSpPr>
          <p:nvPr>
            <p:ph sz="half" idx="2"/>
          </p:nvPr>
        </p:nvSpPr>
        <p:spPr>
          <a:xfrm>
            <a:off x="4648200" y="1285860"/>
            <a:ext cx="4038600" cy="5572140"/>
          </a:xfrm>
        </p:spPr>
        <p:txBody>
          <a:bodyPr>
            <a:normAutofit fontScale="85000" lnSpcReduction="20000"/>
          </a:bodyPr>
          <a:lstStyle/>
          <a:p>
            <a:r>
              <a:rPr lang="el-GR" dirty="0" smtClean="0"/>
              <a:t>Ιστορική και αισθητική αξία </a:t>
            </a:r>
            <a:r>
              <a:rPr lang="el-GR" dirty="0" smtClean="0">
                <a:sym typeface="Wingdings" pitchFamily="2" charset="2"/>
              </a:rPr>
              <a:t> Αυξημένη εμπορική αξία</a:t>
            </a:r>
          </a:p>
          <a:p>
            <a:r>
              <a:rPr lang="el-GR" dirty="0" smtClean="0">
                <a:sym typeface="Wingdings" pitchFamily="2" charset="2"/>
              </a:rPr>
              <a:t>Εξαίρεση από απαλλοτρίωση</a:t>
            </a:r>
          </a:p>
          <a:p>
            <a:r>
              <a:rPr lang="el-GR" dirty="0" smtClean="0"/>
              <a:t>Απαλλαγή από την καταβολή ΕΝΦΙΑ</a:t>
            </a:r>
          </a:p>
          <a:p>
            <a:r>
              <a:rPr lang="el-GR" dirty="0" smtClean="0"/>
              <a:t>Προώθηση της πολιτιστικής κληρονομιάς του τόπου, τιμά το παρελθόν</a:t>
            </a:r>
          </a:p>
          <a:p>
            <a:r>
              <a:rPr lang="el-GR" dirty="0" smtClean="0"/>
              <a:t>Προσφέρει ηθική ικανοποίηση, ομορφιά και κομψότητα</a:t>
            </a:r>
          </a:p>
          <a:p>
            <a:r>
              <a:rPr lang="el-GR" dirty="0" smtClean="0"/>
              <a:t>Ικανοποίηση αναγκών κοινωνίας  και παράλληλη διατήρηση συλλογικής μνήμης</a:t>
            </a:r>
            <a:endParaRPr lang="el-GR" dirty="0"/>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20</a:t>
            </a:fld>
            <a:endParaRPr lang="el-G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Τίτλος"/>
          <p:cNvSpPr>
            <a:spLocks noGrp="1"/>
          </p:cNvSpPr>
          <p:nvPr>
            <p:ph type="ctrTitle"/>
          </p:nvPr>
        </p:nvSpPr>
        <p:spPr>
          <a:xfrm>
            <a:off x="685800" y="1"/>
            <a:ext cx="7772400" cy="1071545"/>
          </a:xfrm>
        </p:spPr>
        <p:txBody>
          <a:bodyPr/>
          <a:lstStyle/>
          <a:p>
            <a:endParaRPr lang="el-GR" dirty="0"/>
          </a:p>
        </p:txBody>
      </p:sp>
      <p:sp>
        <p:nvSpPr>
          <p:cNvPr id="8" name="7 - Υπότιτλος"/>
          <p:cNvSpPr>
            <a:spLocks noGrp="1"/>
          </p:cNvSpPr>
          <p:nvPr>
            <p:ph type="subTitle" idx="1"/>
          </p:nvPr>
        </p:nvSpPr>
        <p:spPr>
          <a:xfrm>
            <a:off x="642910" y="1071546"/>
            <a:ext cx="7858180" cy="4567254"/>
          </a:xfrm>
        </p:spPr>
        <p:txBody>
          <a:bodyPr>
            <a:normAutofit fontScale="77500" lnSpcReduction="20000"/>
          </a:bodyPr>
          <a:lstStyle/>
          <a:p>
            <a:pPr algn="just"/>
            <a:r>
              <a:rPr lang="el-GR" dirty="0" smtClean="0">
                <a:solidFill>
                  <a:schemeClr val="tx1"/>
                </a:solidFill>
              </a:rPr>
              <a:t>Το κοινωνικό σύνολο, όντας άρρηκτα συνδεδεμένο με το δομημένο περιβάλλον στο οποίο βρίσκεται, και έχοντας ως απώτερο σκοπό την πνευματική και ηθική του άνθιση, νιώθει διαχρονικά την ανάγκη να είναι σε άμεση εξάρτηση με το παρελθόν του, το οποίο αποτελεί πηγή και έμπνευση για την καθημερινή ζωή του. </a:t>
            </a:r>
            <a:r>
              <a:rPr lang="el-GR" dirty="0" smtClean="0">
                <a:solidFill>
                  <a:schemeClr val="tx1"/>
                </a:solidFill>
                <a:sym typeface="Wingdings" pitchFamily="2" charset="2"/>
              </a:rPr>
              <a:t></a:t>
            </a:r>
            <a:endParaRPr lang="el-GR" dirty="0" smtClean="0">
              <a:solidFill>
                <a:schemeClr val="tx1"/>
              </a:solidFill>
            </a:endParaRPr>
          </a:p>
          <a:p>
            <a:pPr algn="just"/>
            <a:r>
              <a:rPr lang="el-GR" dirty="0" smtClean="0">
                <a:solidFill>
                  <a:schemeClr val="tx1"/>
                </a:solidFill>
              </a:rPr>
              <a:t>Οι Λευκαδίτες νιώθουν το χρέος, την σπουδαιότητα, την ευθύνη και την υποχρέωση που έχουν, ώστε, μέσα από την σωστή χρήση και διαχείριση του πολιτιστικού κεφαλαίου του τόπου, να το αναδείξουν, να το εκμεταλλευτούν με τον καλύτερο δυνατό τρόπο, να το διασφαλίσουν και να το μεταβιβάσουν με ασφάλεια και προσοχή στις επόμενες γενιές.</a:t>
            </a:r>
            <a:endParaRPr lang="el-GR" dirty="0">
              <a:solidFill>
                <a:schemeClr val="tx1"/>
              </a:solidFill>
            </a:endParaRP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BD9B1CF-E6EE-432C-98DE-512B654F39B4}" type="slidenum">
              <a:rPr lang="el-GR" smtClean="0"/>
              <a:pPr/>
              <a:t>21</a:t>
            </a:fld>
            <a:endParaRPr lang="el-G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796908"/>
          </a:xfrm>
        </p:spPr>
        <p:txBody>
          <a:bodyPr/>
          <a:lstStyle/>
          <a:p>
            <a:pPr algn="l"/>
            <a:r>
              <a:rPr lang="el-GR" dirty="0" smtClean="0"/>
              <a:t>Συμπερασματικά…</a:t>
            </a:r>
            <a:endParaRPr lang="el-GR" dirty="0"/>
          </a:p>
        </p:txBody>
      </p:sp>
      <p:sp>
        <p:nvSpPr>
          <p:cNvPr id="3" name="2 - Θέση περιεχομένου"/>
          <p:cNvSpPr>
            <a:spLocks noGrp="1"/>
          </p:cNvSpPr>
          <p:nvPr>
            <p:ph idx="1"/>
          </p:nvPr>
        </p:nvSpPr>
        <p:spPr>
          <a:xfrm>
            <a:off x="457200" y="1285860"/>
            <a:ext cx="8229600" cy="5572140"/>
          </a:xfrm>
        </p:spPr>
        <p:txBody>
          <a:bodyPr>
            <a:normAutofit/>
          </a:bodyPr>
          <a:lstStyle/>
          <a:p>
            <a:pPr>
              <a:buNone/>
            </a:pPr>
            <a:r>
              <a:rPr lang="el-GR" dirty="0" smtClean="0"/>
              <a:t>	Τα παραδοσιακά δομημένα σύνολα δε μπορούν να επιζήσουν χωρίς να βρίσκονται σε χρήση, συνεχή αναβάθμιση και αναδιαμόρφωση.</a:t>
            </a:r>
          </a:p>
          <a:p>
            <a:pPr>
              <a:buNone/>
            </a:pPr>
            <a:r>
              <a:rPr lang="el-GR" dirty="0" smtClean="0"/>
              <a:t>	Χρειάζονται μεγαλύτερη φροντίδα και καλύτερη διαχείριση για διατήρηση και ανάδειξη.</a:t>
            </a:r>
          </a:p>
          <a:p>
            <a:pPr>
              <a:buNone/>
            </a:pPr>
            <a:r>
              <a:rPr lang="el-GR" dirty="0" smtClean="0"/>
              <a:t>	Συντήρηση, ενίσχυση και εκσυγχρονισμό των κατασκευών, με τρόπο περισσότερο εντατικό, αποτελεσματικό και </a:t>
            </a:r>
            <a:r>
              <a:rPr lang="el-GR" dirty="0" err="1" smtClean="0"/>
              <a:t>στοχευμένο</a:t>
            </a:r>
            <a:r>
              <a:rPr lang="el-GR" dirty="0" smtClean="0"/>
              <a:t>.</a:t>
            </a:r>
            <a:endParaRPr lang="el-GR" dirty="0"/>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BD9B1CF-E6EE-432C-98DE-512B654F39B4}" type="slidenum">
              <a:rPr lang="el-GR" smtClean="0"/>
              <a:pPr/>
              <a:t>22</a:t>
            </a:fld>
            <a:endParaRPr lang="el-GR"/>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3142</TotalTime>
  <Words>1311</Words>
  <Application>Microsoft Office PowerPoint</Application>
  <PresentationFormat>Προβολή στην οθόνη (4:3)</PresentationFormat>
  <Paragraphs>147</Paragraphs>
  <Slides>22</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22</vt:i4>
      </vt:variant>
    </vt:vector>
  </HeadingPairs>
  <TitlesOfParts>
    <vt:vector size="23" baseType="lpstr">
      <vt:lpstr>Θέμα του Office</vt:lpstr>
      <vt:lpstr>  ΕΛΛΗΝΙΚΟ ΑΝΟΙΚΤΟ ΠΑΝΕΠΙΣΤΗΜΙΟ ΜΕΤΑΠΤΥΧΙΑΚΟ ΠΡΟΓΡΑΜΜΑ ΣΠΟΥΔΩΝ:  ΤΕΧΝΗ – ΠΟΛΙΤΙΣΜΙΚΗ ΚΛΗΡΟΝΟΜΙΑ – ΑΝΑΠΤΥΞΙΑΚΕΣ ΠΟΛΙΤΙΚΕΣ  Η ΕΠΑΝΑΧΡΗΣΗ ΙΣΤΟΡΙΚΩΝ ΚΤΙΡΙΩΝ  ΣΤΗΝ ΣΥΓΧΡΟΝΗ ΖΩΗ: Η ΠΕΡΙΠΤΩΣΗ ΤΗΣ ΠΑΛΙΑΣ ΠΟΛΗΣ ΤΗΣ ΛΕΥΚΑΔΑΣ  </vt:lpstr>
      <vt:lpstr>Αντικείμενο Διπλωματικής:</vt:lpstr>
      <vt:lpstr>Ερευνητικά ερωτήματα και στόχοι:</vt:lpstr>
      <vt:lpstr>Παράγοντες που επηρεάζουν τη βιώσιμη αστική ανάπτυξη:</vt:lpstr>
      <vt:lpstr>Μεθοδολογία:</vt:lpstr>
      <vt:lpstr>Καλές πρακτικές: στρατηγικές προσαρμοστικής επανάχρησης ιστορικών κτιρίων (adaptive reuse strategies of historic buildings) </vt:lpstr>
      <vt:lpstr>Διαφάνεια 7</vt:lpstr>
      <vt:lpstr>Καταβολές παραδοσιακής αρχιτεκτονικής Λευκάδας:</vt:lpstr>
      <vt:lpstr>Δομικό σύστημα:</vt:lpstr>
      <vt:lpstr>Σημασία του ξύλου:</vt:lpstr>
      <vt:lpstr>Η τεχνική του ποντελαρίσματος </vt:lpstr>
      <vt:lpstr>Παραδείγματα αναδιαμόρφωσης και επανάχρησης ιστορικών κτιρίων (αρχοντικών) της παλιάς πόλης της Λευκάδας…</vt:lpstr>
      <vt:lpstr>Πολιτιστικά κέντρα και δημόσιες δομές   1. Οικία Ζαμπελίων ως Κέντρο Γραμμάτων και Τεχνών Λευκάδας </vt:lpstr>
      <vt:lpstr>Πολιτιστικά κέντρα και δημόσιες δομές   2. Οικία Ζουλίνου ως Δημόσια Βιβλιοθήκη Λευκάδας </vt:lpstr>
      <vt:lpstr>Πολιτιστικά κέντρα και δημόσιες δομές   3. Οικία Σικελιανού ως Μουσείο Άγγελου Σικελιανού </vt:lpstr>
      <vt:lpstr>Ξενοδοχεία και χώροι εστίασης ή εμπορικών καταστημάτων   1. Οικία Τζεβελέκη </vt:lpstr>
      <vt:lpstr>Ξενοδοχεία και χώροι εστίασης ή εμπορικών καταστημάτων   2. Οικία Ζαβιτσάνου </vt:lpstr>
      <vt:lpstr>Μονοκατοικίες και συγκροτήματα διαμερισμάτων  1. Οικία Καββαδία – Τουρίλα </vt:lpstr>
      <vt:lpstr>Βιώσιμη/αειφόρος αστική ανάπτυξη:</vt:lpstr>
      <vt:lpstr>Προκλήσεις και προβληματισμοί                            Πλεονεκτήματα </vt:lpstr>
      <vt:lpstr>Διαφάνεια 21</vt:lpstr>
      <vt:lpstr>Συμπερασματικά…</vt:lpstr>
    </vt:vector>
  </TitlesOfParts>
  <Company>technoshop pc's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ΕΛΛΗΝΙΚΟ ΑΝΟΙΚΤΟ ΠΑΝΕΠΙΣΤΗΜΙΟ ΜΕΤΑΠΤΥΧΙΑΚΟ ΠΡΟΓΡΑΜΜΑ ΣΠΟΥΔΩΝ:  ΤΕΧΝΗ – ΠΟΛΙΤΙΣΜΙΚΗ ΚΛΗΡΟΝΟΜΙΑ – ΑΝΑΠΤΥΞΙΑΚΕΣ ΠΟΛΙΤΙΚΕΣ  Η ΕΠΑΝΑΧΡΗΣΗ ΙΣΤΟΡΙΚΩΝ ΚΤΙΡΙΩΝ  ΣΤΗΝ ΣΥΓΧΡΟΝΗ ΖΩΗ: Η ΠΕΡΙΠΤΩΣΗ ΤΗΣ ΠΑΛΙΑΣ ΠΟΛΗΣ ΤΗΣ ΛΕΥΚΑΔΑΣ</dc:title>
  <dc:creator>Χρήστης των Windows</dc:creator>
  <cp:lastModifiedBy>Χρήστης των Windows</cp:lastModifiedBy>
  <cp:revision>58</cp:revision>
  <dcterms:created xsi:type="dcterms:W3CDTF">2024-07-20T06:42:54Z</dcterms:created>
  <dcterms:modified xsi:type="dcterms:W3CDTF">2024-07-27T05:43:17Z</dcterms:modified>
</cp:coreProperties>
</file>