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3" r:id="rId1"/>
  </p:sldMasterIdLst>
  <p:notesMasterIdLst>
    <p:notesMasterId r:id="rId24"/>
  </p:notesMasterIdLst>
  <p:sldIdLst>
    <p:sldId id="256" r:id="rId2"/>
    <p:sldId id="257" r:id="rId3"/>
    <p:sldId id="258" r:id="rId4"/>
    <p:sldId id="263" r:id="rId5"/>
    <p:sldId id="264" r:id="rId6"/>
    <p:sldId id="260" r:id="rId7"/>
    <p:sldId id="261" r:id="rId8"/>
    <p:sldId id="262" r:id="rId9"/>
    <p:sldId id="277" r:id="rId10"/>
    <p:sldId id="278" r:id="rId11"/>
    <p:sldId id="279" r:id="rId12"/>
    <p:sldId id="266" r:id="rId13"/>
    <p:sldId id="267" r:id="rId14"/>
    <p:sldId id="268" r:id="rId15"/>
    <p:sldId id="270" r:id="rId16"/>
    <p:sldId id="269" r:id="rId17"/>
    <p:sldId id="273" r:id="rId18"/>
    <p:sldId id="274" r:id="rId19"/>
    <p:sldId id="275" r:id="rId20"/>
    <p:sldId id="271" r:id="rId21"/>
    <p:sldId id="276" r:id="rId22"/>
    <p:sldId id="272" r:id="rId23"/>
  </p:sldIdLst>
  <p:sldSz cx="9144000" cy="6858000" type="screen4x3"/>
  <p:notesSz cx="6858000" cy="9144000"/>
  <p:defaultTextStyle>
    <a:defPPr>
      <a:defRPr lang="el-G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810" autoAdjust="0"/>
  </p:normalViewPr>
  <p:slideViewPr>
    <p:cSldViewPr>
      <p:cViewPr varScale="1">
        <p:scale>
          <a:sx n="97" d="100"/>
          <a:sy n="97" d="100"/>
        </p:scale>
        <p:origin x="1926" y="90"/>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7E56FCBC-27DB-9169-33A4-7CA42AABD6D0}"/>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l-GR" altLang="el-GR"/>
          </a:p>
        </p:txBody>
      </p:sp>
      <p:sp>
        <p:nvSpPr>
          <p:cNvPr id="19459" name="Rectangle 3">
            <a:extLst>
              <a:ext uri="{FF2B5EF4-FFF2-40B4-BE49-F238E27FC236}">
                <a16:creationId xmlns:a16="http://schemas.microsoft.com/office/drawing/2014/main" id="{94E939E1-BC5F-517D-EEDD-B2468D8D5DE6}"/>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l-GR" altLang="el-GR"/>
          </a:p>
        </p:txBody>
      </p:sp>
      <p:sp>
        <p:nvSpPr>
          <p:cNvPr id="3076" name="Rectangle 4">
            <a:extLst>
              <a:ext uri="{FF2B5EF4-FFF2-40B4-BE49-F238E27FC236}">
                <a16:creationId xmlns:a16="http://schemas.microsoft.com/office/drawing/2014/main" id="{D6AD751A-EECB-4915-F4EA-B29A50933EE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9461" name="Rectangle 5">
            <a:extLst>
              <a:ext uri="{FF2B5EF4-FFF2-40B4-BE49-F238E27FC236}">
                <a16:creationId xmlns:a16="http://schemas.microsoft.com/office/drawing/2014/main" id="{3F8722DF-A0E2-FB0C-5016-EC989C2B7BBF}"/>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l-GR" altLang="el-GR" noProof="0"/>
              <a:t>Click to edit Master text styles</a:t>
            </a:r>
          </a:p>
          <a:p>
            <a:pPr lvl="1"/>
            <a:r>
              <a:rPr lang="el-GR" altLang="el-GR" noProof="0"/>
              <a:t>Second level</a:t>
            </a:r>
          </a:p>
          <a:p>
            <a:pPr lvl="2"/>
            <a:r>
              <a:rPr lang="el-GR" altLang="el-GR" noProof="0"/>
              <a:t>Third level</a:t>
            </a:r>
          </a:p>
          <a:p>
            <a:pPr lvl="3"/>
            <a:r>
              <a:rPr lang="el-GR" altLang="el-GR" noProof="0"/>
              <a:t>Fourth level</a:t>
            </a:r>
          </a:p>
          <a:p>
            <a:pPr lvl="4"/>
            <a:r>
              <a:rPr lang="el-GR" altLang="el-GR" noProof="0"/>
              <a:t>Fifth level</a:t>
            </a:r>
          </a:p>
        </p:txBody>
      </p:sp>
      <p:sp>
        <p:nvSpPr>
          <p:cNvPr id="19462" name="Rectangle 6">
            <a:extLst>
              <a:ext uri="{FF2B5EF4-FFF2-40B4-BE49-F238E27FC236}">
                <a16:creationId xmlns:a16="http://schemas.microsoft.com/office/drawing/2014/main" id="{A3EC0924-1774-F042-B66A-F7A47F5D1F5C}"/>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l-GR" altLang="el-GR"/>
          </a:p>
        </p:txBody>
      </p:sp>
      <p:sp>
        <p:nvSpPr>
          <p:cNvPr id="19463" name="Rectangle 7">
            <a:extLst>
              <a:ext uri="{FF2B5EF4-FFF2-40B4-BE49-F238E27FC236}">
                <a16:creationId xmlns:a16="http://schemas.microsoft.com/office/drawing/2014/main" id="{7B5C96A7-1258-C7DC-B131-5075B9ABADA1}"/>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E292EA1-D461-4CFD-90BC-7261DE766B91}"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149A5FB7-B989-A4BD-826E-409E2915FD7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8AD3259-76F8-4ECA-A5A7-CFA4F2669757}" type="slidenum">
              <a:rPr lang="el-GR" altLang="el-GR" smtClean="0"/>
              <a:pPr/>
              <a:t>1</a:t>
            </a:fld>
            <a:endParaRPr lang="el-GR" altLang="el-GR"/>
          </a:p>
        </p:txBody>
      </p:sp>
      <p:sp>
        <p:nvSpPr>
          <p:cNvPr id="5123" name="Rectangle 2">
            <a:extLst>
              <a:ext uri="{FF2B5EF4-FFF2-40B4-BE49-F238E27FC236}">
                <a16:creationId xmlns:a16="http://schemas.microsoft.com/office/drawing/2014/main" id="{1A0E8D95-E253-D64E-4312-60D4BB644EEC}"/>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4732E9A1-70C5-9123-A128-61537CEE63E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Καλημέρα σας. Ονομάζομαι Χρήστος Σμαρλαμάκης και θα σας παρουσιάσω την πτυχιακή μου εργασία με τίτλο </a:t>
            </a:r>
            <a:r>
              <a:rPr lang="el-GR" sz="1200" b="1" i="0" kern="1200" dirty="0">
                <a:solidFill>
                  <a:schemeClr val="tx1"/>
                </a:solidFill>
                <a:effectLst/>
                <a:latin typeface="Arial" panose="020B0604020202020204" pitchFamily="34" charset="0"/>
                <a:ea typeface="+mn-ea"/>
                <a:cs typeface="+mn-cs"/>
              </a:rPr>
              <a:t>«Υλοποίηση Grey Wolf </a:t>
            </a:r>
            <a:r>
              <a:rPr lang="el-GR" sz="1200" b="1" i="0" kern="1200" dirty="0" err="1">
                <a:solidFill>
                  <a:schemeClr val="tx1"/>
                </a:solidFill>
                <a:effectLst/>
                <a:latin typeface="Arial" panose="020B0604020202020204" pitchFamily="34" charset="0"/>
                <a:ea typeface="+mn-ea"/>
                <a:cs typeface="+mn-cs"/>
              </a:rPr>
              <a:t>Optimization</a:t>
            </a:r>
            <a:r>
              <a:rPr lang="el-GR" sz="1200" b="1" i="0" kern="1200" dirty="0">
                <a:solidFill>
                  <a:schemeClr val="tx1"/>
                </a:solidFill>
                <a:effectLst/>
                <a:latin typeface="Arial" panose="020B0604020202020204" pitchFamily="34" charset="0"/>
                <a:ea typeface="+mn-ea"/>
                <a:cs typeface="+mn-cs"/>
              </a:rPr>
              <a:t> </a:t>
            </a:r>
            <a:r>
              <a:rPr lang="el-GR" sz="1200" b="1" i="0" kern="1200" dirty="0" err="1">
                <a:solidFill>
                  <a:schemeClr val="tx1"/>
                </a:solidFill>
                <a:effectLst/>
                <a:latin typeface="Arial" panose="020B0604020202020204" pitchFamily="34" charset="0"/>
                <a:ea typeface="+mn-ea"/>
                <a:cs typeface="+mn-cs"/>
              </a:rPr>
              <a:t>Algorithm</a:t>
            </a:r>
            <a:r>
              <a:rPr lang="el-GR" sz="1200" b="1" i="0" kern="1200" dirty="0">
                <a:solidFill>
                  <a:schemeClr val="tx1"/>
                </a:solidFill>
                <a:effectLst/>
                <a:latin typeface="Arial" panose="020B0604020202020204" pitchFamily="34" charset="0"/>
                <a:ea typeface="+mn-ea"/>
                <a:cs typeface="+mn-cs"/>
              </a:rPr>
              <a:t>»</a:t>
            </a:r>
            <a:r>
              <a:rPr lang="el-GR" sz="1200" b="0" i="0" kern="1200" dirty="0">
                <a:solidFill>
                  <a:schemeClr val="tx1"/>
                </a:solidFill>
                <a:effectLst/>
                <a:latin typeface="Arial" panose="020B0604020202020204" pitchFamily="34" charset="0"/>
                <a:ea typeface="+mn-ea"/>
                <a:cs typeface="+mn-cs"/>
              </a:rPr>
              <a:t>. Η εργασία αυτή εξετάζει έναν ισχυρό, </a:t>
            </a:r>
            <a:r>
              <a:rPr lang="el-GR" sz="1200" b="0" i="0" kern="1200" dirty="0" err="1">
                <a:solidFill>
                  <a:schemeClr val="tx1"/>
                </a:solidFill>
                <a:effectLst/>
                <a:latin typeface="Arial" panose="020B0604020202020204" pitchFamily="34" charset="0"/>
                <a:ea typeface="+mn-ea"/>
                <a:cs typeface="+mn-cs"/>
              </a:rPr>
              <a:t>βιο</a:t>
            </a:r>
            <a:r>
              <a:rPr lang="el-GR" sz="1200" b="0" i="0" kern="1200" dirty="0">
                <a:solidFill>
                  <a:schemeClr val="tx1"/>
                </a:solidFill>
                <a:effectLst/>
                <a:latin typeface="Arial" panose="020B0604020202020204" pitchFamily="34" charset="0"/>
                <a:ea typeface="+mn-ea"/>
                <a:cs typeface="+mn-cs"/>
              </a:rPr>
              <a:t>-εμπνευσμένο αλγόριθμο βελτιστοποίησης.</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D609CA74-81A1-CC07-A2CB-669E582E880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C32E20A-00EC-4A9E-9660-5C57063881CE}" type="slidenum">
              <a:rPr lang="el-GR" altLang="el-GR" smtClean="0"/>
              <a:pPr/>
              <a:t>2</a:t>
            </a:fld>
            <a:endParaRPr lang="el-GR" altLang="el-GR"/>
          </a:p>
        </p:txBody>
      </p:sp>
      <p:sp>
        <p:nvSpPr>
          <p:cNvPr id="7171" name="Rectangle 2">
            <a:extLst>
              <a:ext uri="{FF2B5EF4-FFF2-40B4-BE49-F238E27FC236}">
                <a16:creationId xmlns:a16="http://schemas.microsoft.com/office/drawing/2014/main" id="{41D46BFC-26B4-377D-1628-53F82175C4D8}"/>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20D9F46D-482A-0375-CEEA-7567D650821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l-GR" sz="1200" b="0" i="0" kern="1200" dirty="0">
                <a:solidFill>
                  <a:schemeClr val="tx1"/>
                </a:solidFill>
                <a:effectLst/>
                <a:latin typeface="Arial" panose="020B0604020202020204" pitchFamily="34" charset="0"/>
                <a:ea typeface="+mn-ea"/>
                <a:cs typeface="+mn-cs"/>
              </a:rPr>
              <a:t>Τα αντικείμενα της παρουσίασης φαίνονται στην προβολή.</a:t>
            </a:r>
            <a:endParaRPr lang="en-US" altLang="el-G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9BEE4ADB-E2E6-F64A-2CC0-F174F472765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79607DE-85DC-4FCC-87AB-020A731269FB}" type="slidenum">
              <a:rPr lang="el-GR" altLang="el-GR" smtClean="0"/>
              <a:pPr/>
              <a:t>3</a:t>
            </a:fld>
            <a:endParaRPr lang="el-GR" altLang="el-GR"/>
          </a:p>
        </p:txBody>
      </p:sp>
      <p:sp>
        <p:nvSpPr>
          <p:cNvPr id="9219" name="Rectangle 2">
            <a:extLst>
              <a:ext uri="{FF2B5EF4-FFF2-40B4-BE49-F238E27FC236}">
                <a16:creationId xmlns:a16="http://schemas.microsoft.com/office/drawing/2014/main" id="{0BE4137D-2BD5-E6A5-FDE0-BF9259A7B98A}"/>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4FAC2AC7-13A6-A08A-E46E-37322CF991A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71450" indent="-171450">
              <a:buFont typeface="Arial" panose="020B0604020202020204" pitchFamily="34" charset="0"/>
              <a:buChar char="•"/>
            </a:pPr>
            <a:r>
              <a:rPr lang="el-GR" sz="1200" b="0" i="0" kern="1200">
                <a:solidFill>
                  <a:schemeClr val="tx1"/>
                </a:solidFill>
                <a:effectLst/>
                <a:latin typeface="Arial" panose="020B0604020202020204" pitchFamily="34" charset="0"/>
                <a:ea typeface="+mn-ea"/>
                <a:cs typeface="+mn-cs"/>
              </a:rPr>
              <a:t>Ο </a:t>
            </a:r>
            <a:r>
              <a:rPr lang="el-GR" sz="1200" b="1" i="0" kern="1200" dirty="0">
                <a:solidFill>
                  <a:schemeClr val="tx1"/>
                </a:solidFill>
                <a:effectLst/>
                <a:latin typeface="Arial" panose="020B0604020202020204" pitchFamily="34" charset="0"/>
                <a:ea typeface="+mn-ea"/>
                <a:cs typeface="+mn-cs"/>
              </a:rPr>
              <a:t>πρωταρχικός στόχος</a:t>
            </a:r>
            <a:r>
              <a:rPr lang="el-GR" sz="1200" b="0" i="0" kern="1200" dirty="0">
                <a:solidFill>
                  <a:schemeClr val="tx1"/>
                </a:solidFill>
                <a:effectLst/>
                <a:latin typeface="Arial" panose="020B0604020202020204" pitchFamily="34" charset="0"/>
                <a:ea typeface="+mn-ea"/>
                <a:cs typeface="+mn-cs"/>
              </a:rPr>
              <a:t> ήταν η πλήρης και λειτουργική υλοποίηση του μεταευρετικού αλγορίθμου Grey Wolf Optimizer σε γλώσσα Python, αξιοποιώντας τις σύγχρονες επιστημονικές βιβλιοθήκες της.</a:t>
            </a:r>
          </a:p>
          <a:p>
            <a:pPr marL="171450" indent="-171450">
              <a:buFont typeface="Arial" panose="020B0604020202020204" pitchFamily="34" charset="0"/>
              <a:buChar char="•"/>
            </a:pPr>
            <a:r>
              <a:rPr lang="el-GR" sz="1200" b="1" i="0" kern="1200" dirty="0">
                <a:solidFill>
                  <a:schemeClr val="tx1"/>
                </a:solidFill>
                <a:effectLst/>
                <a:latin typeface="Arial" panose="020B0604020202020204" pitchFamily="34" charset="0"/>
                <a:ea typeface="+mn-ea"/>
                <a:cs typeface="+mn-cs"/>
              </a:rPr>
              <a:t>Δεύτερον</a:t>
            </a:r>
            <a:r>
              <a:rPr lang="el-GR" sz="1200" b="0" i="0" kern="1200" dirty="0">
                <a:solidFill>
                  <a:schemeClr val="tx1"/>
                </a:solidFill>
                <a:effectLst/>
                <a:latin typeface="Arial" panose="020B0604020202020204" pitchFamily="34" charset="0"/>
                <a:ea typeface="+mn-ea"/>
                <a:cs typeface="+mn-cs"/>
              </a:rPr>
              <a:t>, να αξιολογήσουμε ποσοτικά την απόδοση και την αποτελεσματικότητά του </a:t>
            </a:r>
            <a:r>
              <a:rPr lang="en-US" sz="1200" b="0" i="0" kern="1200" dirty="0">
                <a:solidFill>
                  <a:schemeClr val="tx1"/>
                </a:solidFill>
                <a:effectLst/>
                <a:latin typeface="Arial" panose="020B0604020202020204" pitchFamily="34" charset="0"/>
                <a:ea typeface="+mn-ea"/>
                <a:cs typeface="+mn-cs"/>
              </a:rPr>
              <a:t>GWO</a:t>
            </a:r>
            <a:r>
              <a:rPr lang="el-GR" sz="1200" b="0" i="0" kern="1200" dirty="0">
                <a:solidFill>
                  <a:schemeClr val="tx1"/>
                </a:solidFill>
                <a:effectLst/>
                <a:latin typeface="Arial" panose="020B0604020202020204" pitchFamily="34" charset="0"/>
                <a:ea typeface="+mn-ea"/>
                <a:cs typeface="+mn-cs"/>
              </a:rPr>
              <a:t>. Δηλαδή, πόσο καλά και πόσο γρήγορα μπορεί να βρει βέλτιστες λύσεις σε προβλήματα με διαφορετικά χαρακτηριστικά.</a:t>
            </a:r>
          </a:p>
          <a:p>
            <a:pPr marL="171450" indent="-171450">
              <a:buFont typeface="Arial" panose="020B0604020202020204" pitchFamily="34" charset="0"/>
              <a:buChar char="•"/>
            </a:pPr>
            <a:r>
              <a:rPr lang="el-GR" sz="1200" b="1" i="0" kern="1200" dirty="0">
                <a:solidFill>
                  <a:schemeClr val="tx1"/>
                </a:solidFill>
                <a:effectLst/>
                <a:latin typeface="Arial" panose="020B0604020202020204" pitchFamily="34" charset="0"/>
                <a:ea typeface="+mn-ea"/>
                <a:cs typeface="+mn-cs"/>
              </a:rPr>
              <a:t>Τρίτον</a:t>
            </a:r>
            <a:r>
              <a:rPr lang="el-GR" sz="1200" b="0" i="0" kern="1200" dirty="0">
                <a:solidFill>
                  <a:schemeClr val="tx1"/>
                </a:solidFill>
                <a:effectLst/>
                <a:latin typeface="Arial" panose="020B0604020202020204" pitchFamily="34" charset="0"/>
                <a:ea typeface="+mn-ea"/>
                <a:cs typeface="+mn-cs"/>
              </a:rPr>
              <a:t>, η τοποθέτηση του GWO στο ευρύτερο πεδίο των μεταευρετικών, μέσω της σύγκρισης της απόδοσής του με άλλους καθιερωμένους αλγορίθμους, όπως οι </a:t>
            </a:r>
            <a:r>
              <a:rPr lang="el-GR" sz="1200" b="0" i="0" kern="1200" dirty="0" err="1">
                <a:solidFill>
                  <a:schemeClr val="tx1"/>
                </a:solidFill>
                <a:effectLst/>
                <a:latin typeface="Arial" panose="020B0604020202020204" pitchFamily="34" charset="0"/>
                <a:ea typeface="+mn-ea"/>
                <a:cs typeface="+mn-cs"/>
              </a:rPr>
              <a:t>Particle</a:t>
            </a:r>
            <a:r>
              <a:rPr lang="el-GR" sz="1200" b="0" i="0" kern="1200" dirty="0">
                <a:solidFill>
                  <a:schemeClr val="tx1"/>
                </a:solidFill>
                <a:effectLst/>
                <a:latin typeface="Arial" panose="020B0604020202020204" pitchFamily="34" charset="0"/>
                <a:ea typeface="+mn-ea"/>
                <a:cs typeface="+mn-cs"/>
              </a:rPr>
              <a:t> Swarm </a:t>
            </a:r>
            <a:r>
              <a:rPr lang="el-GR" sz="1200" b="0" i="0" kern="1200" dirty="0" err="1">
                <a:solidFill>
                  <a:schemeClr val="tx1"/>
                </a:solidFill>
                <a:effectLst/>
                <a:latin typeface="Arial" panose="020B0604020202020204" pitchFamily="34" charset="0"/>
                <a:ea typeface="+mn-ea"/>
                <a:cs typeface="+mn-cs"/>
              </a:rPr>
              <a:t>Optimization</a:t>
            </a:r>
            <a:r>
              <a:rPr lang="el-GR" sz="1200" b="0" i="0" kern="1200" dirty="0">
                <a:solidFill>
                  <a:schemeClr val="tx1"/>
                </a:solidFill>
                <a:effectLst/>
                <a:latin typeface="Arial" panose="020B0604020202020204" pitchFamily="34" charset="0"/>
                <a:ea typeface="+mn-ea"/>
                <a:cs typeface="+mn-cs"/>
              </a:rPr>
              <a:t> (PSO), </a:t>
            </a:r>
            <a:r>
              <a:rPr lang="el-GR" sz="1200" b="0" i="0" kern="1200" dirty="0" err="1">
                <a:solidFill>
                  <a:schemeClr val="tx1"/>
                </a:solidFill>
                <a:effectLst/>
                <a:latin typeface="Arial" panose="020B0604020202020204" pitchFamily="34" charset="0"/>
                <a:ea typeface="+mn-ea"/>
                <a:cs typeface="+mn-cs"/>
              </a:rPr>
              <a:t>Gravitational</a:t>
            </a:r>
            <a:r>
              <a:rPr lang="el-GR" sz="1200" b="0" i="0" kern="1200" dirty="0">
                <a:solidFill>
                  <a:schemeClr val="tx1"/>
                </a:solidFill>
                <a:effectLst/>
                <a:latin typeface="Arial" panose="020B0604020202020204" pitchFamily="34" charset="0"/>
                <a:ea typeface="+mn-ea"/>
                <a:cs typeface="+mn-cs"/>
              </a:rPr>
              <a:t> </a:t>
            </a:r>
            <a:r>
              <a:rPr lang="el-GR" sz="1200" b="0" i="0" kern="1200" dirty="0" err="1">
                <a:solidFill>
                  <a:schemeClr val="tx1"/>
                </a:solidFill>
                <a:effectLst/>
                <a:latin typeface="Arial" panose="020B0604020202020204" pitchFamily="34" charset="0"/>
                <a:ea typeface="+mn-ea"/>
                <a:cs typeface="+mn-cs"/>
              </a:rPr>
              <a:t>Search</a:t>
            </a:r>
            <a:r>
              <a:rPr lang="el-GR" sz="1200" b="0" i="0" kern="1200" dirty="0">
                <a:solidFill>
                  <a:schemeClr val="tx1"/>
                </a:solidFill>
                <a:effectLst/>
                <a:latin typeface="Arial" panose="020B0604020202020204" pitchFamily="34" charset="0"/>
                <a:ea typeface="+mn-ea"/>
                <a:cs typeface="+mn-cs"/>
              </a:rPr>
              <a:t> </a:t>
            </a:r>
            <a:r>
              <a:rPr lang="el-GR" sz="1200" b="0" i="0" kern="1200" dirty="0" err="1">
                <a:solidFill>
                  <a:schemeClr val="tx1"/>
                </a:solidFill>
                <a:effectLst/>
                <a:latin typeface="Arial" panose="020B0604020202020204" pitchFamily="34" charset="0"/>
                <a:ea typeface="+mn-ea"/>
                <a:cs typeface="+mn-cs"/>
              </a:rPr>
              <a:t>Algorithm</a:t>
            </a:r>
            <a:r>
              <a:rPr lang="el-GR" sz="1200" b="0" i="0" kern="1200" dirty="0">
                <a:solidFill>
                  <a:schemeClr val="tx1"/>
                </a:solidFill>
                <a:effectLst/>
                <a:latin typeface="Arial" panose="020B0604020202020204" pitchFamily="34" charset="0"/>
                <a:ea typeface="+mn-ea"/>
                <a:cs typeface="+mn-cs"/>
              </a:rPr>
              <a:t> (GSA) και Differential Evolution (DE).</a:t>
            </a:r>
          </a:p>
          <a:p>
            <a:pPr marL="171450" indent="-171450">
              <a:buFont typeface="Arial" panose="020B0604020202020204" pitchFamily="34" charset="0"/>
              <a:buChar char="•"/>
            </a:pPr>
            <a:r>
              <a:rPr lang="el-GR" sz="1200" b="1" i="0" kern="1200" dirty="0">
                <a:solidFill>
                  <a:schemeClr val="tx1"/>
                </a:solidFill>
                <a:effectLst/>
                <a:latin typeface="Arial" panose="020B0604020202020204" pitchFamily="34" charset="0"/>
                <a:ea typeface="+mn-ea"/>
                <a:cs typeface="+mn-cs"/>
              </a:rPr>
              <a:t>Τέλος</a:t>
            </a:r>
            <a:r>
              <a:rPr lang="el-GR" sz="1200" b="0" i="0" kern="1200" dirty="0">
                <a:solidFill>
                  <a:schemeClr val="tx1"/>
                </a:solidFill>
                <a:effectLst/>
                <a:latin typeface="Arial" panose="020B0604020202020204" pitchFamily="34" charset="0"/>
                <a:ea typeface="+mn-ea"/>
                <a:cs typeface="+mn-cs"/>
              </a:rPr>
              <a:t>, η διερεύνηση της ευαισθησίας του αλγορίθμου στις παραμέτρους του ώστε να κατανοήσουμε πώς το πλήθος των πρακτόρων και τα κριτήρια τερματισμού (ο αριθμός των επαναλήψεων &amp; η ελάχιστη τυπική απόκλιση των </a:t>
            </a:r>
            <a:r>
              <a:rPr lang="en-US" sz="1200" b="0" i="0" kern="1200" dirty="0">
                <a:solidFill>
                  <a:schemeClr val="tx1"/>
                </a:solidFill>
                <a:effectLst/>
                <a:latin typeface="Arial" panose="020B0604020202020204" pitchFamily="34" charset="0"/>
                <a:ea typeface="+mn-ea"/>
                <a:cs typeface="+mn-cs"/>
              </a:rPr>
              <a:t>fitness)</a:t>
            </a:r>
            <a:r>
              <a:rPr lang="el-GR" sz="1200" b="0" i="0" kern="1200" dirty="0">
                <a:solidFill>
                  <a:schemeClr val="tx1"/>
                </a:solidFill>
                <a:effectLst/>
                <a:latin typeface="Arial" panose="020B0604020202020204" pitchFamily="34" charset="0"/>
                <a:ea typeface="+mn-ea"/>
                <a:cs typeface="+mn-cs"/>
              </a:rPr>
              <a:t> επηρεάζουν την ισορροπία μεταξύ ποιότητας λύσης και υπολογιστικού κόστους.</a:t>
            </a:r>
          </a:p>
          <a:p>
            <a:pPr eaLnBrk="1" hangingPunct="1"/>
            <a:endParaRPr lang="en-US" altLang="el-G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E040084E-0B5B-FF9B-0255-83CC9EBFB43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2C8CF3B-8BBB-40E4-B14C-31B93D869799}" type="slidenum">
              <a:rPr lang="el-GR" altLang="el-GR" smtClean="0"/>
              <a:pPr/>
              <a:t>4</a:t>
            </a:fld>
            <a:endParaRPr lang="el-GR" altLang="el-GR"/>
          </a:p>
        </p:txBody>
      </p:sp>
      <p:sp>
        <p:nvSpPr>
          <p:cNvPr id="11267" name="Rectangle 2">
            <a:extLst>
              <a:ext uri="{FF2B5EF4-FFF2-40B4-BE49-F238E27FC236}">
                <a16:creationId xmlns:a16="http://schemas.microsoft.com/office/drawing/2014/main" id="{1799BE53-054F-B228-078F-2418251898AA}"/>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EC004976-C36B-8140-64AB-16086E62DC8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Ο GWO βρίσκεται στη διασταύρωση αρκετών σημαντικών πεδίων της Πληροφορικής και των Εφαρμοσμένων Μαθηματικών.</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Αρχικά, ανήκει στη </a:t>
            </a:r>
            <a:r>
              <a:rPr lang="el-GR" sz="1200" b="1" i="0" kern="1200" dirty="0">
                <a:solidFill>
                  <a:schemeClr val="tx1"/>
                </a:solidFill>
                <a:effectLst/>
                <a:latin typeface="Arial" panose="020B0604020202020204" pitchFamily="34" charset="0"/>
                <a:ea typeface="+mn-ea"/>
                <a:cs typeface="+mn-cs"/>
              </a:rPr>
              <a:t>Βελτιστοποίηση</a:t>
            </a:r>
            <a:r>
              <a:rPr lang="el-GR" sz="1200" b="0" i="0" kern="1200" dirty="0">
                <a:solidFill>
                  <a:schemeClr val="tx1"/>
                </a:solidFill>
                <a:effectLst/>
                <a:latin typeface="Arial" panose="020B0604020202020204" pitchFamily="34" charset="0"/>
                <a:ea typeface="+mn-ea"/>
                <a:cs typeface="+mn-cs"/>
              </a:rPr>
              <a:t>, έναν κλάδο που ασχολείται με την εύρεση της καλύτερης δυνατής λύσης από ένα σύνολο διαθέσιμων εναλλακτικών.</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Πιο συγκεκριμένα, είναι ένας </a:t>
            </a:r>
            <a:r>
              <a:rPr lang="el-GR" sz="1200" b="1" i="0" kern="1200" dirty="0">
                <a:solidFill>
                  <a:schemeClr val="tx1"/>
                </a:solidFill>
                <a:effectLst/>
                <a:latin typeface="Arial" panose="020B0604020202020204" pitchFamily="34" charset="0"/>
                <a:ea typeface="+mn-ea"/>
                <a:cs typeface="+mn-cs"/>
              </a:rPr>
              <a:t>Μεταευρετικός Αλγόριθμος</a:t>
            </a:r>
            <a:r>
              <a:rPr lang="el-GR" sz="1200" b="0" i="0" kern="1200" dirty="0">
                <a:solidFill>
                  <a:schemeClr val="tx1"/>
                </a:solidFill>
                <a:effectLst/>
                <a:latin typeface="Arial" panose="020B0604020202020204" pitchFamily="34" charset="0"/>
                <a:ea typeface="+mn-ea"/>
                <a:cs typeface="+mn-cs"/>
              </a:rPr>
              <a:t>. Οι μεταευρετικοί αλγόριθμοι είναι ευφυείς στρατηγικές αναζήτησης που δεν εγγυώνται την απόλυτα βέλτιστη λύση, αλλά στοχεύουν στην εύρεση μιας πολύ καλής λύσης σε λογικό υπολογιστικό χρόνο. Η δύναμή τους έγκειται στην ικανότητά τους να ισορροπούν μεταξύ δύο ανταγωνιστικών δυνάμεων: την </a:t>
            </a:r>
            <a:r>
              <a:rPr lang="el-GR" sz="1200" b="1" i="0" kern="1200" dirty="0">
                <a:solidFill>
                  <a:schemeClr val="tx1"/>
                </a:solidFill>
                <a:effectLst/>
                <a:latin typeface="Arial" panose="020B0604020202020204" pitchFamily="34" charset="0"/>
                <a:ea typeface="+mn-ea"/>
                <a:cs typeface="+mn-cs"/>
              </a:rPr>
              <a:t>εξερεύνηση</a:t>
            </a:r>
            <a:r>
              <a:rPr lang="el-GR" sz="1200" b="0" i="0" kern="1200" dirty="0">
                <a:solidFill>
                  <a:schemeClr val="tx1"/>
                </a:solidFill>
                <a:effectLst/>
                <a:latin typeface="Arial" panose="020B0604020202020204" pitchFamily="34" charset="0"/>
                <a:ea typeface="+mn-ea"/>
                <a:cs typeface="+mn-cs"/>
              </a:rPr>
              <a:t> (exploration), δηλαδή την αναζήτηση σε νέες, άγνωστες περιοχές, και την </a:t>
            </a:r>
            <a:r>
              <a:rPr lang="el-GR" sz="1200" b="1" i="0" kern="1200" dirty="0">
                <a:solidFill>
                  <a:schemeClr val="tx1"/>
                </a:solidFill>
                <a:effectLst/>
                <a:latin typeface="Arial" panose="020B0604020202020204" pitchFamily="34" charset="0"/>
                <a:ea typeface="+mn-ea"/>
                <a:cs typeface="+mn-cs"/>
              </a:rPr>
              <a:t>εκμετάλλευση</a:t>
            </a:r>
            <a:r>
              <a:rPr lang="el-GR" sz="1200" b="0" i="0" kern="1200" dirty="0">
                <a:solidFill>
                  <a:schemeClr val="tx1"/>
                </a:solidFill>
                <a:effectLst/>
                <a:latin typeface="Arial" panose="020B0604020202020204" pitchFamily="34" charset="0"/>
                <a:ea typeface="+mn-ea"/>
                <a:cs typeface="+mn-cs"/>
              </a:rPr>
              <a:t> (</a:t>
            </a:r>
            <a:r>
              <a:rPr lang="el-GR" sz="1200" b="0" i="0" kern="1200" dirty="0" err="1">
                <a:solidFill>
                  <a:schemeClr val="tx1"/>
                </a:solidFill>
                <a:effectLst/>
                <a:latin typeface="Arial" panose="020B0604020202020204" pitchFamily="34" charset="0"/>
                <a:ea typeface="+mn-ea"/>
                <a:cs typeface="+mn-cs"/>
              </a:rPr>
              <a:t>exploitation</a:t>
            </a:r>
            <a:r>
              <a:rPr lang="el-GR" sz="1200" b="0" i="0" kern="1200" dirty="0">
                <a:solidFill>
                  <a:schemeClr val="tx1"/>
                </a:solidFill>
                <a:effectLst/>
                <a:latin typeface="Arial" panose="020B0604020202020204" pitchFamily="34" charset="0"/>
                <a:ea typeface="+mn-ea"/>
                <a:cs typeface="+mn-cs"/>
              </a:rPr>
              <a:t>), δηλαδή την εντατική αναζήτηση γύρω από τις καλύτερες λύσεις που έχουν ήδη βρεθεί.</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Ο GWO αντλεί την έμπνευσή του από τη </a:t>
            </a:r>
            <a:r>
              <a:rPr lang="el-GR" sz="1200" b="1" i="0" kern="1200" dirty="0">
                <a:solidFill>
                  <a:schemeClr val="tx1"/>
                </a:solidFill>
                <a:effectLst/>
                <a:latin typeface="Arial" panose="020B0604020202020204" pitchFamily="34" charset="0"/>
                <a:ea typeface="+mn-ea"/>
                <a:cs typeface="+mn-cs"/>
              </a:rPr>
              <a:t>Νοημοσύνη Σμήνους</a:t>
            </a:r>
            <a:r>
              <a:rPr lang="el-GR" sz="1200" b="0" i="0" kern="1200" dirty="0">
                <a:solidFill>
                  <a:schemeClr val="tx1"/>
                </a:solidFill>
                <a:effectLst/>
                <a:latin typeface="Arial" panose="020B0604020202020204" pitchFamily="34" charset="0"/>
                <a:ea typeface="+mn-ea"/>
                <a:cs typeface="+mn-cs"/>
              </a:rPr>
              <a:t> (Swarm Intelligence), ένα πεδίο που μελετά τη συλλογική συμπεριφορά οντοτήτων. Η κεντρική ιδέα είναι ότι απλοί πράκτορες, ακολουθώντας απλούς κανόνες, μπορούν να επιδείξουν πολύπλοκη και ευφυή συλλογική συμπεριφορά.</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Στην ουσία, ο GWO είναι μια συγκεκριμένη υλοποίηση αυτών των αρχών, που μιμείται την κοινωνική δομή και τις κυνηγετικές στρατηγικές των γκρίζων λύκων.</a:t>
            </a:r>
          </a:p>
          <a:p>
            <a:pPr eaLnBrk="1" hangingPunct="1"/>
            <a:endParaRPr lang="en-US" altLang="el-G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3A6AE19C-ABA3-8B48-062A-CD7A3796159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90D422C-84E0-4F6C-995E-A8D0804696C7}" type="slidenum">
              <a:rPr lang="el-GR" altLang="el-GR" smtClean="0"/>
              <a:pPr/>
              <a:t>5</a:t>
            </a:fld>
            <a:endParaRPr lang="el-GR" altLang="el-GR"/>
          </a:p>
        </p:txBody>
      </p:sp>
      <p:sp>
        <p:nvSpPr>
          <p:cNvPr id="13315" name="Rectangle 2">
            <a:extLst>
              <a:ext uri="{FF2B5EF4-FFF2-40B4-BE49-F238E27FC236}">
                <a16:creationId xmlns:a16="http://schemas.microsoft.com/office/drawing/2014/main" id="{48390757-5CB2-27DE-3089-2C3711255BB4}"/>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DD622293-2D9F-95BC-691B-1DE7E354224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Η έμπνευση του GWO από τους γκρίζους λύκους μοντελοποιείται μαθηματικά μέσα από δύο βασικές έννοιες: την κοινωνική ιεραρχία και τη διαδικασία κυνηγιού.</a:t>
            </a:r>
          </a:p>
          <a:p>
            <a:pPr marL="171450" indent="-171450">
              <a:buFont typeface="Arial" panose="020B0604020202020204" pitchFamily="34" charset="0"/>
              <a:buChar char="•"/>
            </a:pPr>
            <a:r>
              <a:rPr lang="el-GR" sz="1200" b="1" i="0" kern="1200" dirty="0">
                <a:solidFill>
                  <a:schemeClr val="tx1"/>
                </a:solidFill>
                <a:effectLst/>
                <a:latin typeface="Arial" panose="020B0604020202020204" pitchFamily="34" charset="0"/>
                <a:ea typeface="+mn-ea"/>
                <a:cs typeface="+mn-cs"/>
              </a:rPr>
              <a:t>Η Κοινωνική Ιεραρχία</a:t>
            </a:r>
            <a:r>
              <a:rPr lang="el-GR" sz="1200" b="0" i="0" kern="1200" dirty="0">
                <a:solidFill>
                  <a:schemeClr val="tx1"/>
                </a:solidFill>
                <a:effectLst/>
                <a:latin typeface="Arial" panose="020B0604020202020204" pitchFamily="34" charset="0"/>
                <a:ea typeface="+mn-ea"/>
                <a:cs typeface="+mn-cs"/>
              </a:rPr>
              <a:t> της αγέλης καθορίζει τους ρόλους των πρακτόρων-λύσεων.</a:t>
            </a:r>
          </a:p>
          <a:p>
            <a:pPr marL="628650" lvl="1"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Στην κορυφή βρίσκεται ο </a:t>
            </a:r>
            <a:r>
              <a:rPr lang="el-GR" sz="1200" b="1" i="0" kern="1200" dirty="0">
                <a:solidFill>
                  <a:schemeClr val="tx1"/>
                </a:solidFill>
                <a:effectLst/>
                <a:latin typeface="Arial" panose="020B0604020202020204" pitchFamily="34" charset="0"/>
                <a:ea typeface="+mn-ea"/>
                <a:cs typeface="+mn-cs"/>
              </a:rPr>
              <a:t>Άλφα (α)</a:t>
            </a:r>
            <a:r>
              <a:rPr lang="el-GR" sz="1200" b="0" i="0" kern="1200" dirty="0">
                <a:solidFill>
                  <a:schemeClr val="tx1"/>
                </a:solidFill>
                <a:effectLst/>
                <a:latin typeface="Arial" panose="020B0604020202020204" pitchFamily="34" charset="0"/>
                <a:ea typeface="+mn-ea"/>
                <a:cs typeface="+mn-cs"/>
              </a:rPr>
              <a:t>, ο ηγέτης, που αντιπροσωπεύει την καλύτερη λύση που έχει εντοπιστεί μέχρι στιγμής.</a:t>
            </a:r>
          </a:p>
          <a:p>
            <a:pPr marL="628650" lvl="1"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Ακολουθεί ο </a:t>
            </a:r>
            <a:r>
              <a:rPr lang="el-GR" sz="1200" b="1" i="0" kern="1200" dirty="0">
                <a:solidFill>
                  <a:schemeClr val="tx1"/>
                </a:solidFill>
                <a:effectLst/>
                <a:latin typeface="Arial" panose="020B0604020202020204" pitchFamily="34" charset="0"/>
                <a:ea typeface="+mn-ea"/>
                <a:cs typeface="+mn-cs"/>
              </a:rPr>
              <a:t>Βήτα (β)</a:t>
            </a:r>
            <a:r>
              <a:rPr lang="el-GR" sz="1200" b="0" i="0" kern="1200" dirty="0">
                <a:solidFill>
                  <a:schemeClr val="tx1"/>
                </a:solidFill>
                <a:effectLst/>
                <a:latin typeface="Arial" panose="020B0604020202020204" pitchFamily="34" charset="0"/>
                <a:ea typeface="+mn-ea"/>
                <a:cs typeface="+mn-cs"/>
              </a:rPr>
              <a:t>, ο δεύτερος στην ιεραρχία, και ο </a:t>
            </a:r>
            <a:r>
              <a:rPr lang="el-GR" sz="1200" b="1" i="0" kern="1200" dirty="0">
                <a:solidFill>
                  <a:schemeClr val="tx1"/>
                </a:solidFill>
                <a:effectLst/>
                <a:latin typeface="Arial" panose="020B0604020202020204" pitchFamily="34" charset="0"/>
                <a:ea typeface="+mn-ea"/>
                <a:cs typeface="+mn-cs"/>
              </a:rPr>
              <a:t>Δέλτα (δ)</a:t>
            </a:r>
            <a:r>
              <a:rPr lang="el-GR" sz="1200" b="0" i="0" kern="1200" dirty="0">
                <a:solidFill>
                  <a:schemeClr val="tx1"/>
                </a:solidFill>
                <a:effectLst/>
                <a:latin typeface="Arial" panose="020B0604020202020204" pitchFamily="34" charset="0"/>
                <a:ea typeface="+mn-ea"/>
                <a:cs typeface="+mn-cs"/>
              </a:rPr>
              <a:t>, ο τρίτος. Αυτοί οι τρεις λύκοι αποτελούν την ηγετική ομάδα.</a:t>
            </a:r>
          </a:p>
          <a:p>
            <a:pPr marL="628650" lvl="1"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Όλοι οι υπόλοιποι λύκοι είναι οι </a:t>
            </a:r>
            <a:r>
              <a:rPr lang="el-GR" sz="1200" b="1" i="0" kern="1200" dirty="0">
                <a:solidFill>
                  <a:schemeClr val="tx1"/>
                </a:solidFill>
                <a:effectLst/>
                <a:latin typeface="Arial" panose="020B0604020202020204" pitchFamily="34" charset="0"/>
                <a:ea typeface="+mn-ea"/>
                <a:cs typeface="+mn-cs"/>
              </a:rPr>
              <a:t>Ωμέγα (ω)</a:t>
            </a:r>
            <a:r>
              <a:rPr lang="el-GR" sz="1200" b="0" i="0" kern="1200" dirty="0">
                <a:solidFill>
                  <a:schemeClr val="tx1"/>
                </a:solidFill>
                <a:effectLst/>
                <a:latin typeface="Arial" panose="020B0604020202020204" pitchFamily="34" charset="0"/>
                <a:ea typeface="+mn-ea"/>
                <a:cs typeface="+mn-cs"/>
              </a:rPr>
              <a:t>, και η κίνησή τους στον χώρο αναζήτησης καθοδηγείται εξ ολοκλήρου από την ηγετική τριάδα.</a:t>
            </a:r>
          </a:p>
          <a:p>
            <a:pPr marL="171450" indent="-171450">
              <a:buFont typeface="Arial" panose="020B0604020202020204" pitchFamily="34" charset="0"/>
              <a:buChar char="•"/>
            </a:pPr>
            <a:r>
              <a:rPr lang="el-GR" sz="1200" b="1" i="0" kern="1200" dirty="0">
                <a:solidFill>
                  <a:schemeClr val="tx1"/>
                </a:solidFill>
                <a:effectLst/>
                <a:latin typeface="Arial" panose="020B0604020202020204" pitchFamily="34" charset="0"/>
                <a:ea typeface="+mn-ea"/>
                <a:cs typeface="+mn-cs"/>
              </a:rPr>
              <a:t>Η Διαδικασία Κυνηγιού</a:t>
            </a:r>
            <a:r>
              <a:rPr lang="el-GR" sz="1200" b="0" i="0" kern="1200" dirty="0">
                <a:solidFill>
                  <a:schemeClr val="tx1"/>
                </a:solidFill>
                <a:effectLst/>
                <a:latin typeface="Arial" panose="020B0604020202020204" pitchFamily="34" charset="0"/>
                <a:ea typeface="+mn-ea"/>
                <a:cs typeface="+mn-cs"/>
              </a:rPr>
              <a:t> </a:t>
            </a:r>
            <a:r>
              <a:rPr lang="el-GR" sz="1200" b="0" i="0" kern="1200" dirty="0" err="1">
                <a:solidFill>
                  <a:schemeClr val="tx1"/>
                </a:solidFill>
                <a:effectLst/>
                <a:latin typeface="Arial" panose="020B0604020202020204" pitchFamily="34" charset="0"/>
                <a:ea typeface="+mn-ea"/>
                <a:cs typeface="+mn-cs"/>
              </a:rPr>
              <a:t>μοντελοποιεί</a:t>
            </a:r>
            <a:r>
              <a:rPr lang="el-GR" sz="1200" b="0" i="0" kern="1200" dirty="0">
                <a:solidFill>
                  <a:schemeClr val="tx1"/>
                </a:solidFill>
                <a:effectLst/>
                <a:latin typeface="Arial" panose="020B0604020202020204" pitchFamily="34" charset="0"/>
                <a:ea typeface="+mn-ea"/>
                <a:cs typeface="+mn-cs"/>
              </a:rPr>
              <a:t> τις φάσεις της βελτιστοποίησης. Ξεκινά με τον εντοπισμό του θηράματος (που αντιστοιχεί στη φάση της </a:t>
            </a:r>
            <a:r>
              <a:rPr lang="el-GR" sz="1200" b="1" i="0" kern="1200" dirty="0">
                <a:solidFill>
                  <a:schemeClr val="tx1"/>
                </a:solidFill>
                <a:effectLst/>
                <a:latin typeface="Arial" panose="020B0604020202020204" pitchFamily="34" charset="0"/>
                <a:ea typeface="+mn-ea"/>
                <a:cs typeface="+mn-cs"/>
              </a:rPr>
              <a:t>εξερεύνησης</a:t>
            </a:r>
            <a:r>
              <a:rPr lang="el-GR" sz="1200" b="0" i="0" kern="1200" dirty="0">
                <a:solidFill>
                  <a:schemeClr val="tx1"/>
                </a:solidFill>
                <a:effectLst/>
                <a:latin typeface="Arial" panose="020B0604020202020204" pitchFamily="34" charset="0"/>
                <a:ea typeface="+mn-ea"/>
                <a:cs typeface="+mn-cs"/>
              </a:rPr>
              <a:t>), συνεχίζει με την περικύκλωση και την καταδίωξη, και καταλήγει στην επίθεση, η οποία αντιστοιχεί στη φάση της </a:t>
            </a:r>
            <a:r>
              <a:rPr lang="el-GR" sz="1200" b="1" i="0" kern="1200" dirty="0">
                <a:solidFill>
                  <a:schemeClr val="tx1"/>
                </a:solidFill>
                <a:effectLst/>
                <a:latin typeface="Arial" panose="020B0604020202020204" pitchFamily="34" charset="0"/>
                <a:ea typeface="+mn-ea"/>
                <a:cs typeface="+mn-cs"/>
              </a:rPr>
              <a:t>εκμετάλλευσης</a:t>
            </a:r>
            <a:r>
              <a:rPr lang="el-GR" sz="1200" b="0" i="0" kern="1200" dirty="0">
                <a:solidFill>
                  <a:schemeClr val="tx1"/>
                </a:solidFill>
                <a:effectLst/>
                <a:latin typeface="Arial" panose="020B0604020202020204" pitchFamily="34" charset="0"/>
                <a:ea typeface="+mn-ea"/>
                <a:cs typeface="+mn-cs"/>
              </a:rPr>
              <a:t> της βέλτιστης λύσης.</a:t>
            </a:r>
          </a:p>
          <a:p>
            <a:pPr eaLnBrk="1" hangingPunct="1"/>
            <a:endParaRPr lang="en-US" altLang="el-G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B21914D3-C051-F2F9-362D-D04CD2A843F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14DCF22-3395-4499-97DB-D57A85C3656A}" type="slidenum">
              <a:rPr lang="el-GR" altLang="el-GR" smtClean="0"/>
              <a:pPr/>
              <a:t>6</a:t>
            </a:fld>
            <a:endParaRPr lang="el-GR" altLang="el-GR"/>
          </a:p>
        </p:txBody>
      </p:sp>
      <p:sp>
        <p:nvSpPr>
          <p:cNvPr id="15363" name="Rectangle 2">
            <a:extLst>
              <a:ext uri="{FF2B5EF4-FFF2-40B4-BE49-F238E27FC236}">
                <a16:creationId xmlns:a16="http://schemas.microsoft.com/office/drawing/2014/main" id="{14971500-AEF6-147D-1258-AD55112E3527}"/>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47392440-BEC8-DAC4-AF36-EF023653D0D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Για να μεταφράσουμε τη διαδικασία της περικύκλωσης σε μαθηματικούς όρους, χρησιμοποιούμε τις εξισώσεις που βλέπετε.</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Η πρώτη εξίσωση υπολογίζει το διάνυσμα </a:t>
            </a:r>
            <a:r>
              <a:rPr lang="el-GR" sz="1200" b="1" i="0" kern="1200" dirty="0">
                <a:solidFill>
                  <a:schemeClr val="tx1"/>
                </a:solidFill>
                <a:effectLst/>
                <a:latin typeface="Arial" panose="020B0604020202020204" pitchFamily="34" charset="0"/>
                <a:ea typeface="+mn-ea"/>
                <a:cs typeface="+mn-cs"/>
              </a:rPr>
              <a:t>D</a:t>
            </a:r>
            <a:r>
              <a:rPr lang="el-GR" sz="1200" b="0" i="0" kern="1200" dirty="0">
                <a:solidFill>
                  <a:schemeClr val="tx1"/>
                </a:solidFill>
                <a:effectLst/>
                <a:latin typeface="Arial" panose="020B0604020202020204" pitchFamily="34" charset="0"/>
                <a:ea typeface="+mn-ea"/>
                <a:cs typeface="+mn-cs"/>
              </a:rPr>
              <a:t>, το οποίο αντιπροσωπεύει την απόσταση μεταξύ ενός λύκου (με θέση </a:t>
            </a:r>
            <a:r>
              <a:rPr lang="el-GR" sz="1200" b="1" i="0" kern="1200" dirty="0">
                <a:solidFill>
                  <a:schemeClr val="tx1"/>
                </a:solidFill>
                <a:effectLst/>
                <a:latin typeface="Arial" panose="020B0604020202020204" pitchFamily="34" charset="0"/>
                <a:ea typeface="+mn-ea"/>
                <a:cs typeface="+mn-cs"/>
              </a:rPr>
              <a:t>X</a:t>
            </a:r>
            <a:r>
              <a:rPr lang="el-GR" sz="1200" b="0" i="0" kern="1200" dirty="0">
                <a:solidFill>
                  <a:schemeClr val="tx1"/>
                </a:solidFill>
                <a:effectLst/>
                <a:latin typeface="Arial" panose="020B0604020202020204" pitchFamily="34" charset="0"/>
                <a:ea typeface="+mn-ea"/>
                <a:cs typeface="+mn-cs"/>
              </a:rPr>
              <a:t>) και του θηράματος (με θέση </a:t>
            </a:r>
            <a:r>
              <a:rPr lang="el-GR" sz="1200" b="1" i="0" kern="1200" dirty="0" err="1">
                <a:solidFill>
                  <a:schemeClr val="tx1"/>
                </a:solidFill>
                <a:effectLst/>
                <a:latin typeface="Arial" panose="020B0604020202020204" pitchFamily="34" charset="0"/>
                <a:ea typeface="+mn-ea"/>
                <a:cs typeface="+mn-cs"/>
              </a:rPr>
              <a:t>Xp</a:t>
            </a:r>
            <a:r>
              <a:rPr lang="el-GR" sz="1200" b="0" i="0" kern="1200" dirty="0">
                <a:solidFill>
                  <a:schemeClr val="tx1"/>
                </a:solidFill>
                <a:effectLst/>
                <a:latin typeface="Arial" panose="020B0604020202020204" pitchFamily="34" charset="0"/>
                <a:ea typeface="+mn-ea"/>
                <a:cs typeface="+mn-cs"/>
              </a:rPr>
              <a:t>). Ο συντελεστής </a:t>
            </a:r>
            <a:r>
              <a:rPr lang="el-GR" sz="1200" b="1" i="0" kern="1200" dirty="0">
                <a:solidFill>
                  <a:schemeClr val="tx1"/>
                </a:solidFill>
                <a:effectLst/>
                <a:latin typeface="Arial" panose="020B0604020202020204" pitchFamily="34" charset="0"/>
                <a:ea typeface="+mn-ea"/>
                <a:cs typeface="+mn-cs"/>
              </a:rPr>
              <a:t>C</a:t>
            </a:r>
            <a:r>
              <a:rPr lang="el-GR" sz="1200" b="0" i="0" kern="1200" dirty="0">
                <a:solidFill>
                  <a:schemeClr val="tx1"/>
                </a:solidFill>
                <a:effectLst/>
                <a:latin typeface="Arial" panose="020B0604020202020204" pitchFamily="34" charset="0"/>
                <a:ea typeface="+mn-ea"/>
                <a:cs typeface="+mn-cs"/>
              </a:rPr>
              <a:t> εισάγει τυχαιότητα σε αυτόν τον υπολογισμό.</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Η δεύτερη εξίσωση ενημερώνει τη θέση του λύκου για την επόμενη επανάληψη (</a:t>
            </a:r>
            <a:r>
              <a:rPr lang="el-GR" sz="1200" b="1" i="0" kern="1200" dirty="0">
                <a:solidFill>
                  <a:schemeClr val="tx1"/>
                </a:solidFill>
                <a:effectLst/>
                <a:latin typeface="Arial" panose="020B0604020202020204" pitchFamily="34" charset="0"/>
                <a:ea typeface="+mn-ea"/>
                <a:cs typeface="+mn-cs"/>
              </a:rPr>
              <a:t>X(t+1)</a:t>
            </a:r>
            <a:r>
              <a:rPr lang="el-GR" sz="1200" b="0" i="0" kern="1200" dirty="0">
                <a:solidFill>
                  <a:schemeClr val="tx1"/>
                </a:solidFill>
                <a:effectLst/>
                <a:latin typeface="Arial" panose="020B0604020202020204" pitchFamily="34" charset="0"/>
                <a:ea typeface="+mn-ea"/>
                <a:cs typeface="+mn-cs"/>
              </a:rPr>
              <a:t>). Ο λύκος σε μία περιοχή γύρω από την τρέχουσα θέση του θηράματος.</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Οι συντελεστές </a:t>
            </a:r>
            <a:r>
              <a:rPr lang="el-GR" sz="1200" b="1" i="0" kern="1200" dirty="0">
                <a:solidFill>
                  <a:schemeClr val="tx1"/>
                </a:solidFill>
                <a:effectLst/>
                <a:latin typeface="Arial" panose="020B0604020202020204" pitchFamily="34" charset="0"/>
                <a:ea typeface="+mn-ea"/>
                <a:cs typeface="+mn-cs"/>
              </a:rPr>
              <a:t>A</a:t>
            </a:r>
            <a:r>
              <a:rPr lang="el-GR" sz="1200" b="0" i="0" kern="1200" dirty="0">
                <a:solidFill>
                  <a:schemeClr val="tx1"/>
                </a:solidFill>
                <a:effectLst/>
                <a:latin typeface="Arial" panose="020B0604020202020204" pitchFamily="34" charset="0"/>
                <a:ea typeface="+mn-ea"/>
                <a:cs typeface="+mn-cs"/>
              </a:rPr>
              <a:t> και </a:t>
            </a:r>
            <a:r>
              <a:rPr lang="el-GR" sz="1200" b="1" i="0" kern="1200" dirty="0">
                <a:solidFill>
                  <a:schemeClr val="tx1"/>
                </a:solidFill>
                <a:effectLst/>
                <a:latin typeface="Arial" panose="020B0604020202020204" pitchFamily="34" charset="0"/>
                <a:ea typeface="+mn-ea"/>
                <a:cs typeface="+mn-cs"/>
              </a:rPr>
              <a:t>C</a:t>
            </a:r>
            <a:r>
              <a:rPr lang="el-GR" sz="1200" b="0" i="0" kern="1200" dirty="0">
                <a:solidFill>
                  <a:schemeClr val="tx1"/>
                </a:solidFill>
                <a:effectLst/>
                <a:latin typeface="Arial" panose="020B0604020202020204" pitchFamily="34" charset="0"/>
                <a:ea typeface="+mn-ea"/>
                <a:cs typeface="+mn-cs"/>
              </a:rPr>
              <a:t> περιέχουν τυχαιότητα, επιτρέποντας στους λύκους να προσεγγίζουν το θήραμα από διαφορετικές κατευθύνσεις και αποστάσεις, προσομοιώνοντας μια ρεαλιστική περικύκλωση, όπως απεικονίζεται στο διάγραμμα.</a:t>
            </a:r>
          </a:p>
          <a:p>
            <a:pPr eaLnBrk="1" hangingPunct="1"/>
            <a:endParaRPr lang="en-US" altLang="el-G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7A2699BC-920A-A8E6-282E-90636FD087F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46879FA-2957-43E9-8315-04AAC80CDE4D}" type="slidenum">
              <a:rPr lang="el-GR" altLang="el-GR" smtClean="0"/>
              <a:pPr/>
              <a:t>7</a:t>
            </a:fld>
            <a:endParaRPr lang="el-GR" altLang="el-GR"/>
          </a:p>
        </p:txBody>
      </p:sp>
      <p:sp>
        <p:nvSpPr>
          <p:cNvPr id="17411" name="Rectangle 2">
            <a:extLst>
              <a:ext uri="{FF2B5EF4-FFF2-40B4-BE49-F238E27FC236}">
                <a16:creationId xmlns:a16="http://schemas.microsoft.com/office/drawing/2014/main" id="{EEB5207A-5DD5-F7FD-8A29-1F23D55E2927}"/>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62AEDE8B-997E-2BE2-DC8C-8692470B7D9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Η φάση του κυνηγιού είναι η καρδιά του GWO. Εδώ, οι λύκοι </a:t>
            </a:r>
            <a:r>
              <a:rPr lang="el-GR" sz="1200" b="1" i="0" kern="1200" dirty="0">
                <a:solidFill>
                  <a:schemeClr val="tx1"/>
                </a:solidFill>
                <a:effectLst/>
                <a:latin typeface="Arial" panose="020B0604020202020204" pitchFamily="34" charset="0"/>
                <a:ea typeface="+mn-ea"/>
                <a:cs typeface="+mn-cs"/>
              </a:rPr>
              <a:t>Ωμέγα</a:t>
            </a:r>
            <a:r>
              <a:rPr lang="el-GR" sz="1200" b="0" i="0" kern="1200" dirty="0">
                <a:solidFill>
                  <a:schemeClr val="tx1"/>
                </a:solidFill>
                <a:effectLst/>
                <a:latin typeface="Arial" panose="020B0604020202020204" pitchFamily="34" charset="0"/>
                <a:ea typeface="+mn-ea"/>
                <a:cs typeface="+mn-cs"/>
              </a:rPr>
              <a:t>, που αποτελούν την πλειοψηφία της αγέλης, δεν λαμβάνουν αποφάσεις ανεξάρτητα. Αντιθέτως, η κίνησή τους καθοδηγείται από τη συλλογική γνώση της ηγετικής τριάδας.</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Ο αλγόριθμος υποθέτει ότι οι λύκοι </a:t>
            </a:r>
            <a:r>
              <a:rPr lang="el-GR" sz="1200" b="1" i="0" kern="1200" dirty="0">
                <a:solidFill>
                  <a:schemeClr val="tx1"/>
                </a:solidFill>
                <a:effectLst/>
                <a:latin typeface="Arial" panose="020B0604020202020204" pitchFamily="34" charset="0"/>
                <a:ea typeface="+mn-ea"/>
                <a:cs typeface="+mn-cs"/>
              </a:rPr>
              <a:t>Άλφα, Βήτα και Δέλτα</a:t>
            </a:r>
            <a:r>
              <a:rPr lang="el-GR" sz="1200" b="0" i="0" kern="1200" dirty="0">
                <a:solidFill>
                  <a:schemeClr val="tx1"/>
                </a:solidFill>
                <a:effectLst/>
                <a:latin typeface="Arial" panose="020B0604020202020204" pitchFamily="34" charset="0"/>
                <a:ea typeface="+mn-ea"/>
                <a:cs typeface="+mn-cs"/>
              </a:rPr>
              <a:t> έχουν τις καλύτερες πληροφορίες για την τοποθεσία του θηράματος.</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Συνεπώς, υπολογίζονται τρεις πιθανές νέες θέσεις (</a:t>
            </a:r>
            <a:r>
              <a:rPr lang="el-GR" sz="1200" b="1" i="0" kern="1200" dirty="0">
                <a:solidFill>
                  <a:schemeClr val="tx1"/>
                </a:solidFill>
                <a:effectLst/>
                <a:latin typeface="Arial" panose="020B0604020202020204" pitchFamily="34" charset="0"/>
                <a:ea typeface="+mn-ea"/>
                <a:cs typeface="+mn-cs"/>
              </a:rPr>
              <a:t>X1, X2, X3</a:t>
            </a:r>
            <a:r>
              <a:rPr lang="el-GR" sz="1200" b="0" i="0" kern="1200" dirty="0">
                <a:solidFill>
                  <a:schemeClr val="tx1"/>
                </a:solidFill>
                <a:effectLst/>
                <a:latin typeface="Arial" panose="020B0604020202020204" pitchFamily="34" charset="0"/>
                <a:ea typeface="+mn-ea"/>
                <a:cs typeface="+mn-cs"/>
              </a:rPr>
              <a:t>) για κάθε λύκο Ωμέγα, μία για κάθε ηγέτη.</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Η τελική νέα θέση του λύκου Ωμέγα, </a:t>
            </a:r>
            <a:r>
              <a:rPr lang="el-GR" sz="1200" b="1" i="0" kern="1200" dirty="0">
                <a:solidFill>
                  <a:schemeClr val="tx1"/>
                </a:solidFill>
                <a:effectLst/>
                <a:latin typeface="Arial" panose="020B0604020202020204" pitchFamily="34" charset="0"/>
                <a:ea typeface="+mn-ea"/>
                <a:cs typeface="+mn-cs"/>
              </a:rPr>
              <a:t>X(t+1)</a:t>
            </a:r>
            <a:r>
              <a:rPr lang="el-GR" sz="1200" b="0" i="0" kern="1200" dirty="0">
                <a:solidFill>
                  <a:schemeClr val="tx1"/>
                </a:solidFill>
                <a:effectLst/>
                <a:latin typeface="Arial" panose="020B0604020202020204" pitchFamily="34" charset="0"/>
                <a:ea typeface="+mn-ea"/>
                <a:cs typeface="+mn-cs"/>
              </a:rPr>
              <a:t>, είναι απλά ο μέσος όρος αυτών των τριών θέσεων. Αυτός ο απλός αλλά ισχυρός μηχανισμός εξασφαλίζει ότι ολόκληρη η αγέλη κινείται συντονισμένα προς την περιοχή που ορίζεται από τις τρεις καλύτερες λύσεις που έχουν βρεθεί.</a:t>
            </a:r>
          </a:p>
          <a:p>
            <a:pPr eaLnBrk="1" hangingPunct="1"/>
            <a:endParaRPr lang="en-US" altLang="el-G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BADB2A99-9E86-AA84-FF82-3B238022065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E7496CF-63D6-4178-990E-6DAEE8F9B92D}" type="slidenum">
              <a:rPr lang="el-GR" altLang="el-GR" smtClean="0"/>
              <a:pPr/>
              <a:t>8</a:t>
            </a:fld>
            <a:endParaRPr lang="el-GR" altLang="el-GR"/>
          </a:p>
        </p:txBody>
      </p:sp>
      <p:sp>
        <p:nvSpPr>
          <p:cNvPr id="19459" name="Rectangle 2">
            <a:extLst>
              <a:ext uri="{FF2B5EF4-FFF2-40B4-BE49-F238E27FC236}">
                <a16:creationId xmlns:a16="http://schemas.microsoft.com/office/drawing/2014/main" id="{B167B0F1-CD1B-FA20-1D5E-716F000F7A01}"/>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C7129186-89F3-0FC5-4F5C-28EC77C35B1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Όπως αναφέραμε, η ισορροπία μεταξύ </a:t>
            </a:r>
            <a:r>
              <a:rPr lang="el-GR" sz="1200" b="1" i="0" kern="1200" dirty="0">
                <a:solidFill>
                  <a:schemeClr val="tx1"/>
                </a:solidFill>
                <a:effectLst/>
                <a:latin typeface="Arial" panose="020B0604020202020204" pitchFamily="34" charset="0"/>
                <a:ea typeface="+mn-ea"/>
                <a:cs typeface="+mn-cs"/>
              </a:rPr>
              <a:t>εξερεύνησης</a:t>
            </a:r>
            <a:r>
              <a:rPr lang="el-GR" sz="1200" b="0" i="0" kern="1200" dirty="0">
                <a:solidFill>
                  <a:schemeClr val="tx1"/>
                </a:solidFill>
                <a:effectLst/>
                <a:latin typeface="Arial" panose="020B0604020202020204" pitchFamily="34" charset="0"/>
                <a:ea typeface="+mn-ea"/>
                <a:cs typeface="+mn-cs"/>
              </a:rPr>
              <a:t> και </a:t>
            </a:r>
            <a:r>
              <a:rPr lang="el-GR" sz="1200" b="1" i="0" kern="1200" dirty="0">
                <a:solidFill>
                  <a:schemeClr val="tx1"/>
                </a:solidFill>
                <a:effectLst/>
                <a:latin typeface="Arial" panose="020B0604020202020204" pitchFamily="34" charset="0"/>
                <a:ea typeface="+mn-ea"/>
                <a:cs typeface="+mn-cs"/>
              </a:rPr>
              <a:t>εκμετάλλευσης</a:t>
            </a:r>
            <a:r>
              <a:rPr lang="el-GR" sz="1200" b="0" i="0" kern="1200" dirty="0">
                <a:solidFill>
                  <a:schemeClr val="tx1"/>
                </a:solidFill>
                <a:effectLst/>
                <a:latin typeface="Arial" panose="020B0604020202020204" pitchFamily="34" charset="0"/>
                <a:ea typeface="+mn-ea"/>
                <a:cs typeface="+mn-cs"/>
              </a:rPr>
              <a:t> είναι θεμελιώδης. Στον GWO, αυτός ο έλεγχος επιτυγχάνεται κυρίως μέσω της παραμέτρου  </a:t>
            </a:r>
            <a:r>
              <a:rPr lang="el-GR" sz="1200" b="1" i="0" kern="1200" dirty="0">
                <a:solidFill>
                  <a:schemeClr val="tx1"/>
                </a:solidFill>
                <a:effectLst/>
                <a:latin typeface="Arial" panose="020B0604020202020204" pitchFamily="34" charset="0"/>
                <a:ea typeface="+mn-ea"/>
                <a:cs typeface="+mn-cs"/>
              </a:rPr>
              <a:t>‘a’</a:t>
            </a:r>
            <a:r>
              <a:rPr lang="el-GR" sz="1200" b="0" i="0" kern="1200" dirty="0">
                <a:solidFill>
                  <a:schemeClr val="tx1"/>
                </a:solidFill>
                <a:effectLst/>
                <a:latin typeface="Arial" panose="020B0604020202020204" pitchFamily="34" charset="0"/>
                <a:ea typeface="+mn-ea"/>
                <a:cs typeface="+mn-cs"/>
              </a:rPr>
              <a:t>. Η παράμετρος </a:t>
            </a:r>
            <a:r>
              <a:rPr lang="el-GR" sz="1200" b="1" i="0" kern="1200" dirty="0">
                <a:solidFill>
                  <a:schemeClr val="tx1"/>
                </a:solidFill>
                <a:effectLst/>
                <a:latin typeface="Arial" panose="020B0604020202020204" pitchFamily="34" charset="0"/>
                <a:ea typeface="+mn-ea"/>
                <a:cs typeface="+mn-cs"/>
              </a:rPr>
              <a:t>‘a’</a:t>
            </a:r>
            <a:r>
              <a:rPr lang="el-GR" sz="1200" b="0" i="0" kern="1200" dirty="0">
                <a:solidFill>
                  <a:schemeClr val="tx1"/>
                </a:solidFill>
                <a:effectLst/>
                <a:latin typeface="Arial" panose="020B0604020202020204" pitchFamily="34" charset="0"/>
                <a:ea typeface="+mn-ea"/>
                <a:cs typeface="+mn-cs"/>
              </a:rPr>
              <a:t> μειώνεται γραμμικά από την τιμή 2 προς το 0 καθώς προχωρούν οι επαναλήψεις του αλγορίθμου. Αυτή η τιμή επηρεάζει άμεσα το διάνυσμα </a:t>
            </a:r>
            <a:r>
              <a:rPr lang="el-GR" sz="1200" b="1" i="0" kern="1200" dirty="0">
                <a:solidFill>
                  <a:schemeClr val="tx1"/>
                </a:solidFill>
                <a:effectLst/>
                <a:latin typeface="Arial" panose="020B0604020202020204" pitchFamily="34" charset="0"/>
                <a:ea typeface="+mn-ea"/>
                <a:cs typeface="+mn-cs"/>
              </a:rPr>
              <a:t>A</a:t>
            </a:r>
            <a:r>
              <a:rPr lang="el-GR" sz="1200" b="0" i="0" kern="1200" dirty="0">
                <a:solidFill>
                  <a:schemeClr val="tx1"/>
                </a:solidFill>
                <a:effectLst/>
                <a:latin typeface="Arial" panose="020B0604020202020204" pitchFamily="34" charset="0"/>
                <a:ea typeface="+mn-ea"/>
                <a:cs typeface="+mn-cs"/>
              </a:rPr>
              <a:t>.</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Στις αρχικές επαναλήψεις, όπου το </a:t>
            </a:r>
            <a:r>
              <a:rPr lang="el-GR" sz="1200" b="1" i="0" kern="1200" dirty="0">
                <a:solidFill>
                  <a:schemeClr val="tx1"/>
                </a:solidFill>
                <a:effectLst/>
                <a:latin typeface="Arial" panose="020B0604020202020204" pitchFamily="34" charset="0"/>
                <a:ea typeface="+mn-ea"/>
                <a:cs typeface="+mn-cs"/>
              </a:rPr>
              <a:t>‘a’</a:t>
            </a:r>
            <a:r>
              <a:rPr lang="el-GR" sz="1200" b="0" i="0" kern="1200" dirty="0">
                <a:solidFill>
                  <a:schemeClr val="tx1"/>
                </a:solidFill>
                <a:effectLst/>
                <a:latin typeface="Arial" panose="020B0604020202020204" pitchFamily="34" charset="0"/>
                <a:ea typeface="+mn-ea"/>
                <a:cs typeface="+mn-cs"/>
              </a:rPr>
              <a:t> είναι μεγάλο, η απόλυτη τιμή του </a:t>
            </a:r>
            <a:r>
              <a:rPr lang="el-GR" sz="1200" b="1" i="0" kern="1200" dirty="0">
                <a:solidFill>
                  <a:schemeClr val="tx1"/>
                </a:solidFill>
                <a:effectLst/>
                <a:latin typeface="Arial" panose="020B0604020202020204" pitchFamily="34" charset="0"/>
                <a:ea typeface="+mn-ea"/>
                <a:cs typeface="+mn-cs"/>
              </a:rPr>
              <a:t>|A|</a:t>
            </a:r>
            <a:r>
              <a:rPr lang="el-GR" sz="1200" b="0" i="0" kern="1200" dirty="0">
                <a:solidFill>
                  <a:schemeClr val="tx1"/>
                </a:solidFill>
                <a:effectLst/>
                <a:latin typeface="Arial" panose="020B0604020202020204" pitchFamily="34" charset="0"/>
                <a:ea typeface="+mn-ea"/>
                <a:cs typeface="+mn-cs"/>
              </a:rPr>
              <a:t> είναι πιθανό να είναι </a:t>
            </a:r>
            <a:r>
              <a:rPr lang="el-GR" sz="1200" b="1" i="0" kern="1200" dirty="0">
                <a:solidFill>
                  <a:schemeClr val="tx1"/>
                </a:solidFill>
                <a:effectLst/>
                <a:latin typeface="Arial" panose="020B0604020202020204" pitchFamily="34" charset="0"/>
                <a:ea typeface="+mn-ea"/>
                <a:cs typeface="+mn-cs"/>
              </a:rPr>
              <a:t>μεγαλύτερη του 1</a:t>
            </a:r>
            <a:r>
              <a:rPr lang="el-GR" sz="1200" b="0" i="0" kern="1200" dirty="0">
                <a:solidFill>
                  <a:schemeClr val="tx1"/>
                </a:solidFill>
                <a:effectLst/>
                <a:latin typeface="Arial" panose="020B0604020202020204" pitchFamily="34" charset="0"/>
                <a:ea typeface="+mn-ea"/>
                <a:cs typeface="+mn-cs"/>
              </a:rPr>
              <a:t>. Αυτό αναγκάζει τους λύκους να αποκλίνουν, να </a:t>
            </a:r>
            <a:r>
              <a:rPr lang="el-GR" sz="1200" b="1" i="0" kern="1200" dirty="0">
                <a:solidFill>
                  <a:schemeClr val="tx1"/>
                </a:solidFill>
                <a:effectLst/>
                <a:latin typeface="Arial" panose="020B0604020202020204" pitchFamily="34" charset="0"/>
                <a:ea typeface="+mn-ea"/>
                <a:cs typeface="+mn-cs"/>
              </a:rPr>
              <a:t>εξερευνούν</a:t>
            </a:r>
            <a:r>
              <a:rPr lang="el-GR" sz="1200" b="0" i="0" kern="1200" dirty="0">
                <a:solidFill>
                  <a:schemeClr val="tx1"/>
                </a:solidFill>
                <a:effectLst/>
                <a:latin typeface="Arial" panose="020B0604020202020204" pitchFamily="34" charset="0"/>
                <a:ea typeface="+mn-ea"/>
                <a:cs typeface="+mn-cs"/>
              </a:rPr>
              <a:t> δηλαδή τον χώρο αναζήτησης για να εντοπίσουν καλύτερα "θηράματα" (λύσεις), όπως φαίνεται στην εικόνα (</a:t>
            </a:r>
            <a:r>
              <a:rPr lang="en-US" sz="1200" b="0" i="0" kern="1200" dirty="0">
                <a:solidFill>
                  <a:schemeClr val="tx1"/>
                </a:solidFill>
                <a:effectLst/>
                <a:latin typeface="Arial" panose="020B0604020202020204" pitchFamily="34" charset="0"/>
                <a:ea typeface="+mn-ea"/>
                <a:cs typeface="+mn-cs"/>
              </a:rPr>
              <a:t>b</a:t>
            </a:r>
            <a:r>
              <a:rPr lang="el-GR" sz="1200" b="0" i="0" kern="1200" dirty="0">
                <a:solidFill>
                  <a:schemeClr val="tx1"/>
                </a:solidFill>
                <a:effectLst/>
                <a:latin typeface="Arial" panose="020B0604020202020204" pitchFamily="34" charset="0"/>
                <a:ea typeface="+mn-ea"/>
                <a:cs typeface="+mn-cs"/>
              </a:rPr>
              <a:t>).</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Στις μεταγενέστερες επαναλήψεις, καθώς το </a:t>
            </a:r>
            <a:r>
              <a:rPr lang="el-GR" sz="1200" b="1" i="0" kern="1200" dirty="0">
                <a:solidFill>
                  <a:schemeClr val="tx1"/>
                </a:solidFill>
                <a:effectLst/>
                <a:latin typeface="Arial" panose="020B0604020202020204" pitchFamily="34" charset="0"/>
                <a:ea typeface="+mn-ea"/>
                <a:cs typeface="+mn-cs"/>
              </a:rPr>
              <a:t>‘a’</a:t>
            </a:r>
            <a:r>
              <a:rPr lang="el-GR" sz="1200" b="0" i="0" kern="1200" dirty="0">
                <a:solidFill>
                  <a:schemeClr val="tx1"/>
                </a:solidFill>
                <a:effectLst/>
                <a:latin typeface="Arial" panose="020B0604020202020204" pitchFamily="34" charset="0"/>
                <a:ea typeface="+mn-ea"/>
                <a:cs typeface="+mn-cs"/>
              </a:rPr>
              <a:t> μικραίνει, η απόλυτη τιμή του </a:t>
            </a:r>
            <a:r>
              <a:rPr lang="el-GR" sz="1200" b="1" i="0" kern="1200" dirty="0">
                <a:solidFill>
                  <a:schemeClr val="tx1"/>
                </a:solidFill>
                <a:effectLst/>
                <a:latin typeface="Arial" panose="020B0604020202020204" pitchFamily="34" charset="0"/>
                <a:ea typeface="+mn-ea"/>
                <a:cs typeface="+mn-cs"/>
              </a:rPr>
              <a:t>|A|</a:t>
            </a:r>
            <a:r>
              <a:rPr lang="el-GR" sz="1200" b="0" i="0" kern="1200" dirty="0">
                <a:solidFill>
                  <a:schemeClr val="tx1"/>
                </a:solidFill>
                <a:effectLst/>
                <a:latin typeface="Arial" panose="020B0604020202020204" pitchFamily="34" charset="0"/>
                <a:ea typeface="+mn-ea"/>
                <a:cs typeface="+mn-cs"/>
              </a:rPr>
              <a:t> γίνεται </a:t>
            </a:r>
            <a:r>
              <a:rPr lang="el-GR" sz="1200" b="1" i="0" kern="1200" dirty="0">
                <a:solidFill>
                  <a:schemeClr val="tx1"/>
                </a:solidFill>
                <a:effectLst/>
                <a:latin typeface="Arial" panose="020B0604020202020204" pitchFamily="34" charset="0"/>
                <a:ea typeface="+mn-ea"/>
                <a:cs typeface="+mn-cs"/>
              </a:rPr>
              <a:t>μικρότερη του 1</a:t>
            </a:r>
            <a:r>
              <a:rPr lang="el-GR" sz="1200" b="0" i="0" kern="1200" dirty="0">
                <a:solidFill>
                  <a:schemeClr val="tx1"/>
                </a:solidFill>
                <a:effectLst/>
                <a:latin typeface="Arial" panose="020B0604020202020204" pitchFamily="34" charset="0"/>
                <a:ea typeface="+mn-ea"/>
                <a:cs typeface="+mn-cs"/>
              </a:rPr>
              <a:t>. Αυτό οδηγεί τους λύκους να συγκλίνουν, να </a:t>
            </a:r>
            <a:r>
              <a:rPr lang="el-GR" sz="1200" b="1" i="0" kern="1200" dirty="0">
                <a:solidFill>
                  <a:schemeClr val="tx1"/>
                </a:solidFill>
                <a:effectLst/>
                <a:latin typeface="Arial" panose="020B0604020202020204" pitchFamily="34" charset="0"/>
                <a:ea typeface="+mn-ea"/>
                <a:cs typeface="+mn-cs"/>
              </a:rPr>
              <a:t>εκμεταλλεύονται</a:t>
            </a:r>
            <a:r>
              <a:rPr lang="el-GR" sz="1200" b="0" i="0" kern="1200" dirty="0">
                <a:solidFill>
                  <a:schemeClr val="tx1"/>
                </a:solidFill>
                <a:effectLst/>
                <a:latin typeface="Arial" panose="020B0604020202020204" pitchFamily="34" charset="0"/>
                <a:ea typeface="+mn-ea"/>
                <a:cs typeface="+mn-cs"/>
              </a:rPr>
              <a:t> δηλαδή τη γνώση που έχουν αποκτήσει και να επιτίθενται στο τρέχον θήραμα, όπως φαίνεται στην εικόνα (</a:t>
            </a:r>
            <a:r>
              <a:rPr lang="en-US" sz="1200" b="0" i="0" kern="1200" dirty="0">
                <a:solidFill>
                  <a:schemeClr val="tx1"/>
                </a:solidFill>
                <a:effectLst/>
                <a:latin typeface="Arial" panose="020B0604020202020204" pitchFamily="34" charset="0"/>
                <a:ea typeface="+mn-ea"/>
                <a:cs typeface="+mn-cs"/>
              </a:rPr>
              <a:t>a</a:t>
            </a:r>
            <a:r>
              <a:rPr lang="el-GR" sz="1200" b="0" i="0" kern="1200" dirty="0">
                <a:solidFill>
                  <a:schemeClr val="tx1"/>
                </a:solidFill>
                <a:effectLst/>
                <a:latin typeface="Arial" panose="020B0604020202020204" pitchFamily="34" charset="0"/>
                <a:ea typeface="+mn-ea"/>
                <a:cs typeface="+mn-cs"/>
              </a:rPr>
              <a:t>).</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Αυτή η δυναμική μετάβαση από την εξερεύνηση στην εκμετάλλευση είναι κρίσιμη για την αποφυγή παγίδευσης σε τοπικά βέλτιστα και την αποτελεσματική σύγκλιση.</a:t>
            </a:r>
          </a:p>
          <a:p>
            <a:pPr eaLnBrk="1" hangingPunct="1"/>
            <a:endParaRPr lang="en-US" altLang="el-G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C0DAE-5EE2-0ACB-1209-5781A45C3449}"/>
            </a:ext>
          </a:extLst>
        </p:cNvPr>
        <p:cNvGrpSpPr/>
        <p:nvPr/>
      </p:nvGrpSpPr>
      <p:grpSpPr>
        <a:xfrm>
          <a:off x="0" y="0"/>
          <a:ext cx="0" cy="0"/>
          <a:chOff x="0" y="0"/>
          <a:chExt cx="0" cy="0"/>
        </a:xfrm>
      </p:grpSpPr>
      <p:sp>
        <p:nvSpPr>
          <p:cNvPr id="19458" name="Rectangle 7">
            <a:extLst>
              <a:ext uri="{FF2B5EF4-FFF2-40B4-BE49-F238E27FC236}">
                <a16:creationId xmlns:a16="http://schemas.microsoft.com/office/drawing/2014/main" id="{75617703-40CB-18C1-65C8-3DBB98729D0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E7496CF-63D6-4178-990E-6DAEE8F9B92D}" type="slidenum">
              <a:rPr lang="el-GR" altLang="el-GR" smtClean="0"/>
              <a:pPr/>
              <a:t>9</a:t>
            </a:fld>
            <a:endParaRPr lang="el-GR" altLang="el-GR"/>
          </a:p>
        </p:txBody>
      </p:sp>
      <p:sp>
        <p:nvSpPr>
          <p:cNvPr id="19459" name="Rectangle 2">
            <a:extLst>
              <a:ext uri="{FF2B5EF4-FFF2-40B4-BE49-F238E27FC236}">
                <a16:creationId xmlns:a16="http://schemas.microsoft.com/office/drawing/2014/main" id="{3E294D7D-7877-091D-E9C8-5F8A4E6896D8}"/>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1B87FB1C-AC33-D22D-FF33-DD704EE9737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Για την υλοποίηση της εργασίας, επιλέχθηκε η γλώσσα </a:t>
            </a:r>
            <a:r>
              <a:rPr lang="el-GR" sz="1200" b="1" i="0" kern="1200" dirty="0">
                <a:solidFill>
                  <a:schemeClr val="tx1"/>
                </a:solidFill>
                <a:effectLst/>
                <a:latin typeface="Arial" panose="020B0604020202020204" pitchFamily="34" charset="0"/>
                <a:ea typeface="+mn-ea"/>
                <a:cs typeface="+mn-cs"/>
              </a:rPr>
              <a:t>Python</a:t>
            </a:r>
            <a:r>
              <a:rPr lang="el-GR" sz="1200" b="0" i="0" kern="1200" dirty="0">
                <a:solidFill>
                  <a:schemeClr val="tx1"/>
                </a:solidFill>
                <a:effectLst/>
                <a:latin typeface="Arial" panose="020B0604020202020204" pitchFamily="34" charset="0"/>
                <a:ea typeface="+mn-ea"/>
                <a:cs typeface="+mn-cs"/>
              </a:rPr>
              <a:t> έκδοσης 3.12.11, για την αναγνωσιμότητά της και τις βιβλιοθήκες της.</a:t>
            </a:r>
          </a:p>
          <a:p>
            <a:r>
              <a:rPr lang="el-GR" sz="1200" b="0" i="0" kern="1200" dirty="0">
                <a:solidFill>
                  <a:schemeClr val="tx1"/>
                </a:solidFill>
                <a:effectLst/>
                <a:latin typeface="Arial" panose="020B0604020202020204" pitchFamily="34" charset="0"/>
                <a:ea typeface="+mn-ea"/>
                <a:cs typeface="+mn-cs"/>
              </a:rPr>
              <a:t>Οι βασικές βιβλιοθήκες που χρησιμοποιήθηκαν ήταν:</a:t>
            </a:r>
          </a:p>
          <a:p>
            <a:pPr lvl="1"/>
            <a:r>
              <a:rPr lang="el-GR" sz="1200" b="1" i="0" kern="1200" dirty="0">
                <a:solidFill>
                  <a:schemeClr val="tx1"/>
                </a:solidFill>
                <a:effectLst/>
                <a:latin typeface="Arial" panose="020B0604020202020204" pitchFamily="34" charset="0"/>
                <a:ea typeface="+mn-ea"/>
                <a:cs typeface="+mn-cs"/>
              </a:rPr>
              <a:t>NumPy</a:t>
            </a:r>
            <a:r>
              <a:rPr lang="el-GR" sz="1200" b="0" i="0" kern="1200" dirty="0">
                <a:solidFill>
                  <a:schemeClr val="tx1"/>
                </a:solidFill>
                <a:effectLst/>
                <a:latin typeface="Arial" panose="020B0604020202020204" pitchFamily="34" charset="0"/>
                <a:ea typeface="+mn-ea"/>
                <a:cs typeface="+mn-cs"/>
              </a:rPr>
              <a:t> για τους αριθμητικούς υπολογισμούς.</a:t>
            </a:r>
          </a:p>
          <a:p>
            <a:pPr lvl="1"/>
            <a:r>
              <a:rPr lang="el-GR" sz="1200" b="1" i="0" kern="1200" dirty="0">
                <a:solidFill>
                  <a:schemeClr val="tx1"/>
                </a:solidFill>
                <a:effectLst/>
                <a:latin typeface="Arial" panose="020B0604020202020204" pitchFamily="34" charset="0"/>
                <a:ea typeface="+mn-ea"/>
                <a:cs typeface="+mn-cs"/>
              </a:rPr>
              <a:t>SciPy</a:t>
            </a:r>
            <a:r>
              <a:rPr lang="el-GR" sz="1200" b="0" i="0" kern="1200" dirty="0">
                <a:solidFill>
                  <a:schemeClr val="tx1"/>
                </a:solidFill>
                <a:effectLst/>
                <a:latin typeface="Arial" panose="020B0604020202020204" pitchFamily="34" charset="0"/>
                <a:ea typeface="+mn-ea"/>
                <a:cs typeface="+mn-cs"/>
              </a:rPr>
              <a:t> για την παραγωγή τυχαίων αριθμών.</a:t>
            </a:r>
          </a:p>
          <a:p>
            <a:pPr lvl="1"/>
            <a:r>
              <a:rPr lang="el-GR" sz="1200" b="1" i="0" kern="1200" dirty="0">
                <a:solidFill>
                  <a:schemeClr val="tx1"/>
                </a:solidFill>
                <a:effectLst/>
                <a:latin typeface="Arial" panose="020B0604020202020204" pitchFamily="34" charset="0"/>
                <a:ea typeface="+mn-ea"/>
                <a:cs typeface="+mn-cs"/>
              </a:rPr>
              <a:t>Matplotlib</a:t>
            </a:r>
            <a:r>
              <a:rPr lang="el-GR" sz="1200" b="0" i="0" kern="1200" dirty="0">
                <a:solidFill>
                  <a:schemeClr val="tx1"/>
                </a:solidFill>
                <a:effectLst/>
                <a:latin typeface="Arial" panose="020B0604020202020204" pitchFamily="34" charset="0"/>
                <a:ea typeface="+mn-ea"/>
                <a:cs typeface="+mn-cs"/>
              </a:rPr>
              <a:t> για τα γραφήματα.</a:t>
            </a:r>
          </a:p>
          <a:p>
            <a:pPr lvl="1"/>
            <a:r>
              <a:rPr lang="el-GR" sz="1200" b="0" i="0" kern="1200" dirty="0">
                <a:solidFill>
                  <a:schemeClr val="tx1"/>
                </a:solidFill>
                <a:effectLst/>
                <a:latin typeface="Arial" panose="020B0604020202020204" pitchFamily="34" charset="0"/>
                <a:ea typeface="+mn-ea"/>
                <a:cs typeface="+mn-cs"/>
              </a:rPr>
              <a:t>Και </a:t>
            </a:r>
            <a:r>
              <a:rPr lang="el-GR" sz="1200" b="1" i="0" kern="1200" dirty="0" err="1">
                <a:solidFill>
                  <a:schemeClr val="tx1"/>
                </a:solidFill>
                <a:effectLst/>
                <a:latin typeface="Arial" panose="020B0604020202020204" pitchFamily="34" charset="0"/>
                <a:ea typeface="+mn-ea"/>
                <a:cs typeface="+mn-cs"/>
              </a:rPr>
              <a:t>Concurrent.futures</a:t>
            </a:r>
            <a:r>
              <a:rPr lang="el-GR" sz="1200" b="0" i="0" kern="1200" dirty="0">
                <a:solidFill>
                  <a:schemeClr val="tx1"/>
                </a:solidFill>
                <a:effectLst/>
                <a:latin typeface="Arial" panose="020B0604020202020204" pitchFamily="34" charset="0"/>
                <a:ea typeface="+mn-ea"/>
                <a:cs typeface="+mn-cs"/>
              </a:rPr>
              <a:t> για την παράλληλη επεξεργασία, για επιτάχυνση των υπολογισμών.</a:t>
            </a:r>
          </a:p>
          <a:p>
            <a:r>
              <a:rPr lang="el-GR" sz="1200" b="0" i="0" kern="1200" dirty="0">
                <a:solidFill>
                  <a:schemeClr val="tx1"/>
                </a:solidFill>
                <a:effectLst/>
                <a:latin typeface="Arial" panose="020B0604020202020204" pitchFamily="34" charset="0"/>
                <a:ea typeface="+mn-ea"/>
                <a:cs typeface="+mn-cs"/>
              </a:rPr>
              <a:t>Τα περιβάλλοντα ανάπτυξης ήταν η πλατφόρμα </a:t>
            </a:r>
            <a:r>
              <a:rPr lang="el-GR" sz="1200" b="1" i="0" kern="1200" dirty="0" err="1">
                <a:solidFill>
                  <a:schemeClr val="tx1"/>
                </a:solidFill>
                <a:effectLst/>
                <a:latin typeface="Arial" panose="020B0604020202020204" pitchFamily="34" charset="0"/>
                <a:ea typeface="+mn-ea"/>
                <a:cs typeface="+mn-cs"/>
              </a:rPr>
              <a:t>Anaconda</a:t>
            </a:r>
            <a:r>
              <a:rPr lang="el-GR" sz="1200" b="0" i="0" kern="1200" dirty="0">
                <a:solidFill>
                  <a:schemeClr val="tx1"/>
                </a:solidFill>
                <a:effectLst/>
                <a:latin typeface="Arial" panose="020B0604020202020204" pitchFamily="34" charset="0"/>
                <a:ea typeface="+mn-ea"/>
                <a:cs typeface="+mn-cs"/>
              </a:rPr>
              <a:t>, το IDE </a:t>
            </a:r>
            <a:r>
              <a:rPr lang="el-GR" sz="1200" b="1" i="0" kern="1200" dirty="0" err="1">
                <a:solidFill>
                  <a:schemeClr val="tx1"/>
                </a:solidFill>
                <a:effectLst/>
                <a:latin typeface="Arial" panose="020B0604020202020204" pitchFamily="34" charset="0"/>
                <a:ea typeface="+mn-ea"/>
                <a:cs typeface="+mn-cs"/>
              </a:rPr>
              <a:t>Spyder</a:t>
            </a:r>
            <a:r>
              <a:rPr lang="el-GR" sz="1200" b="0" i="0" kern="1200" dirty="0">
                <a:solidFill>
                  <a:schemeClr val="tx1"/>
                </a:solidFill>
                <a:effectLst/>
                <a:latin typeface="Arial" panose="020B0604020202020204" pitchFamily="34" charset="0"/>
                <a:ea typeface="+mn-ea"/>
                <a:cs typeface="+mn-cs"/>
              </a:rPr>
              <a:t> και το </a:t>
            </a:r>
            <a:r>
              <a:rPr lang="el-GR" sz="1200" b="1" i="0" kern="1200" dirty="0" err="1">
                <a:solidFill>
                  <a:schemeClr val="tx1"/>
                </a:solidFill>
                <a:effectLst/>
                <a:latin typeface="Arial" panose="020B0604020202020204" pitchFamily="34" charset="0"/>
                <a:ea typeface="+mn-ea"/>
                <a:cs typeface="+mn-cs"/>
              </a:rPr>
              <a:t>Google</a:t>
            </a:r>
            <a:r>
              <a:rPr lang="el-GR" sz="1200" b="1" i="0" kern="1200" dirty="0">
                <a:solidFill>
                  <a:schemeClr val="tx1"/>
                </a:solidFill>
                <a:effectLst/>
                <a:latin typeface="Arial" panose="020B0604020202020204" pitchFamily="34" charset="0"/>
                <a:ea typeface="+mn-ea"/>
                <a:cs typeface="+mn-cs"/>
              </a:rPr>
              <a:t> Co</a:t>
            </a:r>
            <a:r>
              <a:rPr lang="en-US" sz="1200" b="1" i="0" kern="1200" dirty="0">
                <a:solidFill>
                  <a:schemeClr val="tx1"/>
                </a:solidFill>
                <a:effectLst/>
                <a:latin typeface="Arial" panose="020B0604020202020204" pitchFamily="34" charset="0"/>
                <a:ea typeface="+mn-ea"/>
                <a:cs typeface="+mn-cs"/>
              </a:rPr>
              <a:t>l</a:t>
            </a:r>
            <a:r>
              <a:rPr lang="el-GR" sz="1200" b="1" i="0" kern="1200" dirty="0" err="1">
                <a:solidFill>
                  <a:schemeClr val="tx1"/>
                </a:solidFill>
                <a:effectLst/>
                <a:latin typeface="Arial" panose="020B0604020202020204" pitchFamily="34" charset="0"/>
                <a:ea typeface="+mn-ea"/>
                <a:cs typeface="+mn-cs"/>
              </a:rPr>
              <a:t>laboratory</a:t>
            </a:r>
            <a:r>
              <a:rPr lang="el-GR" sz="1200" b="0" i="0" kern="1200" dirty="0">
                <a:solidFill>
                  <a:schemeClr val="tx1"/>
                </a:solidFill>
                <a:effectLst/>
                <a:latin typeface="Arial" panose="020B0604020202020204" pitchFamily="34" charset="0"/>
                <a:ea typeface="+mn-ea"/>
                <a:cs typeface="+mn-cs"/>
              </a:rPr>
              <a:t>.</a:t>
            </a:r>
            <a:endParaRPr lang="en-US" altLang="el-GR" dirty="0"/>
          </a:p>
        </p:txBody>
      </p:sp>
    </p:spTree>
    <p:extLst>
      <p:ext uri="{BB962C8B-B14F-4D97-AF65-F5344CB8AC3E}">
        <p14:creationId xmlns:p14="http://schemas.microsoft.com/office/powerpoint/2010/main" val="843263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DE65F-7AD6-BD5B-7F45-EA9C2C44C06D}"/>
            </a:ext>
          </a:extLst>
        </p:cNvPr>
        <p:cNvGrpSpPr/>
        <p:nvPr/>
      </p:nvGrpSpPr>
      <p:grpSpPr>
        <a:xfrm>
          <a:off x="0" y="0"/>
          <a:ext cx="0" cy="0"/>
          <a:chOff x="0" y="0"/>
          <a:chExt cx="0" cy="0"/>
        </a:xfrm>
      </p:grpSpPr>
      <p:sp>
        <p:nvSpPr>
          <p:cNvPr id="19458" name="Rectangle 7">
            <a:extLst>
              <a:ext uri="{FF2B5EF4-FFF2-40B4-BE49-F238E27FC236}">
                <a16:creationId xmlns:a16="http://schemas.microsoft.com/office/drawing/2014/main" id="{CEEA4BF1-EF75-F5AB-D6B0-CBF7C6055C2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E7496CF-63D6-4178-990E-6DAEE8F9B92D}" type="slidenum">
              <a:rPr lang="el-GR" altLang="el-GR" smtClean="0"/>
              <a:pPr/>
              <a:t>10</a:t>
            </a:fld>
            <a:endParaRPr lang="el-GR" altLang="el-GR"/>
          </a:p>
        </p:txBody>
      </p:sp>
      <p:sp>
        <p:nvSpPr>
          <p:cNvPr id="19459" name="Rectangle 2">
            <a:extLst>
              <a:ext uri="{FF2B5EF4-FFF2-40B4-BE49-F238E27FC236}">
                <a16:creationId xmlns:a16="http://schemas.microsoft.com/office/drawing/2014/main" id="{2BA4D2D6-E86D-D2D4-AE43-0E8F20D05AF7}"/>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DA365C09-16B3-0568-7054-69AF430A9F8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Αφού είδαμε τα εργαλεία και τις βιβλιοθήκες, ας ρίξουμε μια ματιά στο πώς δομήθηκε ο κώδικας του </a:t>
            </a:r>
            <a:r>
              <a:rPr lang="el-GR" sz="1200" b="0" i="0" kern="1200" dirty="0" err="1">
                <a:solidFill>
                  <a:schemeClr val="tx1"/>
                </a:solidFill>
                <a:effectLst/>
                <a:latin typeface="Arial" panose="020B0604020202020204" pitchFamily="34" charset="0"/>
                <a:ea typeface="+mn-ea"/>
                <a:cs typeface="+mn-cs"/>
              </a:rPr>
              <a:t>project</a:t>
            </a:r>
            <a:r>
              <a:rPr lang="el-GR" sz="1200" b="0" i="0" kern="1200" dirty="0">
                <a:solidFill>
                  <a:schemeClr val="tx1"/>
                </a:solidFill>
                <a:effectLst/>
                <a:latin typeface="Arial" panose="020B0604020202020204" pitchFamily="34" charset="0"/>
                <a:ea typeface="+mn-ea"/>
                <a:cs typeface="+mn-cs"/>
              </a:rPr>
              <a:t>. Η βασική αρχή σχεδίασης ήταν ο </a:t>
            </a:r>
            <a:r>
              <a:rPr lang="el-GR" sz="1200" b="1" i="0" kern="1200" dirty="0">
                <a:solidFill>
                  <a:schemeClr val="tx1"/>
                </a:solidFill>
                <a:effectLst/>
                <a:latin typeface="Arial" panose="020B0604020202020204" pitchFamily="34" charset="0"/>
                <a:ea typeface="+mn-ea"/>
                <a:cs typeface="+mn-cs"/>
              </a:rPr>
              <a:t>αρθρωτός σχεδιασμός (</a:t>
            </a:r>
            <a:r>
              <a:rPr lang="el-GR" sz="1200" b="1" i="0" kern="1200" dirty="0" err="1">
                <a:solidFill>
                  <a:schemeClr val="tx1"/>
                </a:solidFill>
                <a:effectLst/>
                <a:latin typeface="Arial" panose="020B0604020202020204" pitchFamily="34" charset="0"/>
                <a:ea typeface="+mn-ea"/>
                <a:cs typeface="+mn-cs"/>
              </a:rPr>
              <a:t>modular</a:t>
            </a:r>
            <a:r>
              <a:rPr lang="el-GR" sz="1200" b="1" i="0" kern="1200" dirty="0">
                <a:solidFill>
                  <a:schemeClr val="tx1"/>
                </a:solidFill>
                <a:effectLst/>
                <a:latin typeface="Arial" panose="020B0604020202020204" pitchFamily="34" charset="0"/>
                <a:ea typeface="+mn-ea"/>
                <a:cs typeface="+mn-cs"/>
              </a:rPr>
              <a:t> </a:t>
            </a:r>
            <a:r>
              <a:rPr lang="el-GR" sz="1200" b="1" i="0" kern="1200" dirty="0" err="1">
                <a:solidFill>
                  <a:schemeClr val="tx1"/>
                </a:solidFill>
                <a:effectLst/>
                <a:latin typeface="Arial" panose="020B0604020202020204" pitchFamily="34" charset="0"/>
                <a:ea typeface="+mn-ea"/>
                <a:cs typeface="+mn-cs"/>
              </a:rPr>
              <a:t>design</a:t>
            </a:r>
            <a:r>
              <a:rPr lang="el-GR" sz="1200" b="1" i="0" kern="1200" dirty="0">
                <a:solidFill>
                  <a:schemeClr val="tx1"/>
                </a:solidFill>
                <a:effectLst/>
                <a:latin typeface="Arial" panose="020B0604020202020204" pitchFamily="34" charset="0"/>
                <a:ea typeface="+mn-ea"/>
                <a:cs typeface="+mn-cs"/>
              </a:rPr>
              <a:t>)</a:t>
            </a:r>
            <a:r>
              <a:rPr lang="el-GR" sz="1200" b="0" i="0" kern="1200" dirty="0">
                <a:solidFill>
                  <a:schemeClr val="tx1"/>
                </a:solidFill>
                <a:effectLst/>
                <a:latin typeface="Arial" panose="020B0604020202020204" pitchFamily="34" charset="0"/>
                <a:ea typeface="+mn-ea"/>
                <a:cs typeface="+mn-cs"/>
              </a:rPr>
              <a:t>.  Ο κώδικας οργανώθηκε σε ξεχωριστά αρχεία. Αυτή η προσέγγιση κάνει τον κώδικα πιο ευανάγνωστο, εύκολο στη συντήρηση και φυσικά, επεκτάσιμο στο μέλλον. Αρχικά έχουμε δύο σημεία εισόδου: το </a:t>
            </a:r>
            <a:r>
              <a:rPr lang="el-GR" sz="1200" b="1" i="0" kern="1200" dirty="0">
                <a:solidFill>
                  <a:schemeClr val="tx1"/>
                </a:solidFill>
                <a:effectLst/>
                <a:latin typeface="Arial" panose="020B0604020202020204" pitchFamily="34" charset="0"/>
                <a:ea typeface="+mn-ea"/>
                <a:cs typeface="+mn-cs"/>
              </a:rPr>
              <a:t>main.py</a:t>
            </a:r>
            <a:r>
              <a:rPr lang="el-GR" sz="1200" b="0" i="0" kern="1200" dirty="0">
                <a:solidFill>
                  <a:schemeClr val="tx1"/>
                </a:solidFill>
                <a:effectLst/>
                <a:latin typeface="Arial" panose="020B0604020202020204" pitchFamily="34" charset="0"/>
                <a:ea typeface="+mn-ea"/>
                <a:cs typeface="+mn-cs"/>
              </a:rPr>
              <a:t> για την εκτέλεση πειραμάτων από τη γραμμή εντολών, ιδανικό για μαζικές δοκιμές, και το </a:t>
            </a:r>
            <a:r>
              <a:rPr lang="el-GR" sz="1200" b="1" i="0" kern="1200" dirty="0">
                <a:solidFill>
                  <a:schemeClr val="tx1"/>
                </a:solidFill>
                <a:effectLst/>
                <a:latin typeface="Arial" panose="020B0604020202020204" pitchFamily="34" charset="0"/>
                <a:ea typeface="+mn-ea"/>
                <a:cs typeface="+mn-cs"/>
              </a:rPr>
              <a:t>gui.py</a:t>
            </a:r>
            <a:r>
              <a:rPr lang="el-GR" sz="1200" b="0" i="0" kern="1200" dirty="0">
                <a:solidFill>
                  <a:schemeClr val="tx1"/>
                </a:solidFill>
                <a:effectLst/>
                <a:latin typeface="Arial" panose="020B0604020202020204" pitchFamily="34" charset="0"/>
                <a:ea typeface="+mn-ea"/>
                <a:cs typeface="+mn-cs"/>
              </a:rPr>
              <a:t> που υλοποιεί το γραφικό περιβάλλον για διαδραστική χρήση.</a:t>
            </a:r>
            <a:r>
              <a:rPr lang="en-US" sz="1200" b="0" i="0" kern="1200" dirty="0">
                <a:solidFill>
                  <a:schemeClr val="tx1"/>
                </a:solidFill>
                <a:effectLst/>
                <a:latin typeface="Arial" panose="020B0604020202020204" pitchFamily="34" charset="0"/>
                <a:ea typeface="+mn-ea"/>
                <a:cs typeface="+mn-cs"/>
              </a:rPr>
              <a:t> </a:t>
            </a:r>
            <a:r>
              <a:rPr lang="el-GR" sz="1200" b="0" i="0" kern="1200" dirty="0">
                <a:solidFill>
                  <a:schemeClr val="tx1"/>
                </a:solidFill>
                <a:effectLst/>
                <a:latin typeface="Arial" panose="020B0604020202020204" pitchFamily="34" charset="0"/>
                <a:ea typeface="+mn-ea"/>
                <a:cs typeface="+mn-cs"/>
              </a:rPr>
              <a:t>Αμφότερα βασίζονται στον </a:t>
            </a:r>
            <a:r>
              <a:rPr lang="el-GR" sz="1200" b="1" i="0" kern="1200" dirty="0">
                <a:solidFill>
                  <a:schemeClr val="tx1"/>
                </a:solidFill>
                <a:effectLst/>
                <a:latin typeface="Arial" panose="020B0604020202020204" pitchFamily="34" charset="0"/>
                <a:ea typeface="+mn-ea"/>
                <a:cs typeface="+mn-cs"/>
              </a:rPr>
              <a:t>πυρήνα του αλγορίθμου</a:t>
            </a:r>
            <a:r>
              <a:rPr lang="el-GR" sz="1200" b="0" i="0" kern="1200" dirty="0">
                <a:solidFill>
                  <a:schemeClr val="tx1"/>
                </a:solidFill>
                <a:effectLst/>
                <a:latin typeface="Arial" panose="020B0604020202020204" pitchFamily="34" charset="0"/>
                <a:ea typeface="+mn-ea"/>
                <a:cs typeface="+mn-cs"/>
              </a:rPr>
              <a:t>, που βρίσκεται στο αρχείο </a:t>
            </a:r>
            <a:r>
              <a:rPr lang="el-GR" sz="1200" b="1" i="0" kern="1200" dirty="0">
                <a:solidFill>
                  <a:schemeClr val="tx1"/>
                </a:solidFill>
                <a:effectLst/>
                <a:latin typeface="Arial" panose="020B0604020202020204" pitchFamily="34" charset="0"/>
                <a:ea typeface="+mn-ea"/>
                <a:cs typeface="+mn-cs"/>
              </a:rPr>
              <a:t>gwo.py</a:t>
            </a:r>
            <a:r>
              <a:rPr lang="el-GR" sz="1200" b="0" i="0" kern="1200" dirty="0">
                <a:solidFill>
                  <a:schemeClr val="tx1"/>
                </a:solidFill>
                <a:effectLst/>
                <a:latin typeface="Arial" panose="020B0604020202020204" pitchFamily="34" charset="0"/>
                <a:ea typeface="+mn-ea"/>
                <a:cs typeface="+mn-cs"/>
              </a:rPr>
              <a:t>. Εκεί περιέχεται η λογική του Grey Wolf Optimizer, εντελώς ανεξάρτητη από οποιοδήποτε γραφικό περιβάλλον. Αυτή η αποσύνδεση είναι πολύ σημαντική, γιατί μας επιτρέπει να επαναχρησιμοποιήσουμε τον αλγόριθμο οπουδήποτε. Τέλος, ο πυρήνας χρησιμοποιεί και την βοηθητική κλάση </a:t>
            </a:r>
            <a:r>
              <a:rPr lang="el-GR" sz="1200" b="1" i="0" kern="1200" dirty="0" err="1">
                <a:solidFill>
                  <a:schemeClr val="tx1"/>
                </a:solidFill>
                <a:effectLst/>
                <a:latin typeface="Arial" panose="020B0604020202020204" pitchFamily="34" charset="0"/>
                <a:ea typeface="+mn-ea"/>
                <a:cs typeface="+mn-cs"/>
              </a:rPr>
              <a:t>benchmark_function</a:t>
            </a:r>
            <a:r>
              <a:rPr lang="el-GR" sz="1200" b="0" i="0" kern="1200" dirty="0">
                <a:solidFill>
                  <a:schemeClr val="tx1"/>
                </a:solidFill>
                <a:effectLst/>
                <a:latin typeface="Arial" panose="020B0604020202020204" pitchFamily="34" charset="0"/>
                <a:ea typeface="+mn-ea"/>
                <a:cs typeface="+mn-cs"/>
              </a:rPr>
              <a:t> για τον ορισμό των συναρτήσεων δοκιμής καθώς και το αρχείο </a:t>
            </a:r>
            <a:r>
              <a:rPr lang="el-GR" sz="1200" b="1" i="0" kern="1200" dirty="0">
                <a:solidFill>
                  <a:schemeClr val="tx1"/>
                </a:solidFill>
                <a:effectLst/>
                <a:latin typeface="Arial" panose="020B0604020202020204" pitchFamily="34" charset="0"/>
                <a:ea typeface="+mn-ea"/>
                <a:cs typeface="+mn-cs"/>
              </a:rPr>
              <a:t>plot_graph.py</a:t>
            </a:r>
            <a:r>
              <a:rPr lang="el-GR" sz="1200" b="0" i="0" kern="1200" dirty="0">
                <a:solidFill>
                  <a:schemeClr val="tx1"/>
                </a:solidFill>
                <a:effectLst/>
                <a:latin typeface="Arial" panose="020B0604020202020204" pitchFamily="34" charset="0"/>
                <a:ea typeface="+mn-ea"/>
                <a:cs typeface="+mn-cs"/>
              </a:rPr>
              <a:t> για τη δημιουργία γραφημάτων όταν εκτελούμε τον κώδικα από το </a:t>
            </a:r>
            <a:r>
              <a:rPr lang="en-US" sz="1200" b="0" i="0" kern="1200" dirty="0">
                <a:solidFill>
                  <a:schemeClr val="tx1"/>
                </a:solidFill>
                <a:effectLst/>
                <a:latin typeface="Arial" panose="020B0604020202020204" pitchFamily="34" charset="0"/>
                <a:ea typeface="+mn-ea"/>
                <a:cs typeface="+mn-cs"/>
              </a:rPr>
              <a:t>command line.</a:t>
            </a:r>
            <a:endParaRPr lang="el-GR" sz="1200" b="0" i="0" kern="1200" dirty="0">
              <a:solidFill>
                <a:schemeClr val="tx1"/>
              </a:solidFill>
              <a:effectLst/>
              <a:latin typeface="Arial" panose="020B0604020202020204" pitchFamily="34" charset="0"/>
              <a:ea typeface="+mn-ea"/>
              <a:cs typeface="+mn-cs"/>
            </a:endParaRPr>
          </a:p>
        </p:txBody>
      </p:sp>
    </p:spTree>
    <p:extLst>
      <p:ext uri="{BB962C8B-B14F-4D97-AF65-F5344CB8AC3E}">
        <p14:creationId xmlns:p14="http://schemas.microsoft.com/office/powerpoint/2010/main" val="620914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115FF-AC17-A579-2E6D-FC4453F14760}"/>
            </a:ext>
          </a:extLst>
        </p:cNvPr>
        <p:cNvGrpSpPr/>
        <p:nvPr/>
      </p:nvGrpSpPr>
      <p:grpSpPr>
        <a:xfrm>
          <a:off x="0" y="0"/>
          <a:ext cx="0" cy="0"/>
          <a:chOff x="0" y="0"/>
          <a:chExt cx="0" cy="0"/>
        </a:xfrm>
      </p:grpSpPr>
      <p:sp>
        <p:nvSpPr>
          <p:cNvPr id="19458" name="Rectangle 7">
            <a:extLst>
              <a:ext uri="{FF2B5EF4-FFF2-40B4-BE49-F238E27FC236}">
                <a16:creationId xmlns:a16="http://schemas.microsoft.com/office/drawing/2014/main" id="{D52929D6-82DF-9179-C141-5A1EBCC0ABF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E7496CF-63D6-4178-990E-6DAEE8F9B92D}" type="slidenum">
              <a:rPr lang="el-GR" altLang="el-GR" smtClean="0"/>
              <a:pPr/>
              <a:t>11</a:t>
            </a:fld>
            <a:endParaRPr lang="el-GR" altLang="el-GR"/>
          </a:p>
        </p:txBody>
      </p:sp>
      <p:sp>
        <p:nvSpPr>
          <p:cNvPr id="19459" name="Rectangle 2">
            <a:extLst>
              <a:ext uri="{FF2B5EF4-FFF2-40B4-BE49-F238E27FC236}">
                <a16:creationId xmlns:a16="http://schemas.microsoft.com/office/drawing/2014/main" id="{6D56CE5D-5BE6-4F2A-1E5B-D7FF8E630716}"/>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1D3194C2-D61E-04B6-D6E8-17FD508E1DC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Ας εμβαθύνουμε τώρα σε δύο από τις πιο σημαντικές τεχνικές λεπτομέρειες της υλοποίησης.</a:t>
            </a:r>
          </a:p>
          <a:p>
            <a:r>
              <a:rPr lang="en-US" sz="1200" b="1" i="0" kern="1200" dirty="0">
                <a:solidFill>
                  <a:schemeClr val="tx1"/>
                </a:solidFill>
                <a:effectLst/>
                <a:latin typeface="Arial" panose="020B0604020202020204" pitchFamily="34" charset="0"/>
                <a:ea typeface="+mn-ea"/>
                <a:cs typeface="+mn-cs"/>
              </a:rPr>
              <a:t>H</a:t>
            </a:r>
            <a:r>
              <a:rPr lang="el-GR" sz="1200" b="1" i="0" kern="1200" dirty="0">
                <a:solidFill>
                  <a:schemeClr val="tx1"/>
                </a:solidFill>
                <a:effectLst/>
                <a:latin typeface="Arial" panose="020B0604020202020204" pitchFamily="34" charset="0"/>
                <a:ea typeface="+mn-ea"/>
                <a:cs typeface="+mn-cs"/>
              </a:rPr>
              <a:t> </a:t>
            </a:r>
            <a:r>
              <a:rPr lang="el-GR" sz="1200" b="0" i="0" kern="1200" dirty="0">
                <a:solidFill>
                  <a:schemeClr val="tx1"/>
                </a:solidFill>
                <a:effectLst/>
                <a:latin typeface="Arial" panose="020B0604020202020204" pitchFamily="34" charset="0"/>
                <a:ea typeface="+mn-ea"/>
                <a:cs typeface="+mn-cs"/>
              </a:rPr>
              <a:t>υλοποίηση</a:t>
            </a:r>
            <a:r>
              <a:rPr lang="el-GR" sz="1200" b="1" i="0" kern="1200" dirty="0">
                <a:solidFill>
                  <a:schemeClr val="tx1"/>
                </a:solidFill>
                <a:effectLst/>
                <a:latin typeface="Arial" panose="020B0604020202020204" pitchFamily="34" charset="0"/>
                <a:ea typeface="+mn-ea"/>
                <a:cs typeface="+mn-cs"/>
              </a:rPr>
              <a:t> του αλγορίθμου στο gwo.py</a:t>
            </a:r>
            <a:r>
              <a:rPr lang="en-US" sz="1200" b="0" i="0" kern="1200" dirty="0">
                <a:solidFill>
                  <a:schemeClr val="tx1"/>
                </a:solidFill>
                <a:effectLst/>
                <a:latin typeface="Arial" panose="020B0604020202020204" pitchFamily="34" charset="0"/>
                <a:ea typeface="+mn-ea"/>
                <a:cs typeface="+mn-cs"/>
              </a:rPr>
              <a:t> </a:t>
            </a:r>
            <a:r>
              <a:rPr lang="el-GR" sz="1200" b="0" i="0" kern="1200" dirty="0">
                <a:solidFill>
                  <a:schemeClr val="tx1"/>
                </a:solidFill>
                <a:effectLst/>
                <a:latin typeface="Arial" panose="020B0604020202020204" pitchFamily="34" charset="0"/>
                <a:ea typeface="+mn-ea"/>
                <a:cs typeface="+mn-cs"/>
              </a:rPr>
              <a:t>ακολουθεί πιστά το μαθηματικό μοντέλο που αναλύσαμε προηγουμένως. Ο κεντρικός βρόχος του αλγορίθμου αρχικά, δημιουργεί έναν τυχαίο πληθυσμό λύκων. Στη συνέχεια, σε κάθε επανάληψη, </a:t>
            </a:r>
            <a:r>
              <a:rPr lang="el-GR" sz="1200" b="1" i="0" kern="1200" dirty="0">
                <a:solidFill>
                  <a:schemeClr val="tx1"/>
                </a:solidFill>
                <a:effectLst/>
                <a:latin typeface="Arial" panose="020B0604020202020204" pitchFamily="34" charset="0"/>
                <a:ea typeface="+mn-ea"/>
                <a:cs typeface="+mn-cs"/>
              </a:rPr>
              <a:t>εντοπίζει τους τρεις καλύτερους λύκους (άλφα, βήτα, δέλτα)</a:t>
            </a:r>
            <a:r>
              <a:rPr lang="el-GR" sz="1200" b="0" i="0" kern="1200" dirty="0">
                <a:solidFill>
                  <a:schemeClr val="tx1"/>
                </a:solidFill>
                <a:effectLst/>
                <a:latin typeface="Arial" panose="020B0604020202020204" pitchFamily="34" charset="0"/>
                <a:ea typeface="+mn-ea"/>
                <a:cs typeface="+mn-cs"/>
              </a:rPr>
              <a:t>. Επειδή ο υπολογισμός του fitness είναι το πιο απαιτητικό κομμάτι, χρησιμοποίησα </a:t>
            </a:r>
            <a:r>
              <a:rPr lang="el-GR" sz="1200" b="1" i="0" kern="1200" dirty="0">
                <a:solidFill>
                  <a:schemeClr val="tx1"/>
                </a:solidFill>
                <a:effectLst/>
                <a:latin typeface="Arial" panose="020B0604020202020204" pitchFamily="34" charset="0"/>
                <a:ea typeface="+mn-ea"/>
                <a:cs typeface="+mn-cs"/>
              </a:rPr>
              <a:t>παράλληλη επεξεργασία</a:t>
            </a:r>
            <a:r>
              <a:rPr lang="el-GR" sz="1200" b="0" i="0" kern="1200" dirty="0">
                <a:solidFill>
                  <a:schemeClr val="tx1"/>
                </a:solidFill>
                <a:effectLst/>
                <a:latin typeface="Arial" panose="020B0604020202020204" pitchFamily="34" charset="0"/>
                <a:ea typeface="+mn-ea"/>
                <a:cs typeface="+mn-cs"/>
              </a:rPr>
              <a:t> για να επιταχύνω αυτή τη διαδικασία, αξιοποιώντας όλους τους πυρήνες του επεξεργαστή.</a:t>
            </a:r>
            <a:r>
              <a:rPr lang="en-US" sz="1200" b="0" i="0" kern="1200" dirty="0">
                <a:solidFill>
                  <a:schemeClr val="tx1"/>
                </a:solidFill>
                <a:effectLst/>
                <a:latin typeface="Arial" panose="020B0604020202020204" pitchFamily="34" charset="0"/>
                <a:ea typeface="+mn-ea"/>
                <a:cs typeface="+mn-cs"/>
              </a:rPr>
              <a:t> </a:t>
            </a:r>
            <a:r>
              <a:rPr lang="el-GR" sz="1200" b="0" i="0" kern="1200" dirty="0">
                <a:solidFill>
                  <a:schemeClr val="tx1"/>
                </a:solidFill>
                <a:effectLst/>
                <a:latin typeface="Arial" panose="020B0604020202020204" pitchFamily="34" charset="0"/>
                <a:ea typeface="+mn-ea"/>
                <a:cs typeface="+mn-cs"/>
              </a:rPr>
              <a:t>Μετά, </a:t>
            </a:r>
            <a:r>
              <a:rPr lang="el-GR" sz="1200" b="1" i="0" kern="1200" dirty="0">
                <a:solidFill>
                  <a:schemeClr val="tx1"/>
                </a:solidFill>
                <a:effectLst/>
                <a:latin typeface="Arial" panose="020B0604020202020204" pitchFamily="34" charset="0"/>
                <a:ea typeface="+mn-ea"/>
                <a:cs typeface="+mn-cs"/>
              </a:rPr>
              <a:t>ενημερώνει τις θέσεις των υπόλοιπων λύκων</a:t>
            </a:r>
            <a:r>
              <a:rPr lang="el-GR" sz="1200" b="0" i="0" kern="1200" dirty="0">
                <a:solidFill>
                  <a:schemeClr val="tx1"/>
                </a:solidFill>
                <a:effectLst/>
                <a:latin typeface="Arial" panose="020B0604020202020204" pitchFamily="34" charset="0"/>
                <a:ea typeface="+mn-ea"/>
                <a:cs typeface="+mn-cs"/>
              </a:rPr>
              <a:t> με βάση τις θέσεις των τριών ηγετών. Η διαδικασία αυτή επαναλαμβάνεται μέχρι να ικανοποιηθεί ένα από τα </a:t>
            </a:r>
            <a:r>
              <a:rPr lang="el-GR" sz="1200" b="1" i="0" kern="1200" dirty="0">
                <a:solidFill>
                  <a:schemeClr val="tx1"/>
                </a:solidFill>
                <a:effectLst/>
                <a:latin typeface="Arial" panose="020B0604020202020204" pitchFamily="34" charset="0"/>
                <a:ea typeface="+mn-ea"/>
                <a:cs typeface="+mn-cs"/>
              </a:rPr>
              <a:t>κριτήρια τερματισμού</a:t>
            </a:r>
            <a:r>
              <a:rPr lang="el-GR" sz="1200" b="0" i="0" kern="1200" dirty="0">
                <a:solidFill>
                  <a:schemeClr val="tx1"/>
                </a:solidFill>
                <a:effectLst/>
                <a:latin typeface="Arial" panose="020B0604020202020204" pitchFamily="34" charset="0"/>
                <a:ea typeface="+mn-ea"/>
                <a:cs typeface="+mn-cs"/>
              </a:rPr>
              <a:t>.</a:t>
            </a:r>
            <a:endParaRPr lang="en-US" sz="1200" b="0" i="0" kern="1200" dirty="0">
              <a:solidFill>
                <a:schemeClr val="tx1"/>
              </a:solidFill>
              <a:effectLst/>
              <a:latin typeface="Arial" panose="020B0604020202020204" pitchFamily="34" charset="0"/>
              <a:ea typeface="+mn-ea"/>
              <a:cs typeface="+mn-cs"/>
            </a:endParaRPr>
          </a:p>
          <a:p>
            <a:endParaRPr lang="el-GR" sz="1200" b="0" i="0" kern="1200" dirty="0">
              <a:solidFill>
                <a:schemeClr val="tx1"/>
              </a:solidFill>
              <a:effectLst/>
              <a:latin typeface="Arial" panose="020B0604020202020204" pitchFamily="34" charset="0"/>
              <a:ea typeface="+mn-ea"/>
              <a:cs typeface="+mn-cs"/>
            </a:endParaRPr>
          </a:p>
          <a:p>
            <a:r>
              <a:rPr lang="el-GR" sz="1200" b="0" i="0" kern="1200" dirty="0">
                <a:solidFill>
                  <a:schemeClr val="tx1"/>
                </a:solidFill>
                <a:effectLst/>
                <a:latin typeface="Arial" panose="020B0604020202020204" pitchFamily="34" charset="0"/>
                <a:ea typeface="+mn-ea"/>
                <a:cs typeface="+mn-cs"/>
              </a:rPr>
              <a:t>Κατά την υλοποίηση του </a:t>
            </a:r>
            <a:r>
              <a:rPr lang="en-US" sz="1200" b="0" i="0" kern="1200" dirty="0">
                <a:solidFill>
                  <a:schemeClr val="tx1"/>
                </a:solidFill>
                <a:effectLst/>
                <a:latin typeface="Arial" panose="020B0604020202020204" pitchFamily="34" charset="0"/>
                <a:ea typeface="+mn-ea"/>
                <a:cs typeface="+mn-cs"/>
              </a:rPr>
              <a:t>GUI </a:t>
            </a:r>
            <a:r>
              <a:rPr lang="el-GR" sz="1200" b="0" i="0" kern="1200" dirty="0">
                <a:solidFill>
                  <a:schemeClr val="tx1"/>
                </a:solidFill>
                <a:effectLst/>
                <a:latin typeface="Arial" panose="020B0604020202020204" pitchFamily="34" charset="0"/>
                <a:ea typeface="+mn-ea"/>
                <a:cs typeface="+mn-cs"/>
              </a:rPr>
              <a:t>αντιμετωπίσαμε το πρόβλημα της χρονοβόρας εκτέλεσης του </a:t>
            </a:r>
            <a:r>
              <a:rPr lang="en-US" sz="1200" b="0" i="0" kern="1200" dirty="0">
                <a:solidFill>
                  <a:schemeClr val="tx1"/>
                </a:solidFill>
                <a:effectLst/>
                <a:latin typeface="Arial" panose="020B0604020202020204" pitchFamily="34" charset="0"/>
                <a:ea typeface="+mn-ea"/>
                <a:cs typeface="+mn-cs"/>
              </a:rPr>
              <a:t>GWO</a:t>
            </a:r>
            <a:r>
              <a:rPr lang="el-GR" sz="1200" b="0" i="0" kern="1200" dirty="0">
                <a:solidFill>
                  <a:schemeClr val="tx1"/>
                </a:solidFill>
                <a:effectLst/>
                <a:latin typeface="Arial" panose="020B0604020202020204" pitchFamily="34" charset="0"/>
                <a:ea typeface="+mn-ea"/>
                <a:cs typeface="+mn-cs"/>
              </a:rPr>
              <a:t>. Όταν τον εκτελούσαμε απευθείας, το </a:t>
            </a:r>
            <a:r>
              <a:rPr lang="en-US" sz="1200" b="0" i="0" kern="1200" dirty="0">
                <a:solidFill>
                  <a:schemeClr val="tx1"/>
                </a:solidFill>
                <a:effectLst/>
                <a:latin typeface="Arial" panose="020B0604020202020204" pitchFamily="34" charset="0"/>
                <a:ea typeface="+mn-ea"/>
                <a:cs typeface="+mn-cs"/>
              </a:rPr>
              <a:t>GUI </a:t>
            </a:r>
            <a:r>
              <a:rPr lang="el-GR" sz="1200" b="0" i="0" kern="1200" dirty="0">
                <a:solidFill>
                  <a:schemeClr val="tx1"/>
                </a:solidFill>
                <a:effectLst/>
                <a:latin typeface="Arial" panose="020B0604020202020204" pitchFamily="34" charset="0"/>
                <a:ea typeface="+mn-ea"/>
                <a:cs typeface="+mn-cs"/>
              </a:rPr>
              <a:t>πάγωνε για όση ώρα έτρεχε ο αλγόριθμος. Για αυτό το λόγο χρησιμοποιήσαμε </a:t>
            </a:r>
            <a:r>
              <a:rPr lang="el-GR" sz="1200" b="1" i="0" kern="1200" dirty="0" err="1">
                <a:solidFill>
                  <a:schemeClr val="tx1"/>
                </a:solidFill>
                <a:effectLst/>
                <a:latin typeface="Arial" panose="020B0604020202020204" pitchFamily="34" charset="0"/>
                <a:ea typeface="+mn-ea"/>
                <a:cs typeface="+mn-cs"/>
              </a:rPr>
              <a:t>πολυνηματική</a:t>
            </a:r>
            <a:r>
              <a:rPr lang="el-GR" sz="1200" b="1" i="0" kern="1200" dirty="0">
                <a:solidFill>
                  <a:schemeClr val="tx1"/>
                </a:solidFill>
                <a:effectLst/>
                <a:latin typeface="Arial" panose="020B0604020202020204" pitchFamily="34" charset="0"/>
                <a:ea typeface="+mn-ea"/>
                <a:cs typeface="+mn-cs"/>
              </a:rPr>
              <a:t> εκτέλεση</a:t>
            </a:r>
            <a:r>
              <a:rPr lang="el-GR" sz="1200" b="0" i="0" kern="1200" dirty="0">
                <a:solidFill>
                  <a:schemeClr val="tx1"/>
                </a:solidFill>
                <a:effectLst/>
                <a:latin typeface="Arial" panose="020B0604020202020204" pitchFamily="34" charset="0"/>
                <a:ea typeface="+mn-ea"/>
                <a:cs typeface="+mn-cs"/>
              </a:rPr>
              <a:t>. Το </a:t>
            </a:r>
            <a:r>
              <a:rPr lang="en-US" sz="1200" b="0" i="0" kern="1200" dirty="0">
                <a:solidFill>
                  <a:schemeClr val="tx1"/>
                </a:solidFill>
                <a:effectLst/>
                <a:latin typeface="Arial" panose="020B0604020202020204" pitchFamily="34" charset="0"/>
                <a:ea typeface="+mn-ea"/>
                <a:cs typeface="+mn-cs"/>
              </a:rPr>
              <a:t>GUI </a:t>
            </a:r>
            <a:r>
              <a:rPr lang="el-GR" sz="1200" b="0" i="0" kern="1200" dirty="0">
                <a:solidFill>
                  <a:schemeClr val="tx1"/>
                </a:solidFill>
                <a:effectLst/>
                <a:latin typeface="Arial" panose="020B0604020202020204" pitchFamily="34" charset="0"/>
                <a:ea typeface="+mn-ea"/>
                <a:cs typeface="+mn-cs"/>
              </a:rPr>
              <a:t>εκτελείται στο </a:t>
            </a:r>
            <a:r>
              <a:rPr lang="el-GR" sz="1200" b="1" i="0" kern="1200" dirty="0">
                <a:solidFill>
                  <a:schemeClr val="tx1"/>
                </a:solidFill>
                <a:effectLst/>
                <a:latin typeface="Arial" panose="020B0604020202020204" pitchFamily="34" charset="0"/>
                <a:ea typeface="+mn-ea"/>
                <a:cs typeface="+mn-cs"/>
              </a:rPr>
              <a:t>κύριο νήμα</a:t>
            </a:r>
            <a:r>
              <a:rPr lang="el-GR" sz="1200" b="0" i="0" kern="1200" dirty="0">
                <a:solidFill>
                  <a:schemeClr val="tx1"/>
                </a:solidFill>
                <a:effectLst/>
                <a:latin typeface="Arial" panose="020B0604020202020204" pitchFamily="34" charset="0"/>
                <a:ea typeface="+mn-ea"/>
                <a:cs typeface="+mn-cs"/>
              </a:rPr>
              <a:t> της εφαρμογής</a:t>
            </a:r>
            <a:r>
              <a:rPr lang="en-US" sz="1200" b="0" i="0" kern="1200" dirty="0">
                <a:solidFill>
                  <a:schemeClr val="tx1"/>
                </a:solidFill>
                <a:effectLst/>
                <a:latin typeface="Arial" panose="020B0604020202020204" pitchFamily="34" charset="0"/>
                <a:ea typeface="+mn-ea"/>
                <a:cs typeface="+mn-cs"/>
              </a:rPr>
              <a:t> </a:t>
            </a:r>
            <a:r>
              <a:rPr lang="el-GR" sz="1200" b="0" i="0" kern="1200" dirty="0">
                <a:solidFill>
                  <a:schemeClr val="tx1"/>
                </a:solidFill>
                <a:effectLst/>
                <a:latin typeface="Arial" panose="020B0604020202020204" pitchFamily="34" charset="0"/>
                <a:ea typeface="+mn-ea"/>
                <a:cs typeface="+mn-cs"/>
              </a:rPr>
              <a:t>και όταν ο χρήστης πατήσει το κουμπί "</a:t>
            </a:r>
            <a:r>
              <a:rPr lang="el-GR" sz="1200" b="0" i="0" kern="1200" dirty="0" err="1">
                <a:solidFill>
                  <a:schemeClr val="tx1"/>
                </a:solidFill>
                <a:effectLst/>
                <a:latin typeface="Arial" panose="020B0604020202020204" pitchFamily="34" charset="0"/>
                <a:ea typeface="+mn-ea"/>
                <a:cs typeface="+mn-cs"/>
              </a:rPr>
              <a:t>Run</a:t>
            </a:r>
            <a:r>
              <a:rPr lang="el-GR" sz="1200" b="0" i="0" kern="1200" dirty="0">
                <a:solidFill>
                  <a:schemeClr val="tx1"/>
                </a:solidFill>
                <a:effectLst/>
                <a:latin typeface="Arial" panose="020B0604020202020204" pitchFamily="34" charset="0"/>
                <a:ea typeface="+mn-ea"/>
                <a:cs typeface="+mn-cs"/>
              </a:rPr>
              <a:t>", ο </a:t>
            </a:r>
            <a:r>
              <a:rPr lang="en-US" sz="1200" b="0" i="0" kern="1200" dirty="0">
                <a:solidFill>
                  <a:schemeClr val="tx1"/>
                </a:solidFill>
                <a:effectLst/>
                <a:latin typeface="Arial" panose="020B0604020202020204" pitchFamily="34" charset="0"/>
                <a:ea typeface="+mn-ea"/>
                <a:cs typeface="+mn-cs"/>
              </a:rPr>
              <a:t>GWO </a:t>
            </a:r>
            <a:r>
              <a:rPr lang="el-GR" sz="1200" b="0" i="0" kern="1200" dirty="0">
                <a:solidFill>
                  <a:schemeClr val="tx1"/>
                </a:solidFill>
                <a:effectLst/>
                <a:latin typeface="Arial" panose="020B0604020202020204" pitchFamily="34" charset="0"/>
                <a:ea typeface="+mn-ea"/>
                <a:cs typeface="+mn-cs"/>
              </a:rPr>
              <a:t>ξεκινά σε ένα </a:t>
            </a:r>
            <a:r>
              <a:rPr lang="el-GR" sz="1200" b="1" i="0" kern="1200" dirty="0">
                <a:solidFill>
                  <a:schemeClr val="tx1"/>
                </a:solidFill>
                <a:effectLst/>
                <a:latin typeface="Arial" panose="020B0604020202020204" pitchFamily="34" charset="0"/>
                <a:ea typeface="+mn-ea"/>
                <a:cs typeface="+mn-cs"/>
              </a:rPr>
              <a:t>δεύτερο</a:t>
            </a:r>
            <a:r>
              <a:rPr lang="en-US" sz="1200" b="1" i="0" kern="1200" dirty="0">
                <a:solidFill>
                  <a:schemeClr val="tx1"/>
                </a:solidFill>
                <a:effectLst/>
                <a:latin typeface="Arial" panose="020B0604020202020204" pitchFamily="34" charset="0"/>
                <a:ea typeface="+mn-ea"/>
                <a:cs typeface="+mn-cs"/>
              </a:rPr>
              <a:t> </a:t>
            </a:r>
            <a:r>
              <a:rPr lang="el-GR" sz="1200" b="1" i="0" kern="1200" dirty="0">
                <a:solidFill>
                  <a:schemeClr val="tx1"/>
                </a:solidFill>
                <a:effectLst/>
                <a:latin typeface="Arial" panose="020B0604020202020204" pitchFamily="34" charset="0"/>
                <a:ea typeface="+mn-ea"/>
                <a:cs typeface="+mn-cs"/>
              </a:rPr>
              <a:t>νήμα</a:t>
            </a:r>
            <a:r>
              <a:rPr lang="el-GR" sz="1200" b="0" i="0" kern="1200" dirty="0">
                <a:solidFill>
                  <a:schemeClr val="tx1"/>
                </a:solidFill>
                <a:effectLst/>
                <a:latin typeface="Arial" panose="020B0604020202020204" pitchFamily="34" charset="0"/>
                <a:ea typeface="+mn-ea"/>
                <a:cs typeface="+mn-cs"/>
              </a:rPr>
              <a:t>. Έτσι, το GUI παραμένει πάντα ενεργό και ανταποκρίνεται στις ενέργειες του χρήστη.</a:t>
            </a:r>
            <a:r>
              <a:rPr lang="en-US" sz="1200" b="0" i="0" kern="1200" dirty="0">
                <a:solidFill>
                  <a:schemeClr val="tx1"/>
                </a:solidFill>
                <a:effectLst/>
                <a:latin typeface="Arial" panose="020B0604020202020204" pitchFamily="34" charset="0"/>
                <a:ea typeface="+mn-ea"/>
                <a:cs typeface="+mn-cs"/>
              </a:rPr>
              <a:t> </a:t>
            </a:r>
            <a:r>
              <a:rPr lang="el-GR" sz="1200" b="0" i="0" kern="1200" dirty="0">
                <a:solidFill>
                  <a:schemeClr val="tx1"/>
                </a:solidFill>
                <a:effectLst/>
                <a:latin typeface="Arial" panose="020B0604020202020204" pitchFamily="34" charset="0"/>
                <a:ea typeface="+mn-ea"/>
                <a:cs typeface="+mn-cs"/>
              </a:rPr>
              <a:t>Για να επικοινωνούν αυτά τα δύο νήματα με ασφάλεια και να στέλνει ο </a:t>
            </a:r>
            <a:r>
              <a:rPr lang="en-US" sz="1200" b="0" i="0" kern="1200" dirty="0">
                <a:solidFill>
                  <a:schemeClr val="tx1"/>
                </a:solidFill>
                <a:effectLst/>
                <a:latin typeface="Arial" panose="020B0604020202020204" pitchFamily="34" charset="0"/>
                <a:ea typeface="+mn-ea"/>
                <a:cs typeface="+mn-cs"/>
              </a:rPr>
              <a:t>GWO</a:t>
            </a:r>
            <a:r>
              <a:rPr lang="el-GR" sz="1200" b="0" i="0" kern="1200" dirty="0">
                <a:solidFill>
                  <a:schemeClr val="tx1"/>
                </a:solidFill>
                <a:effectLst/>
                <a:latin typeface="Arial" panose="020B0604020202020204" pitchFamily="34" charset="0"/>
                <a:ea typeface="+mn-ea"/>
                <a:cs typeface="+mn-cs"/>
              </a:rPr>
              <a:t> την πρόοδο και τα αποτελέσματα πίσω στο GUI, χρησιμοποιήθηκε μια  </a:t>
            </a:r>
            <a:r>
              <a:rPr lang="en-US" sz="1200" b="0" i="0" kern="1200" dirty="0">
                <a:solidFill>
                  <a:schemeClr val="tx1"/>
                </a:solidFill>
                <a:effectLst/>
                <a:latin typeface="Arial" panose="020B0604020202020204" pitchFamily="34" charset="0"/>
                <a:ea typeface="+mn-ea"/>
                <a:cs typeface="+mn-cs"/>
              </a:rPr>
              <a:t>thread safe </a:t>
            </a:r>
            <a:r>
              <a:rPr lang="el-GR" sz="1200" b="1" i="0" kern="1200" dirty="0">
                <a:solidFill>
                  <a:schemeClr val="tx1"/>
                </a:solidFill>
                <a:effectLst/>
                <a:latin typeface="Arial" panose="020B0604020202020204" pitchFamily="34" charset="0"/>
                <a:ea typeface="+mn-ea"/>
                <a:cs typeface="+mn-cs"/>
              </a:rPr>
              <a:t>Ουρά</a:t>
            </a:r>
            <a:r>
              <a:rPr lang="el-GR" sz="1200" b="0" i="0" kern="1200" dirty="0">
                <a:solidFill>
                  <a:schemeClr val="tx1"/>
                </a:solidFill>
                <a:effectLst/>
                <a:latin typeface="Arial" panose="020B0604020202020204" pitchFamily="34" charset="0"/>
                <a:ea typeface="+mn-ea"/>
                <a:cs typeface="+mn-cs"/>
              </a:rPr>
              <a:t>.</a:t>
            </a:r>
          </a:p>
        </p:txBody>
      </p:sp>
    </p:spTree>
    <p:extLst>
      <p:ext uri="{BB962C8B-B14F-4D97-AF65-F5344CB8AC3E}">
        <p14:creationId xmlns:p14="http://schemas.microsoft.com/office/powerpoint/2010/main" val="1216980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FA951BEA-5F22-6AC9-06D2-3131D161283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A04960-90B4-4F60-824E-45835058C638}" type="slidenum">
              <a:rPr lang="el-GR" altLang="el-GR" smtClean="0"/>
              <a:pPr/>
              <a:t>12</a:t>
            </a:fld>
            <a:endParaRPr lang="el-GR" altLang="el-GR"/>
          </a:p>
        </p:txBody>
      </p:sp>
      <p:sp>
        <p:nvSpPr>
          <p:cNvPr id="23555" name="Rectangle 2">
            <a:extLst>
              <a:ext uri="{FF2B5EF4-FFF2-40B4-BE49-F238E27FC236}">
                <a16:creationId xmlns:a16="http://schemas.microsoft.com/office/drawing/2014/main" id="{891F435D-200C-EFDA-31D3-33C29869049D}"/>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3C8BBB59-C66E-11D7-FF7E-332DA1DAE3C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Για την αξιολόγηση της υλοποίησης μας χρησιμοποιήσαμε ένα σύνολο</a:t>
            </a:r>
            <a:r>
              <a:rPr lang="el-GR" sz="1200" b="1" i="0" kern="1200" dirty="0">
                <a:solidFill>
                  <a:schemeClr val="tx1"/>
                </a:solidFill>
                <a:effectLst/>
                <a:latin typeface="Arial" panose="020B0604020202020204" pitchFamily="34" charset="0"/>
                <a:ea typeface="+mn-ea"/>
                <a:cs typeface="+mn-cs"/>
              </a:rPr>
              <a:t> </a:t>
            </a:r>
            <a:r>
              <a:rPr lang="en-US" sz="1200" b="1" i="0" kern="1200" dirty="0">
                <a:solidFill>
                  <a:schemeClr val="tx1"/>
                </a:solidFill>
                <a:effectLst/>
                <a:latin typeface="Arial" panose="020B0604020202020204" pitchFamily="34" charset="0"/>
                <a:ea typeface="+mn-ea"/>
                <a:cs typeface="+mn-cs"/>
              </a:rPr>
              <a:t>7</a:t>
            </a:r>
            <a:r>
              <a:rPr lang="el-GR" sz="1200" b="1" i="0" kern="1200" dirty="0">
                <a:solidFill>
                  <a:schemeClr val="tx1"/>
                </a:solidFill>
                <a:effectLst/>
                <a:latin typeface="Arial" panose="020B0604020202020204" pitchFamily="34" charset="0"/>
                <a:ea typeface="+mn-ea"/>
                <a:cs typeface="+mn-cs"/>
              </a:rPr>
              <a:t> γνωστών συναρτήσεων αξιολόγησης (</a:t>
            </a:r>
            <a:r>
              <a:rPr lang="el-GR" sz="1200" b="1" i="0" kern="1200" dirty="0" err="1">
                <a:solidFill>
                  <a:schemeClr val="tx1"/>
                </a:solidFill>
                <a:effectLst/>
                <a:latin typeface="Arial" panose="020B0604020202020204" pitchFamily="34" charset="0"/>
                <a:ea typeface="+mn-ea"/>
                <a:cs typeface="+mn-cs"/>
              </a:rPr>
              <a:t>Benchmark</a:t>
            </a:r>
            <a:r>
              <a:rPr lang="el-GR" sz="1200" b="1" i="0" kern="1200" dirty="0">
                <a:solidFill>
                  <a:schemeClr val="tx1"/>
                </a:solidFill>
                <a:effectLst/>
                <a:latin typeface="Arial" panose="020B0604020202020204" pitchFamily="34" charset="0"/>
                <a:ea typeface="+mn-ea"/>
                <a:cs typeface="+mn-cs"/>
              </a:rPr>
              <a:t> </a:t>
            </a:r>
            <a:r>
              <a:rPr lang="el-GR" sz="1200" b="1" i="0" kern="1200" dirty="0" err="1">
                <a:solidFill>
                  <a:schemeClr val="tx1"/>
                </a:solidFill>
                <a:effectLst/>
                <a:latin typeface="Arial" panose="020B0604020202020204" pitchFamily="34" charset="0"/>
                <a:ea typeface="+mn-ea"/>
                <a:cs typeface="+mn-cs"/>
              </a:rPr>
              <a:t>Functions</a:t>
            </a:r>
            <a:r>
              <a:rPr lang="el-GR" sz="1200" b="1" i="0" kern="1200" dirty="0">
                <a:solidFill>
                  <a:schemeClr val="tx1"/>
                </a:solidFill>
                <a:effectLst/>
                <a:latin typeface="Arial" panose="020B0604020202020204" pitchFamily="34" charset="0"/>
                <a:ea typeface="+mn-ea"/>
                <a:cs typeface="+mn-cs"/>
              </a:rPr>
              <a:t>)</a:t>
            </a:r>
            <a:r>
              <a:rPr lang="el-GR" sz="1200" b="0" i="0" kern="1200" dirty="0">
                <a:solidFill>
                  <a:schemeClr val="tx1"/>
                </a:solidFill>
                <a:effectLst/>
                <a:latin typeface="Arial" panose="020B0604020202020204" pitchFamily="34" charset="0"/>
                <a:ea typeface="+mn-ea"/>
                <a:cs typeface="+mn-cs"/>
              </a:rPr>
              <a:t>. Οι συναρτήσεις αυτές χωρίζονται σε δύο κατηγορίες:</a:t>
            </a:r>
          </a:p>
          <a:p>
            <a:pPr marL="628650" lvl="1" indent="-171450">
              <a:buFont typeface="Arial" panose="020B0604020202020204" pitchFamily="34" charset="0"/>
              <a:buChar char="•"/>
            </a:pPr>
            <a:r>
              <a:rPr lang="el-GR" sz="1200" b="1" i="0" kern="1200" dirty="0" err="1">
                <a:solidFill>
                  <a:schemeClr val="tx1"/>
                </a:solidFill>
                <a:effectLst/>
                <a:latin typeface="Arial" panose="020B0604020202020204" pitchFamily="34" charset="0"/>
                <a:ea typeface="+mn-ea"/>
                <a:cs typeface="+mn-cs"/>
              </a:rPr>
              <a:t>Unimodal</a:t>
            </a:r>
            <a:r>
              <a:rPr lang="el-GR" sz="1200" b="0" i="0" kern="1200" dirty="0">
                <a:solidFill>
                  <a:schemeClr val="tx1"/>
                </a:solidFill>
                <a:effectLst/>
                <a:latin typeface="Arial" panose="020B0604020202020204" pitchFamily="34" charset="0"/>
                <a:ea typeface="+mn-ea"/>
                <a:cs typeface="+mn-cs"/>
              </a:rPr>
              <a:t>, όπως η </a:t>
            </a:r>
            <a:r>
              <a:rPr lang="el-GR" sz="1200" b="0" i="0" kern="1200" dirty="0" err="1">
                <a:solidFill>
                  <a:schemeClr val="tx1"/>
                </a:solidFill>
                <a:effectLst/>
                <a:latin typeface="Arial" panose="020B0604020202020204" pitchFamily="34" charset="0"/>
                <a:ea typeface="+mn-ea"/>
                <a:cs typeface="+mn-cs"/>
              </a:rPr>
              <a:t>Sphere</a:t>
            </a:r>
            <a:r>
              <a:rPr lang="el-GR" sz="1200" b="0" i="0" kern="1200" dirty="0">
                <a:solidFill>
                  <a:schemeClr val="tx1"/>
                </a:solidFill>
                <a:effectLst/>
                <a:latin typeface="Arial" panose="020B0604020202020204" pitchFamily="34" charset="0"/>
                <a:ea typeface="+mn-ea"/>
                <a:cs typeface="+mn-cs"/>
              </a:rPr>
              <a:t> και η Rosenbrock, οι οποίες έχουν μόνο ένα ολικό βέλτιστο και είναι ιδανικές για να ελέγξουμε την ταχύτητα σύγκλισης και την ικανότητα εκμετάλλευσης του αλγορίθμου.</a:t>
            </a:r>
          </a:p>
          <a:p>
            <a:pPr marL="628650" lvl="1" indent="-171450">
              <a:buFont typeface="Arial" panose="020B0604020202020204" pitchFamily="34" charset="0"/>
              <a:buChar char="•"/>
            </a:pPr>
            <a:r>
              <a:rPr lang="el-GR" sz="1200" b="1" i="0" kern="1200" dirty="0" err="1">
                <a:solidFill>
                  <a:schemeClr val="tx1"/>
                </a:solidFill>
                <a:effectLst/>
                <a:latin typeface="Arial" panose="020B0604020202020204" pitchFamily="34" charset="0"/>
                <a:ea typeface="+mn-ea"/>
                <a:cs typeface="+mn-cs"/>
              </a:rPr>
              <a:t>Multimodal</a:t>
            </a:r>
            <a:r>
              <a:rPr lang="el-GR" sz="1200" b="0" i="0" kern="1200" dirty="0">
                <a:solidFill>
                  <a:schemeClr val="tx1"/>
                </a:solidFill>
                <a:effectLst/>
                <a:latin typeface="Arial" panose="020B0604020202020204" pitchFamily="34" charset="0"/>
                <a:ea typeface="+mn-ea"/>
                <a:cs typeface="+mn-cs"/>
              </a:rPr>
              <a:t>, όπως η Ackley και η Rastrigin, οι οποίες διαθέτουν πολλά τοπικά ελάχιστα, και δοκιμάζουν την ικανότητα του αλγορίθμου να αποφεύγει τις "παγίδες" και να εξερευνά αποτελεσματικά τον χώρο λύσεων.</a:t>
            </a:r>
          </a:p>
          <a:p>
            <a:pPr marL="0" indent="0">
              <a:buFont typeface="Arial" panose="020B0604020202020204" pitchFamily="34" charset="0"/>
              <a:buNone/>
            </a:pPr>
            <a:r>
              <a:rPr lang="el-GR" sz="1200" b="1" i="0" kern="1200" dirty="0">
                <a:solidFill>
                  <a:schemeClr val="tx1"/>
                </a:solidFill>
                <a:effectLst/>
                <a:latin typeface="Arial" panose="020B0604020202020204" pitchFamily="34" charset="0"/>
                <a:ea typeface="+mn-ea"/>
                <a:cs typeface="+mn-cs"/>
              </a:rPr>
              <a:t>Η Πειραματική Διαδικασία</a:t>
            </a:r>
            <a:r>
              <a:rPr lang="el-GR" sz="1200" b="0" i="0" kern="1200" dirty="0">
                <a:solidFill>
                  <a:schemeClr val="tx1"/>
                </a:solidFill>
                <a:effectLst/>
                <a:latin typeface="Arial" panose="020B0604020202020204" pitchFamily="34" charset="0"/>
                <a:ea typeface="+mn-ea"/>
                <a:cs typeface="+mn-cs"/>
              </a:rPr>
              <a:t> οργανώθηκε σε δύο φάσεις:</a:t>
            </a:r>
          </a:p>
          <a:p>
            <a:pPr marL="685800" lvl="1" indent="-228600">
              <a:buFont typeface="+mj-lt"/>
              <a:buAutoNum type="arabicPeriod"/>
            </a:pPr>
            <a:r>
              <a:rPr lang="el-GR" sz="1200" b="0" i="0" kern="1200" dirty="0">
                <a:solidFill>
                  <a:schemeClr val="tx1"/>
                </a:solidFill>
                <a:effectLst/>
                <a:latin typeface="Arial" panose="020B0604020202020204" pitchFamily="34" charset="0"/>
                <a:ea typeface="+mn-ea"/>
                <a:cs typeface="+mn-cs"/>
              </a:rPr>
              <a:t>Αρχικά, πραγματοποιήθηκε </a:t>
            </a:r>
            <a:r>
              <a:rPr lang="el-GR" sz="1200" b="1" i="0" kern="1200" dirty="0">
                <a:solidFill>
                  <a:schemeClr val="tx1"/>
                </a:solidFill>
                <a:effectLst/>
                <a:latin typeface="Arial" panose="020B0604020202020204" pitchFamily="34" charset="0"/>
                <a:ea typeface="+mn-ea"/>
                <a:cs typeface="+mn-cs"/>
              </a:rPr>
              <a:t>συγκριτική αξιολόγηση του GWO</a:t>
            </a:r>
            <a:r>
              <a:rPr lang="el-GR" sz="1200" b="0" i="0" kern="1200" dirty="0">
                <a:solidFill>
                  <a:schemeClr val="tx1"/>
                </a:solidFill>
                <a:effectLst/>
                <a:latin typeface="Arial" panose="020B0604020202020204" pitchFamily="34" charset="0"/>
                <a:ea typeface="+mn-ea"/>
                <a:cs typeface="+mn-cs"/>
              </a:rPr>
              <a:t> έναντι των PSO, GSA και DE. Για στατιστική εγκυρότητα, κάθε πείραμα επαναλήφθηκε 30 φορές για κάθε συνάρτηση.</a:t>
            </a:r>
          </a:p>
          <a:p>
            <a:pPr marL="685800" lvl="1" indent="-228600">
              <a:buFont typeface="+mj-lt"/>
              <a:buAutoNum type="arabicPeriod"/>
            </a:pPr>
            <a:r>
              <a:rPr lang="el-GR" sz="1200" b="0" i="0" kern="1200" dirty="0">
                <a:solidFill>
                  <a:schemeClr val="tx1"/>
                </a:solidFill>
                <a:effectLst/>
                <a:latin typeface="Arial" panose="020B0604020202020204" pitchFamily="34" charset="0"/>
                <a:ea typeface="+mn-ea"/>
                <a:cs typeface="+mn-cs"/>
              </a:rPr>
              <a:t>Στη συνέχεια, εστιάσαμε αποκλειστικά στον GWO, πραγματοποιώντας </a:t>
            </a:r>
            <a:r>
              <a:rPr lang="el-GR" sz="1200" b="1" i="0" kern="1200" dirty="0">
                <a:solidFill>
                  <a:schemeClr val="tx1"/>
                </a:solidFill>
                <a:effectLst/>
                <a:latin typeface="Arial" panose="020B0604020202020204" pitchFamily="34" charset="0"/>
                <a:ea typeface="+mn-ea"/>
                <a:cs typeface="+mn-cs"/>
              </a:rPr>
              <a:t>8 διαφορετικά πειράματα παραμετροποίησης</a:t>
            </a:r>
            <a:r>
              <a:rPr lang="el-GR" sz="1200" b="0" i="0" kern="1200" dirty="0">
                <a:solidFill>
                  <a:schemeClr val="tx1"/>
                </a:solidFill>
                <a:effectLst/>
                <a:latin typeface="Arial" panose="020B0604020202020204" pitchFamily="34" charset="0"/>
                <a:ea typeface="+mn-ea"/>
                <a:cs typeface="+mn-cs"/>
              </a:rPr>
              <a:t> για να μελετήσουμε την επίδραση του πλήθους των πρακτόρων και των κριτηρίων τερματισμού στην απόδοσή του.</a:t>
            </a:r>
          </a:p>
          <a:p>
            <a:pPr eaLnBrk="1" hangingPunct="1"/>
            <a:endParaRPr lang="en-US" altLang="el-G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8C21BD47-C164-C356-0FFF-0478E3F7193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0F6F049-0AF2-426F-8BB0-1CCDC9C55E2F}" type="slidenum">
              <a:rPr lang="el-GR" altLang="el-GR" smtClean="0"/>
              <a:pPr/>
              <a:t>13</a:t>
            </a:fld>
            <a:endParaRPr lang="el-GR" altLang="el-GR"/>
          </a:p>
        </p:txBody>
      </p:sp>
      <p:sp>
        <p:nvSpPr>
          <p:cNvPr id="25603" name="Rectangle 2">
            <a:extLst>
              <a:ext uri="{FF2B5EF4-FFF2-40B4-BE49-F238E27FC236}">
                <a16:creationId xmlns:a16="http://schemas.microsoft.com/office/drawing/2014/main" id="{FEEF7CA0-3FB2-CFF6-7D21-3FB2E4F20635}"/>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4AB53B54-2980-772C-5396-21AAF18BECB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Ας δούμε τα βασικά ευρήματα από τη συγκριτική ανάλυση.</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Ο GWO επέδειξε </a:t>
            </a:r>
            <a:r>
              <a:rPr lang="el-GR" sz="1200" b="1" i="0" kern="1200" dirty="0">
                <a:solidFill>
                  <a:schemeClr val="tx1"/>
                </a:solidFill>
                <a:effectLst/>
                <a:latin typeface="Arial" panose="020B0604020202020204" pitchFamily="34" charset="0"/>
                <a:ea typeface="+mn-ea"/>
                <a:cs typeface="+mn-cs"/>
              </a:rPr>
              <a:t>σαφώς ανταγωνιστική, και συχνά ανώτερη, απόδοση έναντι των PSO και GSA</a:t>
            </a:r>
            <a:r>
              <a:rPr lang="el-GR" sz="1200" b="0" i="0" kern="1200" dirty="0">
                <a:solidFill>
                  <a:schemeClr val="tx1"/>
                </a:solidFill>
                <a:effectLst/>
                <a:latin typeface="Arial" panose="020B0604020202020204" pitchFamily="34" charset="0"/>
                <a:ea typeface="+mn-ea"/>
                <a:cs typeface="+mn-cs"/>
              </a:rPr>
              <a:t>. Όπως βλέπουμε στον πίνακα, για τις συναρτήσεις Ackley</a:t>
            </a:r>
            <a:r>
              <a:rPr lang="en-US" sz="1200" b="0" i="0" kern="1200" dirty="0">
                <a:solidFill>
                  <a:schemeClr val="tx1"/>
                </a:solidFill>
                <a:effectLst/>
                <a:latin typeface="Arial" panose="020B0604020202020204" pitchFamily="34" charset="0"/>
                <a:ea typeface="+mn-ea"/>
                <a:cs typeface="+mn-cs"/>
              </a:rPr>
              <a:t> </a:t>
            </a:r>
            <a:r>
              <a:rPr lang="el-GR" sz="1200" b="0" i="0" kern="1200" dirty="0">
                <a:solidFill>
                  <a:schemeClr val="tx1"/>
                </a:solidFill>
                <a:effectLst/>
                <a:latin typeface="Arial" panose="020B0604020202020204" pitchFamily="34" charset="0"/>
                <a:ea typeface="+mn-ea"/>
                <a:cs typeface="+mn-cs"/>
              </a:rPr>
              <a:t>και </a:t>
            </a:r>
            <a:r>
              <a:rPr lang="en-US" sz="1200" b="0" i="0" kern="1200" dirty="0">
                <a:solidFill>
                  <a:schemeClr val="tx1"/>
                </a:solidFill>
                <a:effectLst/>
                <a:latin typeface="Arial" panose="020B0604020202020204" pitchFamily="34" charset="0"/>
                <a:ea typeface="+mn-ea"/>
                <a:cs typeface="+mn-cs"/>
              </a:rPr>
              <a:t>Rastrigin</a:t>
            </a:r>
            <a:r>
              <a:rPr lang="el-GR" sz="1200" b="0" i="0" kern="1200" dirty="0">
                <a:solidFill>
                  <a:schemeClr val="tx1"/>
                </a:solidFill>
                <a:effectLst/>
                <a:latin typeface="Arial" panose="020B0604020202020204" pitchFamily="34" charset="0"/>
                <a:ea typeface="+mn-ea"/>
                <a:cs typeface="+mn-cs"/>
              </a:rPr>
              <a:t>, ο GWO επιτυγχάνει τιμές fitness τάξεις μεγέθους καλύτερες από τους ανταγωνιστές του, με πολύ μικρότερη τυπική απόκλιση, κάτι που υποδηλώνει σταθερότητα και αξιοπιστία.</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Η σύγκριση με τον </a:t>
            </a:r>
            <a:r>
              <a:rPr lang="el-GR" sz="1200" b="1" i="0" kern="1200" dirty="0">
                <a:solidFill>
                  <a:schemeClr val="tx1"/>
                </a:solidFill>
                <a:effectLst/>
                <a:latin typeface="Arial" panose="020B0604020202020204" pitchFamily="34" charset="0"/>
                <a:ea typeface="+mn-ea"/>
                <a:cs typeface="+mn-cs"/>
              </a:rPr>
              <a:t>Differential Evolution (DE) έδωσε μεικτά αποτελέσματα</a:t>
            </a:r>
            <a:r>
              <a:rPr lang="el-GR" sz="1200" b="0" i="0" kern="1200" dirty="0">
                <a:solidFill>
                  <a:schemeClr val="tx1"/>
                </a:solidFill>
                <a:effectLst/>
                <a:latin typeface="Arial" panose="020B0604020202020204" pitchFamily="34" charset="0"/>
                <a:ea typeface="+mn-ea"/>
                <a:cs typeface="+mn-cs"/>
              </a:rPr>
              <a:t>. Ενώ ο GWO υπερτερούσε σε συναρτήσεις όπως η Rastrigin, ο DE αποδείχθηκε καλύτερος σε άλλες, όπως η Rosenbrock.</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Η βασική παρατήρηση που προκύπτει είναι ότι </a:t>
            </a:r>
            <a:r>
              <a:rPr lang="el-GR" sz="1200" b="1" i="0" kern="1200" dirty="0">
                <a:solidFill>
                  <a:schemeClr val="tx1"/>
                </a:solidFill>
                <a:effectLst/>
                <a:latin typeface="Arial" panose="020B0604020202020204" pitchFamily="34" charset="0"/>
                <a:ea typeface="+mn-ea"/>
                <a:cs typeface="+mn-cs"/>
              </a:rPr>
              <a:t>η απόδοση του GWO επηρεάζεται σημαντικά από τη μορφολογία του προβλήματος</a:t>
            </a:r>
            <a:r>
              <a:rPr lang="el-GR" sz="1200" b="0" i="0" kern="1200" dirty="0">
                <a:solidFill>
                  <a:schemeClr val="tx1"/>
                </a:solidFill>
                <a:effectLst/>
                <a:latin typeface="Arial" panose="020B0604020202020204" pitchFamily="34" charset="0"/>
                <a:ea typeface="+mn-ea"/>
                <a:cs typeface="+mn-cs"/>
              </a:rPr>
              <a:t>. Δυσκολεύεται σε τοπία με πολύ στενές "κοιλάδες", όπως η Rosenbrock, ή με εξαιρετικά βαθιά και πολυάριθμα τοπικά ελάχιστα, όπως η De Jong N5, όπου μπορεί να εμφανίσει πρόωρη σύγκλιση.</a:t>
            </a:r>
          </a:p>
          <a:p>
            <a:pPr eaLnBrk="1" hangingPunct="1"/>
            <a:endParaRPr lang="en-US" altLang="el-G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E8417562-90C7-3318-F672-C8FEA159E11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1D576A3-B8EB-480E-A14B-2E11B723C920}" type="slidenum">
              <a:rPr lang="el-GR" altLang="el-GR" smtClean="0"/>
              <a:pPr/>
              <a:t>14</a:t>
            </a:fld>
            <a:endParaRPr lang="el-GR" altLang="el-GR"/>
          </a:p>
        </p:txBody>
      </p:sp>
      <p:sp>
        <p:nvSpPr>
          <p:cNvPr id="27651" name="Rectangle 2">
            <a:extLst>
              <a:ext uri="{FF2B5EF4-FFF2-40B4-BE49-F238E27FC236}">
                <a16:creationId xmlns:a16="http://schemas.microsoft.com/office/drawing/2014/main" id="{083C2021-4045-EE4D-84C1-2FC96C1AC4F7}"/>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84A24793-2AED-71FE-95BD-B56DEBAC081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Στη συνέχεια, εξετάσαμε την επίδραση του </a:t>
            </a:r>
            <a:r>
              <a:rPr lang="el-GR" sz="1200" b="1" i="0" kern="1200" dirty="0">
                <a:solidFill>
                  <a:schemeClr val="tx1"/>
                </a:solidFill>
                <a:effectLst/>
                <a:latin typeface="Arial" panose="020B0604020202020204" pitchFamily="34" charset="0"/>
                <a:ea typeface="+mn-ea"/>
                <a:cs typeface="+mn-cs"/>
              </a:rPr>
              <a:t>πλήθους των πρακτόρων</a:t>
            </a:r>
            <a:r>
              <a:rPr lang="el-GR" sz="1200" b="0" i="0" kern="1200" dirty="0">
                <a:solidFill>
                  <a:schemeClr val="tx1"/>
                </a:solidFill>
                <a:effectLst/>
                <a:latin typeface="Arial" panose="020B0604020202020204" pitchFamily="34" charset="0"/>
                <a:ea typeface="+mn-ea"/>
                <a:cs typeface="+mn-cs"/>
              </a:rPr>
              <a:t>.</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Όπως φαίνεται στο αριστερό γράφημα, η </a:t>
            </a:r>
            <a:r>
              <a:rPr lang="el-GR" sz="1200" b="1" i="0" kern="1200" dirty="0">
                <a:solidFill>
                  <a:schemeClr val="tx1"/>
                </a:solidFill>
                <a:effectLst/>
                <a:latin typeface="Arial" panose="020B0604020202020204" pitchFamily="34" charset="0"/>
                <a:ea typeface="+mn-ea"/>
                <a:cs typeface="+mn-cs"/>
              </a:rPr>
              <a:t>αύξηση του πληθυσμού από 5 σε 30, και έπειτα σε 60, οδηγεί σε δραστική βελτίωση της ποιότητας της λύσης</a:t>
            </a:r>
            <a:r>
              <a:rPr lang="el-GR" sz="1200" b="0" i="0" kern="1200" dirty="0">
                <a:solidFill>
                  <a:schemeClr val="tx1"/>
                </a:solidFill>
                <a:effectLst/>
                <a:latin typeface="Arial" panose="020B0604020202020204" pitchFamily="34" charset="0"/>
                <a:ea typeface="+mn-ea"/>
                <a:cs typeface="+mn-cs"/>
              </a:rPr>
              <a:t>. Ένας μεγαλύτερος πληθυσμός επιτρέπει καλύτερη εξερεύνηση του χώρου αναζήτησης.</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Ωστόσο, η περαιτέρω αύξηση από 60 σε 90 πράκτορες προσφέρει μόνο </a:t>
            </a:r>
            <a:r>
              <a:rPr lang="el-GR" sz="1200" b="1" i="0" kern="1200" dirty="0">
                <a:solidFill>
                  <a:schemeClr val="tx1"/>
                </a:solidFill>
                <a:effectLst/>
                <a:latin typeface="Arial" panose="020B0604020202020204" pitchFamily="34" charset="0"/>
                <a:ea typeface="+mn-ea"/>
                <a:cs typeface="+mn-cs"/>
              </a:rPr>
              <a:t>οριακή βελτίωση</a:t>
            </a:r>
            <a:r>
              <a:rPr lang="el-GR" sz="1200" b="0" i="0" kern="1200" dirty="0">
                <a:solidFill>
                  <a:schemeClr val="tx1"/>
                </a:solidFill>
                <a:effectLst/>
                <a:latin typeface="Arial" panose="020B0604020202020204" pitchFamily="34" charset="0"/>
                <a:ea typeface="+mn-ea"/>
                <a:cs typeface="+mn-cs"/>
              </a:rPr>
              <a:t>, ενώ αυξάνει σημαντικά το υπολογιστικό κόστος. Αυτό υποδεικνύει την ύπαρξη ενός βέλτιστου σημείου ισορροπίας μεταξύ ποιότητας λύσης και απαιτούμενων πόρων.</a:t>
            </a:r>
          </a:p>
          <a:p>
            <a:br>
              <a:rPr lang="el-GR" dirty="0"/>
            </a:br>
            <a:endParaRPr lang="en-US" altLang="el-G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88E53D7D-D00C-33C7-5960-EE7C411A518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E601D92-0295-4114-A20E-209054D943FD}" type="slidenum">
              <a:rPr lang="el-GR" altLang="el-GR" smtClean="0"/>
              <a:pPr/>
              <a:t>15</a:t>
            </a:fld>
            <a:endParaRPr lang="el-GR" altLang="el-GR"/>
          </a:p>
        </p:txBody>
      </p:sp>
      <p:sp>
        <p:nvSpPr>
          <p:cNvPr id="29699" name="Rectangle 2">
            <a:extLst>
              <a:ext uri="{FF2B5EF4-FFF2-40B4-BE49-F238E27FC236}">
                <a16:creationId xmlns:a16="http://schemas.microsoft.com/office/drawing/2014/main" id="{88A18A72-E383-5BC1-F982-90A9DC304337}"/>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E09AF4D9-65A3-F87C-3B6D-215A279FDE1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Ένα άλλο κρίσιμο στοιχείο είναι το κριτήριο τερματισμού που βασίζεται στην </a:t>
            </a:r>
            <a:r>
              <a:rPr lang="el-GR" sz="1200" b="1" i="0" kern="1200" dirty="0">
                <a:solidFill>
                  <a:schemeClr val="tx1"/>
                </a:solidFill>
                <a:effectLst/>
                <a:latin typeface="Arial" panose="020B0604020202020204" pitchFamily="34" charset="0"/>
                <a:ea typeface="+mn-ea"/>
                <a:cs typeface="+mn-cs"/>
              </a:rPr>
              <a:t>ελάχιστη τυπική απόκλιση του fitness</a:t>
            </a:r>
            <a:r>
              <a:rPr lang="el-GR" sz="1200" b="0" i="0" kern="1200" dirty="0">
                <a:solidFill>
                  <a:schemeClr val="tx1"/>
                </a:solidFill>
                <a:effectLst/>
                <a:latin typeface="Arial" panose="020B0604020202020204" pitchFamily="34" charset="0"/>
                <a:ea typeface="+mn-ea"/>
                <a:cs typeface="+mn-cs"/>
              </a:rPr>
              <a:t> του πληθυσμού.</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Η μετάβαση από ένα πιο χαλαρό κριτήριο (1E-10) σε ένα πιο </a:t>
            </a:r>
            <a:r>
              <a:rPr lang="el-GR" sz="1200" b="1" i="0" kern="1200" dirty="0">
                <a:solidFill>
                  <a:schemeClr val="tx1"/>
                </a:solidFill>
                <a:effectLst/>
                <a:latin typeface="Arial" panose="020B0604020202020204" pitchFamily="34" charset="0"/>
                <a:ea typeface="+mn-ea"/>
                <a:cs typeface="+mn-cs"/>
              </a:rPr>
              <a:t>αυστηρό (1E-20)</a:t>
            </a:r>
            <a:r>
              <a:rPr lang="el-GR" sz="1200" b="0" i="0" kern="1200" dirty="0">
                <a:solidFill>
                  <a:schemeClr val="tx1"/>
                </a:solidFill>
                <a:effectLst/>
                <a:latin typeface="Arial" panose="020B0604020202020204" pitchFamily="34" charset="0"/>
                <a:ea typeface="+mn-ea"/>
                <a:cs typeface="+mn-cs"/>
              </a:rPr>
              <a:t>, όπως φαίνεται στο γράφημα, οδηγεί σε </a:t>
            </a:r>
            <a:r>
              <a:rPr lang="el-GR" sz="1200" b="1" i="0" kern="1200" dirty="0">
                <a:solidFill>
                  <a:schemeClr val="tx1"/>
                </a:solidFill>
                <a:effectLst/>
                <a:latin typeface="Arial" panose="020B0604020202020204" pitchFamily="34" charset="0"/>
                <a:ea typeface="+mn-ea"/>
                <a:cs typeface="+mn-cs"/>
              </a:rPr>
              <a:t>μεγαλύτερη ακρίβεια</a:t>
            </a:r>
            <a:r>
              <a:rPr lang="el-GR" sz="1200" b="0" i="0" kern="1200" dirty="0">
                <a:solidFill>
                  <a:schemeClr val="tx1"/>
                </a:solidFill>
                <a:effectLst/>
                <a:latin typeface="Arial" panose="020B0604020202020204" pitchFamily="34" charset="0"/>
                <a:ea typeface="+mn-ea"/>
                <a:cs typeface="+mn-cs"/>
              </a:rPr>
              <a:t> της τελικής λύσης για τις περισσότερες συναρτήσεις. Ουσιαστικά, αναγκάζουμε τον αλγόριθμο να συγκλίνει περισσότερο πριν τερματίσει.</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Το πιο ενδιαφέρον εύρημα είναι ότι αυτή η αύξηση της ακρίβειας επιτυγχάνεται </a:t>
            </a:r>
            <a:r>
              <a:rPr lang="en-US" sz="1200" b="1" i="0" kern="1200" dirty="0">
                <a:solidFill>
                  <a:schemeClr val="tx1"/>
                </a:solidFill>
                <a:effectLst/>
                <a:latin typeface="Arial" panose="020B0604020202020204" pitchFamily="34" charset="0"/>
                <a:ea typeface="+mn-ea"/>
                <a:cs typeface="+mn-cs"/>
              </a:rPr>
              <a:t> </a:t>
            </a:r>
            <a:r>
              <a:rPr lang="el-GR" sz="1200" b="1" i="0" kern="1200" dirty="0">
                <a:solidFill>
                  <a:schemeClr val="tx1"/>
                </a:solidFill>
                <a:effectLst/>
                <a:latin typeface="Arial" panose="020B0604020202020204" pitchFamily="34" charset="0"/>
                <a:ea typeface="+mn-ea"/>
                <a:cs typeface="+mn-cs"/>
              </a:rPr>
              <a:t>με σχετικά μικρή επιβάρυνση στον χρόνο εκτέλεσης</a:t>
            </a:r>
            <a:r>
              <a:rPr lang="el-GR" sz="1200" b="0" i="0" kern="1200" dirty="0">
                <a:solidFill>
                  <a:schemeClr val="tx1"/>
                </a:solidFill>
                <a:effectLst/>
                <a:latin typeface="Arial" panose="020B0604020202020204" pitchFamily="34" charset="0"/>
                <a:ea typeface="+mn-ea"/>
                <a:cs typeface="+mn-cs"/>
              </a:rPr>
              <a:t>. Αυτό καθιστά το αυστηρότερο κριτήριο μια ελκυστική επιλογή για προβλήματα όπου η ακρίβεια είναι υψίστης σημασίας.</a:t>
            </a:r>
          </a:p>
          <a:p>
            <a:pPr eaLnBrk="1" hangingPunct="1"/>
            <a:endParaRPr lang="en-US" altLang="el-G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EAC8E690-B538-D934-7BE6-4EC927E5C6E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D96B380-BC20-43E0-A5E8-386E06B96245}" type="slidenum">
              <a:rPr lang="el-GR" altLang="el-GR" smtClean="0"/>
              <a:pPr/>
              <a:t>16</a:t>
            </a:fld>
            <a:endParaRPr lang="el-GR" altLang="el-GR"/>
          </a:p>
        </p:txBody>
      </p:sp>
      <p:sp>
        <p:nvSpPr>
          <p:cNvPr id="31747" name="Rectangle 2">
            <a:extLst>
              <a:ext uri="{FF2B5EF4-FFF2-40B4-BE49-F238E27FC236}">
                <a16:creationId xmlns:a16="http://schemas.microsoft.com/office/drawing/2014/main" id="{13A616FD-6418-11AC-7236-F24C16C364C9}"/>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CB217309-C1CA-B330-7E6B-0440D62BA6D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Τέλος, εξετάσαμε την επίδραση του </a:t>
            </a:r>
            <a:r>
              <a:rPr lang="el-GR" sz="1200" b="1" i="0" kern="1200" dirty="0">
                <a:solidFill>
                  <a:schemeClr val="tx1"/>
                </a:solidFill>
                <a:effectLst/>
                <a:latin typeface="Arial" panose="020B0604020202020204" pitchFamily="34" charset="0"/>
                <a:ea typeface="+mn-ea"/>
                <a:cs typeface="+mn-cs"/>
              </a:rPr>
              <a:t>μέγιστου αριθμού επαναλήψεων</a:t>
            </a:r>
            <a:r>
              <a:rPr lang="el-GR" sz="1200" b="0" i="0" kern="1200" dirty="0">
                <a:solidFill>
                  <a:schemeClr val="tx1"/>
                </a:solidFill>
                <a:effectLst/>
                <a:latin typeface="Arial" panose="020B0604020202020204" pitchFamily="34" charset="0"/>
                <a:ea typeface="+mn-ea"/>
                <a:cs typeface="+mn-cs"/>
              </a:rPr>
              <a:t>.</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Όπως ήταν αναμενόμενο, η </a:t>
            </a:r>
            <a:r>
              <a:rPr lang="el-GR" sz="1200" b="1" i="0" kern="1200" dirty="0">
                <a:solidFill>
                  <a:schemeClr val="tx1"/>
                </a:solidFill>
                <a:effectLst/>
                <a:latin typeface="Arial" panose="020B0604020202020204" pitchFamily="34" charset="0"/>
                <a:ea typeface="+mn-ea"/>
                <a:cs typeface="+mn-cs"/>
              </a:rPr>
              <a:t>αύξηση των επαναλήψεων από 500 σε 1000 βελτιώνει την ποιότητα της λύσης</a:t>
            </a:r>
            <a:r>
              <a:rPr lang="el-GR" sz="1200" b="0" i="0" kern="1200" dirty="0">
                <a:solidFill>
                  <a:schemeClr val="tx1"/>
                </a:solidFill>
                <a:effectLst/>
                <a:latin typeface="Arial" panose="020B0604020202020204" pitchFamily="34" charset="0"/>
                <a:ea typeface="+mn-ea"/>
                <a:cs typeface="+mn-cs"/>
              </a:rPr>
              <a:t>, ειδικά σε δύσκολες </a:t>
            </a:r>
            <a:r>
              <a:rPr lang="el-GR" sz="1200" b="0" i="0" kern="1200" dirty="0" err="1">
                <a:solidFill>
                  <a:schemeClr val="tx1"/>
                </a:solidFill>
                <a:effectLst/>
                <a:latin typeface="Arial" panose="020B0604020202020204" pitchFamily="34" charset="0"/>
                <a:ea typeface="+mn-ea"/>
                <a:cs typeface="+mn-cs"/>
              </a:rPr>
              <a:t>multimodal</a:t>
            </a:r>
            <a:r>
              <a:rPr lang="el-GR" sz="1200" b="0" i="0" kern="1200" dirty="0">
                <a:solidFill>
                  <a:schemeClr val="tx1"/>
                </a:solidFill>
                <a:effectLst/>
                <a:latin typeface="Arial" panose="020B0604020202020204" pitchFamily="34" charset="0"/>
                <a:ea typeface="+mn-ea"/>
                <a:cs typeface="+mn-cs"/>
              </a:rPr>
              <a:t> συναρτήσεις όπως η Griewank. Στην περίπτωση αυτή, οι επιπλέον επαναλήψεις επέτρεψαν στον αλγόριθμο να εντοπίσει το ακριβές ολικό βέλτιστο, που είναι το 0.</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Φυσικά, αυτό έχει ως άμεσο αντίκτυπο τη </a:t>
            </a:r>
            <a:r>
              <a:rPr lang="el-GR" sz="1200" b="1" i="0" kern="1200" dirty="0">
                <a:solidFill>
                  <a:schemeClr val="tx1"/>
                </a:solidFill>
                <a:effectLst/>
                <a:latin typeface="Arial" panose="020B0604020202020204" pitchFamily="34" charset="0"/>
                <a:ea typeface="+mn-ea"/>
                <a:cs typeface="+mn-cs"/>
              </a:rPr>
              <a:t>αύξηση του υπολογιστικού κόστους</a:t>
            </a:r>
            <a:r>
              <a:rPr lang="el-GR" sz="1200" b="0" i="0" kern="1200" dirty="0">
                <a:solidFill>
                  <a:schemeClr val="tx1"/>
                </a:solidFill>
                <a:effectLst/>
                <a:latin typeface="Arial" panose="020B0604020202020204" pitchFamily="34" charset="0"/>
                <a:ea typeface="+mn-ea"/>
                <a:cs typeface="+mn-cs"/>
              </a:rPr>
              <a:t>, σχεδόν διπλασιάζοντάς το σε ορισμένες περιπτώσεις.</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Η ανάλυση έδειξε ότι για το συγκεκριμένο σύνολο προβλημάτων, ένας αριθμός επαναλήψεων στο </a:t>
            </a:r>
            <a:r>
              <a:rPr lang="el-GR" sz="1200" b="1" i="0" kern="1200" dirty="0">
                <a:solidFill>
                  <a:schemeClr val="tx1"/>
                </a:solidFill>
                <a:effectLst/>
                <a:latin typeface="Arial" panose="020B0604020202020204" pitchFamily="34" charset="0"/>
                <a:ea typeface="+mn-ea"/>
                <a:cs typeface="+mn-cs"/>
              </a:rPr>
              <a:t>διάστημα 550-650</a:t>
            </a:r>
            <a:r>
              <a:rPr lang="el-GR" sz="1200" b="0" i="0" kern="1200" dirty="0">
                <a:solidFill>
                  <a:schemeClr val="tx1"/>
                </a:solidFill>
                <a:effectLst/>
                <a:latin typeface="Arial" panose="020B0604020202020204" pitchFamily="34" charset="0"/>
                <a:ea typeface="+mn-ea"/>
                <a:cs typeface="+mn-cs"/>
              </a:rPr>
              <a:t> προσφέρει μια εξαιρετική ισορροπία μεταξύ της ποιότητας της λύσης και του απαιτούμενου χρόνου, αποφεύγοντας άσκοπους υπολογισμούς.</a:t>
            </a:r>
          </a:p>
          <a:p>
            <a:br>
              <a:rPr lang="el-GR" dirty="0"/>
            </a:br>
            <a:endParaRPr lang="en-US" altLang="el-G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627B95E0-4EC9-D78B-A839-873B43E0A0A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EF63234-FBF7-4695-A3B3-012DE54E9F4E}" type="slidenum">
              <a:rPr lang="el-GR" altLang="el-GR" smtClean="0"/>
              <a:pPr/>
              <a:t>17</a:t>
            </a:fld>
            <a:endParaRPr lang="el-GR" altLang="el-GR"/>
          </a:p>
        </p:txBody>
      </p:sp>
      <p:sp>
        <p:nvSpPr>
          <p:cNvPr id="33795" name="Rectangle 2">
            <a:extLst>
              <a:ext uri="{FF2B5EF4-FFF2-40B4-BE49-F238E27FC236}">
                <a16:creationId xmlns:a16="http://schemas.microsoft.com/office/drawing/2014/main" id="{3E33BB47-3A1F-24D2-B48E-92171B90A272}"/>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7A931E4E-FFB3-E496-1956-CE5A4361948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Για μια πιο διαισθητική κατανόηση της δυναμικής του αλγορίθμου, αναπτύχθηκε και ένα </a:t>
            </a:r>
            <a:r>
              <a:rPr lang="el-GR" sz="1200" b="1" i="0" kern="1200" dirty="0">
                <a:solidFill>
                  <a:schemeClr val="tx1"/>
                </a:solidFill>
                <a:effectLst/>
                <a:latin typeface="Arial" panose="020B0604020202020204" pitchFamily="34" charset="0"/>
                <a:ea typeface="+mn-ea"/>
                <a:cs typeface="+mn-cs"/>
              </a:rPr>
              <a:t>Γραφικό Περιβάλλον Διεπαφής (GUI)</a:t>
            </a:r>
            <a:r>
              <a:rPr lang="el-GR" sz="1200" b="0" i="0" kern="1200" dirty="0">
                <a:solidFill>
                  <a:schemeClr val="tx1"/>
                </a:solidFill>
                <a:effectLst/>
                <a:latin typeface="Arial" panose="020B0604020202020204" pitchFamily="34" charset="0"/>
                <a:ea typeface="+mn-ea"/>
                <a:cs typeface="+mn-cs"/>
              </a:rPr>
              <a:t>.</a:t>
            </a:r>
          </a:p>
          <a:p>
            <a:r>
              <a:rPr lang="el-GR" sz="1200" b="0" i="0" kern="1200" dirty="0">
                <a:solidFill>
                  <a:schemeClr val="tx1"/>
                </a:solidFill>
                <a:effectLst/>
                <a:latin typeface="Arial" panose="020B0604020202020204" pitchFamily="34" charset="0"/>
                <a:ea typeface="+mn-ea"/>
                <a:cs typeface="+mn-cs"/>
              </a:rPr>
              <a:t>Σκοπός του είναι η εύκολη παραμετροποίηση και η οπτικοποίηση της διαδικασίας βελτιστοποίησης. Για την ανάπτυξή του χρησιμοποιήθηκαν οι βιβλιοθήκες Tkinter, ttkbootstrap για το αισθητικό κομμάτι, και Matplotlib για την ενσωμάτωση των γραφημάτων.</a:t>
            </a:r>
          </a:p>
          <a:p>
            <a:r>
              <a:rPr lang="el-GR" sz="1200" b="0" i="0" kern="1200" dirty="0">
                <a:solidFill>
                  <a:schemeClr val="tx1"/>
                </a:solidFill>
                <a:effectLst/>
                <a:latin typeface="Arial" panose="020B0604020202020204" pitchFamily="34" charset="0"/>
                <a:ea typeface="+mn-ea"/>
                <a:cs typeface="+mn-cs"/>
              </a:rPr>
              <a:t>Τώρα, θα προχωρήσουμε σε μια σύντομη επίδειξη.</a:t>
            </a:r>
          </a:p>
          <a:p>
            <a:pPr eaLnBrk="1" hangingPunct="1"/>
            <a:endParaRPr lang="en-US" altLang="el-G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5B25FDDA-9F01-EE34-D976-3C4A3D9D877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49850C1-706E-4917-A465-CC4A71FFA046}" type="slidenum">
              <a:rPr lang="el-GR" altLang="el-GR" smtClean="0"/>
              <a:pPr/>
              <a:t>18</a:t>
            </a:fld>
            <a:endParaRPr lang="el-GR" altLang="el-GR"/>
          </a:p>
        </p:txBody>
      </p:sp>
      <p:sp>
        <p:nvSpPr>
          <p:cNvPr id="35843" name="Rectangle 2">
            <a:extLst>
              <a:ext uri="{FF2B5EF4-FFF2-40B4-BE49-F238E27FC236}">
                <a16:creationId xmlns:a16="http://schemas.microsoft.com/office/drawing/2014/main" id="{0FCFC14B-84B3-EBD7-FDA5-A6D71960BD00}"/>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F41A008B-C55A-B295-4846-2DB6D341A9C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1" i="0" kern="1200" dirty="0">
                <a:solidFill>
                  <a:schemeClr val="tx1"/>
                </a:solidFill>
                <a:effectLst/>
                <a:latin typeface="Arial" panose="020B0604020202020204" pitchFamily="34" charset="0"/>
                <a:ea typeface="+mn-ea"/>
                <a:cs typeface="+mn-cs"/>
              </a:rPr>
              <a:t>(Ενώ η διαφάνεια είναι στην οθόνη, κάνετε την επίδειξη του προγράμματος)</a:t>
            </a:r>
            <a:endParaRPr lang="el-GR" sz="1200" b="0" i="0" kern="1200" dirty="0">
              <a:solidFill>
                <a:schemeClr val="tx1"/>
              </a:solidFill>
              <a:effectLst/>
              <a:latin typeface="Arial" panose="020B0604020202020204" pitchFamily="34" charset="0"/>
              <a:ea typeface="+mn-ea"/>
              <a:cs typeface="+mn-cs"/>
            </a:endParaRPr>
          </a:p>
          <a:p>
            <a:r>
              <a:rPr lang="el-GR" sz="1200" b="0" i="0" kern="1200" dirty="0">
                <a:solidFill>
                  <a:schemeClr val="tx1"/>
                </a:solidFill>
                <a:effectLst/>
                <a:latin typeface="Arial" panose="020B0604020202020204" pitchFamily="34" charset="0"/>
                <a:ea typeface="+mn-ea"/>
                <a:cs typeface="+mn-cs"/>
              </a:rPr>
              <a:t>"Ας μεταφερθούμε τώρα στο περιβάλλον της εφαρμογής. Στα αριστερά, βλέπουμε τον πίνακα ελέγχου. Μπορούμε να επιλέξουμε τη συνάρτηση δοκιμής, για παράδειγμα, την </a:t>
            </a:r>
            <a:r>
              <a:rPr lang="el-GR" sz="1200" b="1" i="0" kern="1200" dirty="0">
                <a:solidFill>
                  <a:schemeClr val="tx1"/>
                </a:solidFill>
                <a:effectLst/>
                <a:latin typeface="Arial" panose="020B0604020202020204" pitchFamily="34" charset="0"/>
                <a:ea typeface="+mn-ea"/>
                <a:cs typeface="+mn-cs"/>
              </a:rPr>
              <a:t>Ackley</a:t>
            </a:r>
            <a:r>
              <a:rPr lang="el-GR" sz="1200" b="0" i="0" kern="1200" dirty="0">
                <a:solidFill>
                  <a:schemeClr val="tx1"/>
                </a:solidFill>
                <a:effectLst/>
                <a:latin typeface="Arial" panose="020B0604020202020204" pitchFamily="34" charset="0"/>
                <a:ea typeface="+mn-ea"/>
                <a:cs typeface="+mn-cs"/>
              </a:rPr>
              <a:t>, η οποία είναι μια δύσκολη </a:t>
            </a:r>
            <a:r>
              <a:rPr lang="el-GR" sz="1200" b="0" i="0" kern="1200" dirty="0" err="1">
                <a:solidFill>
                  <a:schemeClr val="tx1"/>
                </a:solidFill>
                <a:effectLst/>
                <a:latin typeface="Arial" panose="020B0604020202020204" pitchFamily="34" charset="0"/>
                <a:ea typeface="+mn-ea"/>
                <a:cs typeface="+mn-cs"/>
              </a:rPr>
              <a:t>multimodal</a:t>
            </a:r>
            <a:r>
              <a:rPr lang="el-GR" sz="1200" b="0" i="0" kern="1200" dirty="0">
                <a:solidFill>
                  <a:schemeClr val="tx1"/>
                </a:solidFill>
                <a:effectLst/>
                <a:latin typeface="Arial" panose="020B0604020202020204" pitchFamily="34" charset="0"/>
                <a:ea typeface="+mn-ea"/>
                <a:cs typeface="+mn-cs"/>
              </a:rPr>
              <a:t> συνάρτηση. Ας ορίσουμε 60 </a:t>
            </a:r>
            <a:r>
              <a:rPr lang="el-GR" sz="1200" b="0" i="0" kern="1200" dirty="0" err="1">
                <a:solidFill>
                  <a:schemeClr val="tx1"/>
                </a:solidFill>
                <a:effectLst/>
                <a:latin typeface="Arial" panose="020B0604020202020204" pitchFamily="34" charset="0"/>
                <a:ea typeface="+mn-ea"/>
                <a:cs typeface="+mn-cs"/>
              </a:rPr>
              <a:t>πρακτόρες</a:t>
            </a:r>
            <a:r>
              <a:rPr lang="el-GR" sz="1200" b="0" i="0" kern="1200" dirty="0">
                <a:solidFill>
                  <a:schemeClr val="tx1"/>
                </a:solidFill>
                <a:effectLst/>
                <a:latin typeface="Arial" panose="020B0604020202020204" pitchFamily="34" charset="0"/>
                <a:ea typeface="+mn-ea"/>
                <a:cs typeface="+mn-cs"/>
              </a:rPr>
              <a:t> και 500 επαναλήψεις."</a:t>
            </a:r>
          </a:p>
          <a:p>
            <a:r>
              <a:rPr lang="el-GR" sz="1200" b="0" i="0" kern="1200" dirty="0">
                <a:solidFill>
                  <a:schemeClr val="tx1"/>
                </a:solidFill>
                <a:effectLst/>
                <a:latin typeface="Arial" panose="020B0604020202020204" pitchFamily="34" charset="0"/>
                <a:ea typeface="+mn-ea"/>
                <a:cs typeface="+mn-cs"/>
              </a:rPr>
              <a:t>"Στα δεξιά, βλέπουμε την περιοχή απεικόνισης. Θα παρακολουθήσουμε την εκτέλεση σε 3D. Πατώντας </a:t>
            </a:r>
            <a:r>
              <a:rPr lang="el-GR" sz="1200" b="1" i="0" kern="1200" dirty="0">
                <a:solidFill>
                  <a:schemeClr val="tx1"/>
                </a:solidFill>
                <a:effectLst/>
                <a:latin typeface="Arial" panose="020B0604020202020204" pitchFamily="34" charset="0"/>
                <a:ea typeface="+mn-ea"/>
                <a:cs typeface="+mn-cs"/>
              </a:rPr>
              <a:t>'</a:t>
            </a:r>
            <a:r>
              <a:rPr lang="el-GR" sz="1200" b="1" i="0" kern="1200" dirty="0" err="1">
                <a:solidFill>
                  <a:schemeClr val="tx1"/>
                </a:solidFill>
                <a:effectLst/>
                <a:latin typeface="Arial" panose="020B0604020202020204" pitchFamily="34" charset="0"/>
                <a:ea typeface="+mn-ea"/>
                <a:cs typeface="+mn-cs"/>
              </a:rPr>
              <a:t>Run</a:t>
            </a:r>
            <a:r>
              <a:rPr lang="el-GR" sz="1200" b="1" i="0" kern="1200" dirty="0">
                <a:solidFill>
                  <a:schemeClr val="tx1"/>
                </a:solidFill>
                <a:effectLst/>
                <a:latin typeface="Arial" panose="020B0604020202020204" pitchFamily="34" charset="0"/>
                <a:ea typeface="+mn-ea"/>
                <a:cs typeface="+mn-cs"/>
              </a:rPr>
              <a:t> </a:t>
            </a:r>
            <a:r>
              <a:rPr lang="el-GR" sz="1200" b="1" i="0" kern="1200" dirty="0" err="1">
                <a:solidFill>
                  <a:schemeClr val="tx1"/>
                </a:solidFill>
                <a:effectLst/>
                <a:latin typeface="Arial" panose="020B0604020202020204" pitchFamily="34" charset="0"/>
                <a:ea typeface="+mn-ea"/>
                <a:cs typeface="+mn-cs"/>
              </a:rPr>
              <a:t>Algorithm</a:t>
            </a:r>
            <a:r>
              <a:rPr lang="el-GR" sz="1200" b="1" i="0" kern="1200" dirty="0">
                <a:solidFill>
                  <a:schemeClr val="tx1"/>
                </a:solidFill>
                <a:effectLst/>
                <a:latin typeface="Arial" panose="020B0604020202020204" pitchFamily="34" charset="0"/>
                <a:ea typeface="+mn-ea"/>
                <a:cs typeface="+mn-cs"/>
              </a:rPr>
              <a:t>'</a:t>
            </a:r>
            <a:r>
              <a:rPr lang="el-GR" sz="1200" b="0" i="0" kern="1200" dirty="0">
                <a:solidFill>
                  <a:schemeClr val="tx1"/>
                </a:solidFill>
                <a:effectLst/>
                <a:latin typeface="Arial" panose="020B0604020202020204" pitchFamily="34" charset="0"/>
                <a:ea typeface="+mn-ea"/>
                <a:cs typeface="+mn-cs"/>
              </a:rPr>
              <a:t>, η διαδικασία ξεκινά."</a:t>
            </a:r>
          </a:p>
          <a:p>
            <a:r>
              <a:rPr lang="el-GR" sz="1200" b="0" i="0" kern="1200" dirty="0">
                <a:solidFill>
                  <a:schemeClr val="tx1"/>
                </a:solidFill>
                <a:effectLst/>
                <a:latin typeface="Arial" panose="020B0604020202020204" pitchFamily="34" charset="0"/>
                <a:ea typeface="+mn-ea"/>
                <a:cs typeface="+mn-cs"/>
              </a:rPr>
              <a:t>"Παρατηρήστε πώς οι πράκτορες, οι κόκκινες κουκκίδες, ξεκινούν διασκορπισμένοι σε όλο τον χώρο αναζήτησης. Καθώς οι επαναλήψεις προχωρούν, αρχίζουν να συγκεντρώνονται γύρω από το κεντρικό, βαθύτερο σημείο, που είναι το ολικό ελάχιστο."</a:t>
            </a:r>
          </a:p>
          <a:p>
            <a:r>
              <a:rPr lang="el-GR" sz="1200" b="0" i="0" kern="1200" dirty="0">
                <a:solidFill>
                  <a:schemeClr val="tx1"/>
                </a:solidFill>
                <a:effectLst/>
                <a:latin typeface="Arial" panose="020B0604020202020204" pitchFamily="34" charset="0"/>
                <a:ea typeface="+mn-ea"/>
                <a:cs typeface="+mn-cs"/>
              </a:rPr>
              <a:t>"Στην καρτέλα </a:t>
            </a:r>
            <a:r>
              <a:rPr lang="el-GR" sz="1200" b="1" i="0" kern="1200" dirty="0">
                <a:solidFill>
                  <a:schemeClr val="tx1"/>
                </a:solidFill>
                <a:effectLst/>
                <a:latin typeface="Arial" panose="020B0604020202020204" pitchFamily="34" charset="0"/>
                <a:ea typeface="+mn-ea"/>
                <a:cs typeface="+mn-cs"/>
              </a:rPr>
              <a:t>'Top </a:t>
            </a:r>
            <a:r>
              <a:rPr lang="el-GR" sz="1200" b="1" i="0" kern="1200" dirty="0" err="1">
                <a:solidFill>
                  <a:schemeClr val="tx1"/>
                </a:solidFill>
                <a:effectLst/>
                <a:latin typeface="Arial" panose="020B0604020202020204" pitchFamily="34" charset="0"/>
                <a:ea typeface="+mn-ea"/>
                <a:cs typeface="+mn-cs"/>
              </a:rPr>
              <a:t>View</a:t>
            </a:r>
            <a:r>
              <a:rPr lang="el-GR" sz="1200" b="1" i="0" kern="1200" dirty="0">
                <a:solidFill>
                  <a:schemeClr val="tx1"/>
                </a:solidFill>
                <a:effectLst/>
                <a:latin typeface="Arial" panose="020B0604020202020204" pitchFamily="34" charset="0"/>
                <a:ea typeface="+mn-ea"/>
                <a:cs typeface="+mn-cs"/>
              </a:rPr>
              <a:t>'</a:t>
            </a:r>
            <a:r>
              <a:rPr lang="el-GR" sz="1200" b="0" i="0" kern="1200" dirty="0">
                <a:solidFill>
                  <a:schemeClr val="tx1"/>
                </a:solidFill>
                <a:effectLst/>
                <a:latin typeface="Arial" panose="020B0604020202020204" pitchFamily="34" charset="0"/>
                <a:ea typeface="+mn-ea"/>
                <a:cs typeface="+mn-cs"/>
              </a:rPr>
              <a:t>, μπορούμε να δούμε την ίδια διαδικασία από ψηλά, ενώ στην καρτέλα </a:t>
            </a:r>
            <a:r>
              <a:rPr lang="el-GR" sz="1200" b="1" i="0" kern="1200" dirty="0">
                <a:solidFill>
                  <a:schemeClr val="tx1"/>
                </a:solidFill>
                <a:effectLst/>
                <a:latin typeface="Arial" panose="020B0604020202020204" pitchFamily="34" charset="0"/>
                <a:ea typeface="+mn-ea"/>
                <a:cs typeface="+mn-cs"/>
              </a:rPr>
              <a:t>'</a:t>
            </a:r>
            <a:r>
              <a:rPr lang="el-GR" sz="1200" b="1" i="0" kern="1200" dirty="0" err="1">
                <a:solidFill>
                  <a:schemeClr val="tx1"/>
                </a:solidFill>
                <a:effectLst/>
                <a:latin typeface="Arial" panose="020B0604020202020204" pitchFamily="34" charset="0"/>
                <a:ea typeface="+mn-ea"/>
                <a:cs typeface="+mn-cs"/>
              </a:rPr>
              <a:t>Convergence</a:t>
            </a:r>
            <a:r>
              <a:rPr lang="el-GR" sz="1200" b="1" i="0" kern="1200" dirty="0">
                <a:solidFill>
                  <a:schemeClr val="tx1"/>
                </a:solidFill>
                <a:effectLst/>
                <a:latin typeface="Arial" panose="020B0604020202020204" pitchFamily="34" charset="0"/>
                <a:ea typeface="+mn-ea"/>
                <a:cs typeface="+mn-cs"/>
              </a:rPr>
              <a:t> </a:t>
            </a:r>
            <a:r>
              <a:rPr lang="el-GR" sz="1200" b="1" i="0" kern="1200" dirty="0" err="1">
                <a:solidFill>
                  <a:schemeClr val="tx1"/>
                </a:solidFill>
                <a:effectLst/>
                <a:latin typeface="Arial" panose="020B0604020202020204" pitchFamily="34" charset="0"/>
                <a:ea typeface="+mn-ea"/>
                <a:cs typeface="+mn-cs"/>
              </a:rPr>
              <a:t>Curve</a:t>
            </a:r>
            <a:r>
              <a:rPr lang="el-GR" sz="1200" b="1" i="0" kern="1200" dirty="0">
                <a:solidFill>
                  <a:schemeClr val="tx1"/>
                </a:solidFill>
                <a:effectLst/>
                <a:latin typeface="Arial" panose="020B0604020202020204" pitchFamily="34" charset="0"/>
                <a:ea typeface="+mn-ea"/>
                <a:cs typeface="+mn-cs"/>
              </a:rPr>
              <a:t>'</a:t>
            </a:r>
            <a:r>
              <a:rPr lang="el-GR" sz="1200" b="0" i="0" kern="1200" dirty="0">
                <a:solidFill>
                  <a:schemeClr val="tx1"/>
                </a:solidFill>
                <a:effectLst/>
                <a:latin typeface="Arial" panose="020B0604020202020204" pitchFamily="34" charset="0"/>
                <a:ea typeface="+mn-ea"/>
                <a:cs typeface="+mn-cs"/>
              </a:rPr>
              <a:t> βλέπουμε τη δραστική πτώση της τιμής του fitness, που δείχνει τη γρήγορη σύγκλιση του αλγορίθμου."</a:t>
            </a:r>
          </a:p>
          <a:p>
            <a:r>
              <a:rPr lang="el-GR" sz="1200" b="0" i="0" kern="1200" dirty="0">
                <a:solidFill>
                  <a:schemeClr val="tx1"/>
                </a:solidFill>
                <a:effectLst/>
                <a:latin typeface="Arial" panose="020B0604020202020204" pitchFamily="34" charset="0"/>
                <a:ea typeface="+mn-ea"/>
                <a:cs typeface="+mn-cs"/>
              </a:rPr>
              <a:t>"Τέλος, στην περιοχή </a:t>
            </a:r>
            <a:r>
              <a:rPr lang="el-GR" sz="1200" b="1" i="0" kern="1200" dirty="0">
                <a:solidFill>
                  <a:schemeClr val="tx1"/>
                </a:solidFill>
                <a:effectLst/>
                <a:latin typeface="Arial" panose="020B0604020202020204" pitchFamily="34" charset="0"/>
                <a:ea typeface="+mn-ea"/>
                <a:cs typeface="+mn-cs"/>
              </a:rPr>
              <a:t>'</a:t>
            </a:r>
            <a:r>
              <a:rPr lang="el-GR" sz="1200" b="1" i="0" kern="1200" dirty="0" err="1">
                <a:solidFill>
                  <a:schemeClr val="tx1"/>
                </a:solidFill>
                <a:effectLst/>
                <a:latin typeface="Arial" panose="020B0604020202020204" pitchFamily="34" charset="0"/>
                <a:ea typeface="+mn-ea"/>
                <a:cs typeface="+mn-cs"/>
              </a:rPr>
              <a:t>Log</a:t>
            </a:r>
            <a:r>
              <a:rPr lang="el-GR" sz="1200" b="1" i="0" kern="1200" dirty="0">
                <a:solidFill>
                  <a:schemeClr val="tx1"/>
                </a:solidFill>
                <a:effectLst/>
                <a:latin typeface="Arial" panose="020B0604020202020204" pitchFamily="34" charset="0"/>
                <a:ea typeface="+mn-ea"/>
                <a:cs typeface="+mn-cs"/>
              </a:rPr>
              <a:t>'</a:t>
            </a:r>
            <a:r>
              <a:rPr lang="el-GR" sz="1200" b="0" i="0" kern="1200" dirty="0">
                <a:solidFill>
                  <a:schemeClr val="tx1"/>
                </a:solidFill>
                <a:effectLst/>
                <a:latin typeface="Arial" panose="020B0604020202020204" pitchFamily="34" charset="0"/>
                <a:ea typeface="+mn-ea"/>
                <a:cs typeface="+mn-cs"/>
              </a:rPr>
              <a:t>, καταγράφονται όλες οι ενέργειες και τα τελικά αποτελέσματα, τα οποία αποθηκεύονται και σε αρχείο CSV για περαιτέρω ανάλυση. Το κουμπί </a:t>
            </a:r>
            <a:r>
              <a:rPr lang="el-GR" sz="1200" b="1" i="0" kern="1200" dirty="0">
                <a:solidFill>
                  <a:schemeClr val="tx1"/>
                </a:solidFill>
                <a:effectLst/>
                <a:latin typeface="Arial" panose="020B0604020202020204" pitchFamily="34" charset="0"/>
                <a:ea typeface="+mn-ea"/>
                <a:cs typeface="+mn-cs"/>
              </a:rPr>
              <a:t>'</a:t>
            </a:r>
            <a:r>
              <a:rPr lang="el-GR" sz="1200" b="1" i="0" kern="1200" dirty="0" err="1">
                <a:solidFill>
                  <a:schemeClr val="tx1"/>
                </a:solidFill>
                <a:effectLst/>
                <a:latin typeface="Arial" panose="020B0604020202020204" pitchFamily="34" charset="0"/>
                <a:ea typeface="+mn-ea"/>
                <a:cs typeface="+mn-cs"/>
              </a:rPr>
              <a:t>Stop</a:t>
            </a:r>
            <a:r>
              <a:rPr lang="el-GR" sz="1200" b="1" i="0" kern="1200" dirty="0">
                <a:solidFill>
                  <a:schemeClr val="tx1"/>
                </a:solidFill>
                <a:effectLst/>
                <a:latin typeface="Arial" panose="020B0604020202020204" pitchFamily="34" charset="0"/>
                <a:ea typeface="+mn-ea"/>
                <a:cs typeface="+mn-cs"/>
              </a:rPr>
              <a:t> </a:t>
            </a:r>
            <a:r>
              <a:rPr lang="el-GR" sz="1200" b="1" i="0" kern="1200" dirty="0" err="1">
                <a:solidFill>
                  <a:schemeClr val="tx1"/>
                </a:solidFill>
                <a:effectLst/>
                <a:latin typeface="Arial" panose="020B0604020202020204" pitchFamily="34" charset="0"/>
                <a:ea typeface="+mn-ea"/>
                <a:cs typeface="+mn-cs"/>
              </a:rPr>
              <a:t>Algorithm</a:t>
            </a:r>
            <a:r>
              <a:rPr lang="el-GR" sz="1200" b="1" i="0" kern="1200" dirty="0">
                <a:solidFill>
                  <a:schemeClr val="tx1"/>
                </a:solidFill>
                <a:effectLst/>
                <a:latin typeface="Arial" panose="020B0604020202020204" pitchFamily="34" charset="0"/>
                <a:ea typeface="+mn-ea"/>
                <a:cs typeface="+mn-cs"/>
              </a:rPr>
              <a:t>'</a:t>
            </a:r>
            <a:r>
              <a:rPr lang="el-GR" sz="1200" b="0" i="0" kern="1200" dirty="0">
                <a:solidFill>
                  <a:schemeClr val="tx1"/>
                </a:solidFill>
                <a:effectLst/>
                <a:latin typeface="Arial" panose="020B0604020202020204" pitchFamily="34" charset="0"/>
                <a:ea typeface="+mn-ea"/>
                <a:cs typeface="+mn-cs"/>
              </a:rPr>
              <a:t> μας επιτρέπει να διακόψουμε τη διαδικασία ανά πάσα στιγμή."</a:t>
            </a:r>
          </a:p>
          <a:p>
            <a:pPr eaLnBrk="1" hangingPunct="1"/>
            <a:endParaRPr lang="en-US" altLang="el-G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DEC6AEB7-8612-EA98-02E3-9B133A24824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6F34D5-40A3-46D9-B658-00816E6D9504}" type="slidenum">
              <a:rPr lang="el-GR" altLang="el-GR" smtClean="0"/>
              <a:pPr/>
              <a:t>19</a:t>
            </a:fld>
            <a:endParaRPr lang="el-GR" altLang="el-GR"/>
          </a:p>
        </p:txBody>
      </p:sp>
      <p:sp>
        <p:nvSpPr>
          <p:cNvPr id="37891" name="Rectangle 2">
            <a:extLst>
              <a:ext uri="{FF2B5EF4-FFF2-40B4-BE49-F238E27FC236}">
                <a16:creationId xmlns:a16="http://schemas.microsoft.com/office/drawing/2014/main" id="{C4B01816-799A-3508-070F-95C5667BB875}"/>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EFABD42C-87BA-A9FD-93F4-7EEDB0D4AF6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Όπως είδαμε, το GUI που αναπτύχθηκε:</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Επιτρέπει την </a:t>
            </a:r>
            <a:r>
              <a:rPr lang="el-GR" sz="1200" b="1" i="0" kern="1200" dirty="0">
                <a:solidFill>
                  <a:schemeClr val="tx1"/>
                </a:solidFill>
                <a:effectLst/>
                <a:latin typeface="Arial" panose="020B0604020202020204" pitchFamily="34" charset="0"/>
                <a:ea typeface="+mn-ea"/>
                <a:cs typeface="+mn-cs"/>
              </a:rPr>
              <a:t>εύκολη και γρήγορη παραμετροποίηση</a:t>
            </a:r>
            <a:r>
              <a:rPr lang="el-GR" sz="1200" b="0" i="0" kern="1200" dirty="0">
                <a:solidFill>
                  <a:schemeClr val="tx1"/>
                </a:solidFill>
                <a:effectLst/>
                <a:latin typeface="Arial" panose="020B0604020202020204" pitchFamily="34" charset="0"/>
                <a:ea typeface="+mn-ea"/>
                <a:cs typeface="+mn-cs"/>
              </a:rPr>
              <a:t> του αλγορίθμου χωρίς την ανάγκη αλλαγής του κώδικα.</a:t>
            </a:r>
          </a:p>
          <a:p>
            <a:pPr marL="171450" indent="-171450">
              <a:buFont typeface="Arial" panose="020B0604020202020204" pitchFamily="34" charset="0"/>
              <a:buChar char="•"/>
            </a:pPr>
            <a:r>
              <a:rPr lang="el-GR" sz="1200" b="1" i="0" kern="1200" dirty="0">
                <a:solidFill>
                  <a:schemeClr val="tx1"/>
                </a:solidFill>
                <a:effectLst/>
                <a:latin typeface="Arial" panose="020B0604020202020204" pitchFamily="34" charset="0"/>
                <a:ea typeface="+mn-ea"/>
                <a:cs typeface="+mn-cs"/>
              </a:rPr>
              <a:t>Οπτικοποιεί τη δυναμική συμπεριφορά</a:t>
            </a:r>
            <a:r>
              <a:rPr lang="el-GR" sz="1200" b="0" i="0" kern="1200" dirty="0">
                <a:solidFill>
                  <a:schemeClr val="tx1"/>
                </a:solidFill>
                <a:effectLst/>
                <a:latin typeface="Arial" panose="020B0604020202020204" pitchFamily="34" charset="0"/>
                <a:ea typeface="+mn-ea"/>
                <a:cs typeface="+mn-cs"/>
              </a:rPr>
              <a:t> των πρακτόρων, καθιστώντας άμεσα αντιληπτές τις έννοιες της εξερεύνησης και της σύγκλισης.</a:t>
            </a:r>
          </a:p>
          <a:p>
            <a:pPr marL="171450"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Συνολικά, </a:t>
            </a:r>
            <a:r>
              <a:rPr lang="el-GR" sz="1200" b="1" i="0" kern="1200" dirty="0">
                <a:solidFill>
                  <a:schemeClr val="tx1"/>
                </a:solidFill>
                <a:effectLst/>
                <a:latin typeface="Arial" panose="020B0604020202020204" pitchFamily="34" charset="0"/>
                <a:ea typeface="+mn-ea"/>
                <a:cs typeface="+mn-cs"/>
              </a:rPr>
              <a:t>διευκολύνει την παρακολούθηση και την κατανόηση</a:t>
            </a:r>
            <a:r>
              <a:rPr lang="el-GR" sz="1200" b="0" i="0" kern="1200" dirty="0">
                <a:solidFill>
                  <a:schemeClr val="tx1"/>
                </a:solidFill>
                <a:effectLst/>
                <a:latin typeface="Arial" panose="020B0604020202020204" pitchFamily="34" charset="0"/>
                <a:ea typeface="+mn-ea"/>
                <a:cs typeface="+mn-cs"/>
              </a:rPr>
              <a:t> της συμπεριφοράς του GWO, μετατρέποντας μια αφηρημένη διαδικασία σε μια παρατηρήσιμη, δυναμική εξέλιξη.</a:t>
            </a:r>
          </a:p>
          <a:p>
            <a:pPr eaLnBrk="1" hangingPunct="1"/>
            <a:endParaRPr lang="en-US" altLang="el-G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7320F310-8373-1ADE-C142-0C16E429D74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C51B89-4CE9-4988-8FAA-4FA1C423AE22}" type="slidenum">
              <a:rPr lang="el-GR" altLang="el-GR" smtClean="0"/>
              <a:pPr/>
              <a:t>20</a:t>
            </a:fld>
            <a:endParaRPr lang="el-GR" altLang="el-GR"/>
          </a:p>
        </p:txBody>
      </p:sp>
      <p:sp>
        <p:nvSpPr>
          <p:cNvPr id="39939" name="Rectangle 2">
            <a:extLst>
              <a:ext uri="{FF2B5EF4-FFF2-40B4-BE49-F238E27FC236}">
                <a16:creationId xmlns:a16="http://schemas.microsoft.com/office/drawing/2014/main" id="{B4DEEF5D-5E4A-14EA-FFC0-91C3AE5D70D3}"/>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A5501DE6-8585-AF5A-69B8-D9D33199413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71450" indent="-171450">
              <a:buFont typeface="Arial" panose="020B0604020202020204" pitchFamily="34" charset="0"/>
              <a:buChar char="•"/>
            </a:pPr>
            <a:r>
              <a:rPr lang="el-GR" sz="1200" b="1" i="0" kern="1200" dirty="0">
                <a:solidFill>
                  <a:schemeClr val="tx1"/>
                </a:solidFill>
                <a:effectLst/>
                <a:latin typeface="Arial" panose="020B0604020202020204" pitchFamily="34" charset="0"/>
                <a:ea typeface="+mn-ea"/>
                <a:cs typeface="+mn-cs"/>
              </a:rPr>
              <a:t>Σύνοψη Ευρημάτων:</a:t>
            </a:r>
            <a:endParaRPr lang="el-GR" sz="1200" b="0" i="0" kern="1200" dirty="0">
              <a:solidFill>
                <a:schemeClr val="tx1"/>
              </a:solidFill>
              <a:effectLst/>
              <a:latin typeface="Arial" panose="020B0604020202020204" pitchFamily="34" charset="0"/>
              <a:ea typeface="+mn-ea"/>
              <a:cs typeface="+mn-cs"/>
            </a:endParaRPr>
          </a:p>
          <a:p>
            <a:pPr marL="628650" lvl="1"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Ο GWO αποδείχθηκε ένας </a:t>
            </a:r>
            <a:r>
              <a:rPr lang="el-GR" sz="1200" b="1" i="0" kern="1200" dirty="0">
                <a:solidFill>
                  <a:schemeClr val="tx1"/>
                </a:solidFill>
                <a:effectLst/>
                <a:latin typeface="Arial" panose="020B0604020202020204" pitchFamily="34" charset="0"/>
                <a:ea typeface="+mn-ea"/>
                <a:cs typeface="+mn-cs"/>
              </a:rPr>
              <a:t>ισχυρός και ανταγωνιστικός μεταευρετικός αλγόριθμος</a:t>
            </a:r>
            <a:r>
              <a:rPr lang="el-GR" sz="1200" b="0" i="0" kern="1200" dirty="0">
                <a:solidFill>
                  <a:schemeClr val="tx1"/>
                </a:solidFill>
                <a:effectLst/>
                <a:latin typeface="Arial" panose="020B0604020202020204" pitchFamily="34" charset="0"/>
                <a:ea typeface="+mn-ea"/>
                <a:cs typeface="+mn-cs"/>
              </a:rPr>
              <a:t>.</a:t>
            </a:r>
          </a:p>
          <a:p>
            <a:pPr marL="628650" lvl="1"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Η απόδοσή του είναι </a:t>
            </a:r>
            <a:r>
              <a:rPr lang="el-GR" sz="1200" b="1" i="0" kern="1200" dirty="0">
                <a:solidFill>
                  <a:schemeClr val="tx1"/>
                </a:solidFill>
                <a:effectLst/>
                <a:latin typeface="Arial" panose="020B0604020202020204" pitchFamily="34" charset="0"/>
                <a:ea typeface="+mn-ea"/>
                <a:cs typeface="+mn-cs"/>
              </a:rPr>
              <a:t>ευαίσθητη στη μορφολογία του προβλήματος</a:t>
            </a:r>
            <a:r>
              <a:rPr lang="el-GR" sz="1200" b="0" i="0" kern="1200" dirty="0">
                <a:solidFill>
                  <a:schemeClr val="tx1"/>
                </a:solidFill>
                <a:effectLst/>
                <a:latin typeface="Arial" panose="020B0604020202020204" pitchFamily="34" charset="0"/>
                <a:ea typeface="+mn-ea"/>
                <a:cs typeface="+mn-cs"/>
              </a:rPr>
              <a:t>, αποδίδοντας εξαιρετικά σε ορισμένα τοπία και λιγότερο καλά σε άλλα.</a:t>
            </a:r>
          </a:p>
          <a:p>
            <a:pPr marL="628650" lvl="1"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Η </a:t>
            </a:r>
            <a:r>
              <a:rPr lang="el-GR" sz="1200" b="1" i="0" kern="1200" dirty="0">
                <a:solidFill>
                  <a:schemeClr val="tx1"/>
                </a:solidFill>
                <a:effectLst/>
                <a:latin typeface="Arial" panose="020B0604020202020204" pitchFamily="34" charset="0"/>
                <a:ea typeface="+mn-ea"/>
                <a:cs typeface="+mn-cs"/>
              </a:rPr>
              <a:t>σωστή ρύθμιση των παραμέτρων είναι κρίσιμης σημασίας</a:t>
            </a:r>
            <a:r>
              <a:rPr lang="el-GR" sz="1200" b="0" i="0" kern="1200" dirty="0">
                <a:solidFill>
                  <a:schemeClr val="tx1"/>
                </a:solidFill>
                <a:effectLst/>
                <a:latin typeface="Arial" panose="020B0604020202020204" pitchFamily="34" charset="0"/>
                <a:ea typeface="+mn-ea"/>
                <a:cs typeface="+mn-cs"/>
              </a:rPr>
              <a:t>. Η έρευνά μας έδειξε ότι για προβλήματα μεσαίας διάστασης, ένας πληθυσμός 30-60 πρακτόρων, ένα αυστηρό κριτήριο τερματισμού της τάξης του 1E-20 και περίπου 600 επαναλήψεις αποτελούν ένα εξαιρετικό σημείο εκκίνησης για την ισορροπία απόδοσης και κόστους.</a:t>
            </a:r>
          </a:p>
          <a:p>
            <a:pPr marL="171450" indent="-171450">
              <a:buFont typeface="Arial" panose="020B0604020202020204" pitchFamily="34" charset="0"/>
              <a:buChar char="•"/>
            </a:pPr>
            <a:r>
              <a:rPr lang="el-GR" sz="1200" b="1" i="0" kern="1200" dirty="0">
                <a:solidFill>
                  <a:schemeClr val="tx1"/>
                </a:solidFill>
                <a:effectLst/>
                <a:latin typeface="Arial" panose="020B0604020202020204" pitchFamily="34" charset="0"/>
                <a:ea typeface="+mn-ea"/>
                <a:cs typeface="+mn-cs"/>
              </a:rPr>
              <a:t>Αξιολόγηση Υλοποίησης GWO:</a:t>
            </a:r>
            <a:endParaRPr lang="el-GR" sz="1200" b="0" i="0" kern="1200" dirty="0">
              <a:solidFill>
                <a:schemeClr val="tx1"/>
              </a:solidFill>
              <a:effectLst/>
              <a:latin typeface="Arial" panose="020B0604020202020204" pitchFamily="34" charset="0"/>
              <a:ea typeface="+mn-ea"/>
              <a:cs typeface="+mn-cs"/>
            </a:endParaRPr>
          </a:p>
          <a:p>
            <a:pPr marL="628650" lvl="1" indent="-171450">
              <a:buFont typeface="Arial" panose="020B0604020202020204" pitchFamily="34" charset="0"/>
              <a:buChar char="•"/>
            </a:pPr>
            <a:r>
              <a:rPr lang="el-GR" sz="1200" b="1" i="0" kern="1200" dirty="0">
                <a:solidFill>
                  <a:schemeClr val="tx1"/>
                </a:solidFill>
                <a:effectLst/>
                <a:latin typeface="Arial" panose="020B0604020202020204" pitchFamily="34" charset="0"/>
                <a:ea typeface="+mn-ea"/>
                <a:cs typeface="+mn-cs"/>
              </a:rPr>
              <a:t>Θετικά:</a:t>
            </a:r>
            <a:r>
              <a:rPr lang="el-GR" sz="1200" b="0" i="0" kern="1200" dirty="0">
                <a:solidFill>
                  <a:schemeClr val="tx1"/>
                </a:solidFill>
                <a:effectLst/>
                <a:latin typeface="Arial" panose="020B0604020202020204" pitchFamily="34" charset="0"/>
                <a:ea typeface="+mn-ea"/>
                <a:cs typeface="+mn-cs"/>
              </a:rPr>
              <a:t> Ο αλγόριθμος είναι σχετικά απλός στην κατανόηση και υλοποίηση, έχει λίγες παραμέτρους προς ρύθμιση και επιδεικνύει πολύ καλή απόδοση σε </a:t>
            </a:r>
            <a:r>
              <a:rPr lang="el-GR" sz="1200" b="0" i="0" kern="1200" dirty="0" err="1">
                <a:solidFill>
                  <a:schemeClr val="tx1"/>
                </a:solidFill>
                <a:effectLst/>
                <a:latin typeface="Arial" panose="020B0604020202020204" pitchFamily="34" charset="0"/>
                <a:ea typeface="+mn-ea"/>
                <a:cs typeface="+mn-cs"/>
              </a:rPr>
              <a:t>multimodal</a:t>
            </a:r>
            <a:r>
              <a:rPr lang="el-GR" sz="1200" b="0" i="0" kern="1200" dirty="0">
                <a:solidFill>
                  <a:schemeClr val="tx1"/>
                </a:solidFill>
                <a:effectLst/>
                <a:latin typeface="Arial" panose="020B0604020202020204" pitchFamily="34" charset="0"/>
                <a:ea typeface="+mn-ea"/>
                <a:cs typeface="+mn-cs"/>
              </a:rPr>
              <a:t> συναρτήσεις, όπως η Ackley και η Rastrigin.</a:t>
            </a:r>
          </a:p>
          <a:p>
            <a:pPr marL="628650" lvl="1" indent="-171450">
              <a:buFont typeface="Arial" panose="020B0604020202020204" pitchFamily="34" charset="0"/>
              <a:buChar char="•"/>
            </a:pPr>
            <a:r>
              <a:rPr lang="el-GR" sz="1200" b="1" i="0" kern="1200" dirty="0">
                <a:solidFill>
                  <a:schemeClr val="tx1"/>
                </a:solidFill>
                <a:effectLst/>
                <a:latin typeface="Arial" panose="020B0604020202020204" pitchFamily="34" charset="0"/>
                <a:ea typeface="+mn-ea"/>
                <a:cs typeface="+mn-cs"/>
              </a:rPr>
              <a:t>Περιορισμοί / Μειονεκτήματα:</a:t>
            </a:r>
            <a:r>
              <a:rPr lang="el-GR" sz="1200" b="0" i="0" kern="1200" dirty="0">
                <a:solidFill>
                  <a:schemeClr val="tx1"/>
                </a:solidFill>
                <a:effectLst/>
                <a:latin typeface="Arial" panose="020B0604020202020204" pitchFamily="34" charset="0"/>
                <a:ea typeface="+mn-ea"/>
                <a:cs typeface="+mn-cs"/>
              </a:rPr>
              <a:t> Εντοπίστηκε τάση για πρόωρη σύγκλιση σε ορισμένα δύσκολα τοπία, κάτι που οδηγεί σε απώλεια ποικιλομορφίας στον πληθυσμό σε μεταγενέστερα στάδια. Αυτό τον καθιστά ευαίσθητο στην αρχική παραμετροποίηση.</a:t>
            </a:r>
          </a:p>
          <a:p>
            <a:pPr eaLnBrk="1" hangingPunct="1"/>
            <a:endParaRPr lang="en-US" altLang="el-G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82E00-A787-1BF2-97D8-BAA3A5FFC58D}"/>
            </a:ext>
          </a:extLst>
        </p:cNvPr>
        <p:cNvGrpSpPr/>
        <p:nvPr/>
      </p:nvGrpSpPr>
      <p:grpSpPr>
        <a:xfrm>
          <a:off x="0" y="0"/>
          <a:ext cx="0" cy="0"/>
          <a:chOff x="0" y="0"/>
          <a:chExt cx="0" cy="0"/>
        </a:xfrm>
      </p:grpSpPr>
      <p:sp>
        <p:nvSpPr>
          <p:cNvPr id="39938" name="Rectangle 7">
            <a:extLst>
              <a:ext uri="{FF2B5EF4-FFF2-40B4-BE49-F238E27FC236}">
                <a16:creationId xmlns:a16="http://schemas.microsoft.com/office/drawing/2014/main" id="{3E114179-9BEA-4087-B961-C2356C0A1D0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C51B89-4CE9-4988-8FAA-4FA1C423AE22}" type="slidenum">
              <a:rPr lang="el-GR" altLang="el-GR" smtClean="0"/>
              <a:pPr/>
              <a:t>21</a:t>
            </a:fld>
            <a:endParaRPr lang="el-GR" altLang="el-GR"/>
          </a:p>
        </p:txBody>
      </p:sp>
      <p:sp>
        <p:nvSpPr>
          <p:cNvPr id="39939" name="Rectangle 2">
            <a:extLst>
              <a:ext uri="{FF2B5EF4-FFF2-40B4-BE49-F238E27FC236}">
                <a16:creationId xmlns:a16="http://schemas.microsoft.com/office/drawing/2014/main" id="{FFD3BE2A-5DA4-E8C3-7C31-DCE388C631B3}"/>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CF79D2C1-553D-7090-AE0E-2A7BB30EC92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Ολοκληρώνοντας, θα ήθελα να αναφερθώ στη </a:t>
            </a:r>
            <a:r>
              <a:rPr lang="el-GR" sz="1200" b="1" i="0" kern="1200" dirty="0">
                <a:solidFill>
                  <a:schemeClr val="tx1"/>
                </a:solidFill>
                <a:effectLst/>
                <a:latin typeface="Arial" panose="020B0604020202020204" pitchFamily="34" charset="0"/>
                <a:ea typeface="+mn-ea"/>
                <a:cs typeface="+mn-cs"/>
              </a:rPr>
              <a:t>συνεισφορά</a:t>
            </a:r>
            <a:r>
              <a:rPr lang="el-GR" sz="1200" b="0" i="0" kern="1200" dirty="0">
                <a:solidFill>
                  <a:schemeClr val="tx1"/>
                </a:solidFill>
                <a:effectLst/>
                <a:latin typeface="Arial" panose="020B0604020202020204" pitchFamily="34" charset="0"/>
                <a:ea typeface="+mn-ea"/>
                <a:cs typeface="+mn-cs"/>
              </a:rPr>
              <a:t> της παρούσας εργασίας και σε πιθανές </a:t>
            </a:r>
            <a:r>
              <a:rPr lang="el-GR" sz="1200" b="1" i="0" kern="1200" dirty="0">
                <a:solidFill>
                  <a:schemeClr val="tx1"/>
                </a:solidFill>
                <a:effectLst/>
                <a:latin typeface="Arial" panose="020B0604020202020204" pitchFamily="34" charset="0"/>
                <a:ea typeface="+mn-ea"/>
                <a:cs typeface="+mn-cs"/>
              </a:rPr>
              <a:t>επεκτάσεις</a:t>
            </a:r>
            <a:r>
              <a:rPr lang="el-GR" sz="1200" b="0" i="0" kern="1200" dirty="0">
                <a:solidFill>
                  <a:schemeClr val="tx1"/>
                </a:solidFill>
                <a:effectLst/>
                <a:latin typeface="Arial" panose="020B0604020202020204" pitchFamily="34" charset="0"/>
                <a:ea typeface="+mn-ea"/>
                <a:cs typeface="+mn-cs"/>
              </a:rPr>
              <a:t>.</a:t>
            </a:r>
          </a:p>
          <a:p>
            <a:pPr marL="171450" indent="-171450">
              <a:buFont typeface="Arial" panose="020B0604020202020204" pitchFamily="34" charset="0"/>
              <a:buChar char="•"/>
            </a:pPr>
            <a:r>
              <a:rPr lang="el-GR" sz="1200" b="1" i="0" kern="1200" dirty="0">
                <a:solidFill>
                  <a:schemeClr val="tx1"/>
                </a:solidFill>
                <a:effectLst/>
                <a:latin typeface="Arial" panose="020B0604020202020204" pitchFamily="34" charset="0"/>
                <a:ea typeface="+mn-ea"/>
                <a:cs typeface="+mn-cs"/>
              </a:rPr>
              <a:t>Η Συνεισφορά της Εργασίας έγκειται στα εξής:</a:t>
            </a:r>
            <a:endParaRPr lang="el-GR" sz="1200" b="0" i="0" kern="1200" dirty="0">
              <a:solidFill>
                <a:schemeClr val="tx1"/>
              </a:solidFill>
              <a:effectLst/>
              <a:latin typeface="Arial" panose="020B0604020202020204" pitchFamily="34" charset="0"/>
              <a:ea typeface="+mn-ea"/>
              <a:cs typeface="+mn-cs"/>
            </a:endParaRPr>
          </a:p>
          <a:p>
            <a:pPr marL="628650" lvl="1"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Υλοποιήθηκε μια σύγχρονη έκδοση του GWO σε Python, αξιοποιώντας τεχνικές παραλληλισμού για επιτάχυνση.</a:t>
            </a:r>
          </a:p>
          <a:p>
            <a:pPr marL="628650" lvl="1"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Πραγματοποιήθηκε μια εκτενής πειραματική αξιολόγηση σε ένα ευρύ φάσμα συναρτήσεων.</a:t>
            </a:r>
          </a:p>
          <a:p>
            <a:pPr marL="628650" lvl="1"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Έγινε συστηματική διερεύνηση της επίδρασης των παραμέτρων.</a:t>
            </a:r>
          </a:p>
          <a:p>
            <a:pPr marL="628650" lvl="1"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Και, τέλος, αναπτύχθηκε ένα γραφικό περιβάλλον (GUI) για την οπτικοποίηση και διαδραστική μελέτη του αλγορίθμου.</a:t>
            </a:r>
          </a:p>
          <a:p>
            <a:pPr marL="171450" indent="-171450">
              <a:buFont typeface="Arial" panose="020B0604020202020204" pitchFamily="34" charset="0"/>
              <a:buChar char="•"/>
            </a:pPr>
            <a:r>
              <a:rPr lang="el-GR" sz="1200" b="1" i="0" kern="1200" dirty="0">
                <a:solidFill>
                  <a:schemeClr val="tx1"/>
                </a:solidFill>
                <a:effectLst/>
                <a:latin typeface="Arial" panose="020B0604020202020204" pitchFamily="34" charset="0"/>
                <a:ea typeface="+mn-ea"/>
                <a:cs typeface="+mn-cs"/>
              </a:rPr>
              <a:t>Προτάσεις για Επεκτάσεις:</a:t>
            </a:r>
            <a:endParaRPr lang="el-GR" sz="1200" b="0" i="0" kern="1200" dirty="0">
              <a:solidFill>
                <a:schemeClr val="tx1"/>
              </a:solidFill>
              <a:effectLst/>
              <a:latin typeface="Arial" panose="020B0604020202020204" pitchFamily="34" charset="0"/>
              <a:ea typeface="+mn-ea"/>
              <a:cs typeface="+mn-cs"/>
            </a:endParaRPr>
          </a:p>
          <a:p>
            <a:pPr marL="628650" lvl="1"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Μια πολύ ενδιαφέρουσα επέκταση θα ήταν η εφαρμογή του GWO σε προβλήματα </a:t>
            </a:r>
            <a:r>
              <a:rPr lang="el-GR" sz="1200" b="1" i="0" kern="1200" dirty="0">
                <a:solidFill>
                  <a:schemeClr val="tx1"/>
                </a:solidFill>
                <a:effectLst/>
                <a:latin typeface="Arial" panose="020B0604020202020204" pitchFamily="34" charset="0"/>
                <a:ea typeface="+mn-ea"/>
                <a:cs typeface="+mn-cs"/>
              </a:rPr>
              <a:t>Πολιτικής Προστασίας και Διαχείρισης Κρίσεων</a:t>
            </a:r>
            <a:r>
              <a:rPr lang="el-GR" sz="1200" b="0" i="0" kern="1200" dirty="0">
                <a:solidFill>
                  <a:schemeClr val="tx1"/>
                </a:solidFill>
                <a:effectLst/>
                <a:latin typeface="Arial" panose="020B0604020202020204" pitchFamily="34" charset="0"/>
                <a:ea typeface="+mn-ea"/>
                <a:cs typeface="+mn-cs"/>
              </a:rPr>
              <a:t>. Για παράδειγμα:</a:t>
            </a:r>
          </a:p>
          <a:p>
            <a:pPr marL="1085850" lvl="2"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Στις </a:t>
            </a:r>
            <a:r>
              <a:rPr lang="el-GR" sz="1200" b="1" i="0" kern="1200" dirty="0">
                <a:solidFill>
                  <a:schemeClr val="tx1"/>
                </a:solidFill>
                <a:effectLst/>
                <a:latin typeface="Arial" panose="020B0604020202020204" pitchFamily="34" charset="0"/>
                <a:ea typeface="+mn-ea"/>
                <a:cs typeface="+mn-cs"/>
              </a:rPr>
              <a:t>Δασικές Πυρκαγιές</a:t>
            </a:r>
            <a:r>
              <a:rPr lang="el-GR" sz="1200" b="0" i="0" kern="1200" dirty="0">
                <a:solidFill>
                  <a:schemeClr val="tx1"/>
                </a:solidFill>
                <a:effectLst/>
                <a:latin typeface="Arial" panose="020B0604020202020204" pitchFamily="34" charset="0"/>
                <a:ea typeface="+mn-ea"/>
                <a:cs typeface="+mn-cs"/>
              </a:rPr>
              <a:t>, για τη βέλτιστη κατανομή εναέριων και επίγειων μέσων πυρόσβεσης.</a:t>
            </a:r>
          </a:p>
          <a:p>
            <a:pPr marL="1085850" lvl="2"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Σε </a:t>
            </a:r>
            <a:r>
              <a:rPr lang="el-GR" sz="1200" b="1" i="0" kern="1200" dirty="0">
                <a:solidFill>
                  <a:schemeClr val="tx1"/>
                </a:solidFill>
                <a:effectLst/>
                <a:latin typeface="Arial" panose="020B0604020202020204" pitchFamily="34" charset="0"/>
                <a:ea typeface="+mn-ea"/>
                <a:cs typeface="+mn-cs"/>
              </a:rPr>
              <a:t>Πλημμύρες ή Σεισμούς</a:t>
            </a:r>
            <a:r>
              <a:rPr lang="el-GR" sz="1200" b="0" i="0" kern="1200" dirty="0">
                <a:solidFill>
                  <a:schemeClr val="tx1"/>
                </a:solidFill>
                <a:effectLst/>
                <a:latin typeface="Arial" panose="020B0604020202020204" pitchFamily="34" charset="0"/>
                <a:ea typeface="+mn-ea"/>
                <a:cs typeface="+mn-cs"/>
              </a:rPr>
              <a:t>, για τον δυναμικό σχεδιασμό βέλτιστων διαδρομών εκκένωσης και αποστολής οχημάτων έκτακτης ανάγκης.</a:t>
            </a:r>
          </a:p>
          <a:p>
            <a:pPr marL="1085850" lvl="2" indent="-171450">
              <a:buFont typeface="Arial" panose="020B0604020202020204" pitchFamily="34" charset="0"/>
              <a:buChar char="•"/>
            </a:pPr>
            <a:r>
              <a:rPr lang="el-GR" sz="1200" b="0" i="0" kern="1200" dirty="0">
                <a:solidFill>
                  <a:schemeClr val="tx1"/>
                </a:solidFill>
                <a:effectLst/>
                <a:latin typeface="Arial" panose="020B0604020202020204" pitchFamily="34" charset="0"/>
                <a:ea typeface="+mn-ea"/>
                <a:cs typeface="+mn-cs"/>
              </a:rPr>
              <a:t>Και στην </a:t>
            </a:r>
            <a:r>
              <a:rPr lang="el-GR" sz="1200" b="1" i="0" kern="1200" dirty="0">
                <a:solidFill>
                  <a:schemeClr val="tx1"/>
                </a:solidFill>
                <a:effectLst/>
                <a:latin typeface="Arial" panose="020B0604020202020204" pitchFamily="34" charset="0"/>
                <a:ea typeface="+mn-ea"/>
                <a:cs typeface="+mn-cs"/>
              </a:rPr>
              <a:t>Κατανομή Πόρων</a:t>
            </a:r>
            <a:r>
              <a:rPr lang="el-GR" sz="1200" b="0" i="0" kern="1200" dirty="0">
                <a:solidFill>
                  <a:schemeClr val="tx1"/>
                </a:solidFill>
                <a:effectLst/>
                <a:latin typeface="Arial" panose="020B0604020202020204" pitchFamily="34" charset="0"/>
                <a:ea typeface="+mn-ea"/>
                <a:cs typeface="+mn-cs"/>
              </a:rPr>
              <a:t>, για τη βέλτιστη ανάπτυξη προσωρινών καταυλισμών και κέντρων υγείας.</a:t>
            </a:r>
          </a:p>
          <a:p>
            <a:pPr eaLnBrk="1" hangingPunct="1"/>
            <a:endParaRPr lang="en-US" altLang="el-GR" dirty="0"/>
          </a:p>
        </p:txBody>
      </p:sp>
    </p:spTree>
    <p:extLst>
      <p:ext uri="{BB962C8B-B14F-4D97-AF65-F5344CB8AC3E}">
        <p14:creationId xmlns:p14="http://schemas.microsoft.com/office/powerpoint/2010/main" val="10709939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8C38696A-5C44-F32F-B1B4-3E5EB77FCE8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6C6299B-66CF-4E26-A8D7-7AF89FAC70CB}" type="slidenum">
              <a:rPr lang="el-GR" altLang="el-GR" smtClean="0"/>
              <a:pPr/>
              <a:t>22</a:t>
            </a:fld>
            <a:endParaRPr lang="el-GR" altLang="el-GR"/>
          </a:p>
        </p:txBody>
      </p:sp>
      <p:sp>
        <p:nvSpPr>
          <p:cNvPr id="41987" name="Rectangle 2">
            <a:extLst>
              <a:ext uri="{FF2B5EF4-FFF2-40B4-BE49-F238E27FC236}">
                <a16:creationId xmlns:a16="http://schemas.microsoft.com/office/drawing/2014/main" id="{1A8AC43A-0506-87F6-CDFF-4F2FCA3B686C}"/>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DB2E1194-3D66-2F47-1BE5-3ED462F6667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sz="1200" b="0" i="0" kern="1200" dirty="0">
                <a:solidFill>
                  <a:schemeClr val="tx1"/>
                </a:solidFill>
                <a:effectLst/>
                <a:latin typeface="Arial" panose="020B0604020202020204" pitchFamily="34" charset="0"/>
                <a:ea typeface="+mn-ea"/>
                <a:cs typeface="+mn-cs"/>
              </a:rPr>
              <a:t>Ο πλήρης κώδικας της υλοποίησης, τόσο του αλγορίθμου όσο και του GUI, βρίσκεται αναλυτικά στο Παράρτημα «Α» της πτυχιακής εργασίας.</a:t>
            </a:r>
          </a:p>
          <a:p>
            <a:r>
              <a:rPr lang="el-GR" sz="1200" b="0" i="0" kern="1200" dirty="0">
                <a:solidFill>
                  <a:schemeClr val="tx1"/>
                </a:solidFill>
                <a:effectLst/>
                <a:latin typeface="Arial" panose="020B0604020202020204" pitchFamily="34" charset="0"/>
                <a:ea typeface="+mn-ea"/>
                <a:cs typeface="+mn-cs"/>
              </a:rPr>
              <a:t>Σας ευχαριστώ πολύ για την προσοχή σας. Είμαι στη διάθεσή σας για οποιεσδήποτε ερωτήσεις.</a:t>
            </a:r>
          </a:p>
          <a:p>
            <a:pPr eaLnBrk="1" hangingPunct="1"/>
            <a:endParaRPr lang="en-US" altLang="el-G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DDFEF8BD-878F-C346-71D6-ABE8164D1F31}"/>
              </a:ext>
            </a:extLst>
          </p:cNvPr>
          <p:cNvGrpSpPr>
            <a:grpSpLocks/>
          </p:cNvGrpSpPr>
          <p:nvPr/>
        </p:nvGrpSpPr>
        <p:grpSpPr bwMode="auto">
          <a:xfrm>
            <a:off x="0" y="927100"/>
            <a:ext cx="8991600" cy="4495800"/>
            <a:chOff x="0" y="584"/>
            <a:chExt cx="5664" cy="2832"/>
          </a:xfrm>
        </p:grpSpPr>
        <p:sp>
          <p:nvSpPr>
            <p:cNvPr id="3" name="AutoShape 3">
              <a:extLst>
                <a:ext uri="{FF2B5EF4-FFF2-40B4-BE49-F238E27FC236}">
                  <a16:creationId xmlns:a16="http://schemas.microsoft.com/office/drawing/2014/main" id="{119DCF00-0A04-4FE2-60C8-7331DBFAF96D}"/>
                </a:ext>
              </a:extLst>
            </p:cNvPr>
            <p:cNvSpPr>
              <a:spLocks noChangeArrowheads="1"/>
            </p:cNvSpPr>
            <p:nvPr userDrawn="1"/>
          </p:nvSpPr>
          <p:spPr bwMode="auto">
            <a:xfrm>
              <a:off x="432" y="1304"/>
              <a:ext cx="4656" cy="2112"/>
            </a:xfrm>
            <a:prstGeom prst="roundRect">
              <a:avLst>
                <a:gd name="adj" fmla="val 16667"/>
              </a:avLst>
            </a:prstGeom>
            <a:noFill/>
            <a:ln w="50800">
              <a:solidFill>
                <a:schemeClr val="bg2"/>
              </a:solidFill>
              <a:round/>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l-GR" altLang="el-GR" sz="2400">
                <a:latin typeface="Times New Roman" panose="02020603050405020304" pitchFamily="18" charset="0"/>
              </a:endParaRPr>
            </a:p>
          </p:txBody>
        </p:sp>
        <p:sp>
          <p:nvSpPr>
            <p:cNvPr id="4" name="Rectangle 4">
              <a:extLst>
                <a:ext uri="{FF2B5EF4-FFF2-40B4-BE49-F238E27FC236}">
                  <a16:creationId xmlns:a16="http://schemas.microsoft.com/office/drawing/2014/main" id="{D37F322A-F0FE-2439-98C3-678823381EE0}"/>
                </a:ext>
              </a:extLst>
            </p:cNvPr>
            <p:cNvSpPr>
              <a:spLocks noChangeArrowheads="1"/>
            </p:cNvSpPr>
            <p:nvPr userDrawn="1"/>
          </p:nvSpPr>
          <p:spPr bwMode="blackWhite">
            <a:xfrm>
              <a:off x="144" y="584"/>
              <a:ext cx="4512" cy="624"/>
            </a:xfrm>
            <a:prstGeom prst="rect">
              <a:avLst/>
            </a:prstGeom>
            <a:solidFill>
              <a:schemeClr val="bg1"/>
            </a:solidFill>
            <a:ln w="57150">
              <a:solidFill>
                <a:schemeClr val="bg2"/>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l-GR" altLang="el-GR" sz="2400">
                <a:latin typeface="Times New Roman" panose="02020603050405020304" pitchFamily="18" charset="0"/>
              </a:endParaRPr>
            </a:p>
          </p:txBody>
        </p:sp>
        <p:sp>
          <p:nvSpPr>
            <p:cNvPr id="5" name="AutoShape 5">
              <a:extLst>
                <a:ext uri="{FF2B5EF4-FFF2-40B4-BE49-F238E27FC236}">
                  <a16:creationId xmlns:a16="http://schemas.microsoft.com/office/drawing/2014/main" id="{B015998D-4D17-38BC-5922-2D76FFE2F34F}"/>
                </a:ext>
              </a:extLst>
            </p:cNvPr>
            <p:cNvSpPr>
              <a:spLocks noChangeArrowheads="1"/>
            </p:cNvSpPr>
            <p:nvPr userDrawn="1"/>
          </p:nvSpPr>
          <p:spPr bwMode="blackWhite">
            <a:xfrm>
              <a:off x="0" y="872"/>
              <a:ext cx="5664" cy="1152"/>
            </a:xfrm>
            <a:custGeom>
              <a:avLst/>
              <a:gdLst>
                <a:gd name="T0" fmla="*/ 0 w 4917"/>
                <a:gd name="T1" fmla="*/ 0 h 1000"/>
                <a:gd name="T2" fmla="*/ 50741 w 4917"/>
                <a:gd name="T3" fmla="*/ 0 h 1000"/>
                <a:gd name="T4" fmla="*/ 56486 w 4917"/>
                <a:gd name="T5" fmla="*/ 1169 h 1000"/>
                <a:gd name="T6" fmla="*/ 50741 w 4917"/>
                <a:gd name="T7" fmla="*/ 2336 h 1000"/>
                <a:gd name="T8" fmla="*/ 0 w 4917"/>
                <a:gd name="T9" fmla="*/ 2337 h 1000"/>
                <a:gd name="T10" fmla="*/ 0 60000 65536"/>
                <a:gd name="T11" fmla="*/ 0 60000 65536"/>
                <a:gd name="T12" fmla="*/ 0 60000 65536"/>
                <a:gd name="T13" fmla="*/ 0 60000 65536"/>
                <a:gd name="T14" fmla="*/ 0 60000 65536"/>
                <a:gd name="T15" fmla="*/ 0 w 4917"/>
                <a:gd name="T16" fmla="*/ 0 h 1000"/>
                <a:gd name="T17" fmla="*/ 2459 w 4917"/>
                <a:gd name="T18" fmla="*/ 1000 h 1000"/>
              </a:gdLst>
              <a:ahLst/>
              <a:cxnLst>
                <a:cxn ang="T10">
                  <a:pos x="T0" y="T1"/>
                </a:cxn>
                <a:cxn ang="T11">
                  <a:pos x="T2" y="T3"/>
                </a:cxn>
                <a:cxn ang="T12">
                  <a:pos x="T4" y="T5"/>
                </a:cxn>
                <a:cxn ang="T13">
                  <a:pos x="T6" y="T7"/>
                </a:cxn>
                <a:cxn ang="T14">
                  <a:pos x="T8" y="T9"/>
                </a:cxn>
              </a:cxnLst>
              <a:rect l="T15" t="T16" r="T17" b="T18"/>
              <a:pathLst>
                <a:path w="4917" h="1000">
                  <a:moveTo>
                    <a:pt x="0" y="0"/>
                  </a:moveTo>
                  <a:lnTo>
                    <a:pt x="4417" y="0"/>
                  </a:lnTo>
                  <a:cubicBezTo>
                    <a:pt x="4693" y="0"/>
                    <a:pt x="4917" y="223"/>
                    <a:pt x="4917" y="500"/>
                  </a:cubicBezTo>
                  <a:cubicBezTo>
                    <a:pt x="4917" y="776"/>
                    <a:pt x="4693" y="999"/>
                    <a:pt x="4417" y="999"/>
                  </a:cubicBezTo>
                  <a:lnTo>
                    <a:pt x="0" y="1000"/>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l-GR"/>
            </a:p>
          </p:txBody>
        </p:sp>
        <p:sp>
          <p:nvSpPr>
            <p:cNvPr id="6" name="Line 6">
              <a:extLst>
                <a:ext uri="{FF2B5EF4-FFF2-40B4-BE49-F238E27FC236}">
                  <a16:creationId xmlns:a16="http://schemas.microsoft.com/office/drawing/2014/main" id="{AB373A0F-790F-2CC8-41BF-211E97FF38E7}"/>
                </a:ext>
              </a:extLst>
            </p:cNvPr>
            <p:cNvSpPr>
              <a:spLocks noChangeShapeType="1"/>
            </p:cNvSpPr>
            <p:nvPr userDrawn="1"/>
          </p:nvSpPr>
          <p:spPr bwMode="auto">
            <a:xfrm>
              <a:off x="0" y="1928"/>
              <a:ext cx="5232" cy="0"/>
            </a:xfrm>
            <a:prstGeom prst="line">
              <a:avLst/>
            </a:prstGeom>
            <a:noFill/>
            <a:ln w="508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pic>
        <p:nvPicPr>
          <p:cNvPr id="7" name="Picture 7" descr="logo_eap_new">
            <a:extLst>
              <a:ext uri="{FF2B5EF4-FFF2-40B4-BE49-F238E27FC236}">
                <a16:creationId xmlns:a16="http://schemas.microsoft.com/office/drawing/2014/main" id="{D73E1205-E711-BC5F-1290-0F098D8E710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5900" y="153988"/>
            <a:ext cx="16637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Rectangle 7"/>
          <p:cNvSpPr>
            <a:spLocks noGrp="1" noChangeArrowheads="1"/>
          </p:cNvSpPr>
          <p:nvPr>
            <p:ph type="ctrTitle"/>
          </p:nvPr>
        </p:nvSpPr>
        <p:spPr>
          <a:xfrm>
            <a:off x="228600" y="1427163"/>
            <a:ext cx="8077200" cy="1609725"/>
          </a:xfrm>
        </p:spPr>
        <p:txBody>
          <a:bodyPr/>
          <a:lstStyle>
            <a:lvl1pPr>
              <a:defRPr sz="3400" b="0"/>
            </a:lvl1pPr>
          </a:lstStyle>
          <a:p>
            <a:pPr lvl="0"/>
            <a:r>
              <a:rPr lang="el-GR" altLang="el-GR" noProof="0"/>
              <a:t>Click to edit Master title style</a:t>
            </a:r>
          </a:p>
        </p:txBody>
      </p:sp>
      <p:sp>
        <p:nvSpPr>
          <p:cNvPr id="13320" name="Rectangle 8"/>
          <p:cNvSpPr>
            <a:spLocks noGrp="1" noChangeArrowheads="1"/>
          </p:cNvSpPr>
          <p:nvPr>
            <p:ph type="subTitle" idx="1"/>
          </p:nvPr>
        </p:nvSpPr>
        <p:spPr>
          <a:xfrm>
            <a:off x="1066800" y="3441700"/>
            <a:ext cx="6629400" cy="1676400"/>
          </a:xfrm>
        </p:spPr>
        <p:txBody>
          <a:bodyPr/>
          <a:lstStyle>
            <a:lvl1pPr marL="0" indent="0">
              <a:buFont typeface="Wingdings" panose="05000000000000000000" pitchFamily="2" charset="2"/>
              <a:buNone/>
              <a:defRPr/>
            </a:lvl1pPr>
          </a:lstStyle>
          <a:p>
            <a:pPr lvl="0"/>
            <a:r>
              <a:rPr lang="el-GR" altLang="el-GR" noProof="0"/>
              <a:t>Click to edit Master subtitle style</a:t>
            </a:r>
          </a:p>
        </p:txBody>
      </p:sp>
      <p:sp>
        <p:nvSpPr>
          <p:cNvPr id="8" name="Rectangle 9">
            <a:extLst>
              <a:ext uri="{FF2B5EF4-FFF2-40B4-BE49-F238E27FC236}">
                <a16:creationId xmlns:a16="http://schemas.microsoft.com/office/drawing/2014/main" id="{F3CB8923-9D13-1AB9-EE81-A39B775F89FD}"/>
              </a:ext>
            </a:extLst>
          </p:cNvPr>
          <p:cNvSpPr>
            <a:spLocks noGrp="1" noChangeArrowheads="1"/>
          </p:cNvSpPr>
          <p:nvPr>
            <p:ph type="dt" sz="half" idx="10"/>
          </p:nvPr>
        </p:nvSpPr>
        <p:spPr>
          <a:xfrm>
            <a:off x="457200" y="6248400"/>
            <a:ext cx="2133600" cy="471488"/>
          </a:xfrm>
        </p:spPr>
        <p:txBody>
          <a:bodyPr/>
          <a:lstStyle>
            <a:lvl1pPr>
              <a:defRPr/>
            </a:lvl1pPr>
          </a:lstStyle>
          <a:p>
            <a:pPr>
              <a:defRPr/>
            </a:pPr>
            <a:fld id="{458AB6BE-8A51-42B7-A182-77532679A3ED}" type="datetime1">
              <a:rPr lang="el-GR" altLang="el-GR"/>
              <a:pPr>
                <a:defRPr/>
              </a:pPr>
              <a:t>12/7/2025</a:t>
            </a:fld>
            <a:endParaRPr lang="el-GR" altLang="el-GR"/>
          </a:p>
        </p:txBody>
      </p:sp>
      <p:sp>
        <p:nvSpPr>
          <p:cNvPr id="9" name="Rectangle 10">
            <a:extLst>
              <a:ext uri="{FF2B5EF4-FFF2-40B4-BE49-F238E27FC236}">
                <a16:creationId xmlns:a16="http://schemas.microsoft.com/office/drawing/2014/main" id="{58B95708-AED4-0F0F-97B7-57562584D0BC}"/>
              </a:ext>
            </a:extLst>
          </p:cNvPr>
          <p:cNvSpPr>
            <a:spLocks noGrp="1" noChangeArrowheads="1"/>
          </p:cNvSpPr>
          <p:nvPr>
            <p:ph type="ftr" sz="quarter" idx="11"/>
          </p:nvPr>
        </p:nvSpPr>
        <p:spPr>
          <a:xfrm>
            <a:off x="3124200" y="6253163"/>
            <a:ext cx="2895600" cy="457200"/>
          </a:xfrm>
        </p:spPr>
        <p:txBody>
          <a:bodyPr/>
          <a:lstStyle>
            <a:lvl1pPr>
              <a:defRPr/>
            </a:lvl1pPr>
          </a:lstStyle>
          <a:p>
            <a:pPr>
              <a:defRPr/>
            </a:pPr>
            <a:r>
              <a:rPr lang="el-GR" altLang="el-GR"/>
              <a:t>Γ. Μπανάσης (HOU-CS-UGP-2004-11)</a:t>
            </a:r>
          </a:p>
        </p:txBody>
      </p:sp>
      <p:sp>
        <p:nvSpPr>
          <p:cNvPr id="10" name="Rectangle 11">
            <a:extLst>
              <a:ext uri="{FF2B5EF4-FFF2-40B4-BE49-F238E27FC236}">
                <a16:creationId xmlns:a16="http://schemas.microsoft.com/office/drawing/2014/main" id="{1934483A-7C94-065E-BBBF-93BEE22E7860}"/>
              </a:ext>
            </a:extLst>
          </p:cNvPr>
          <p:cNvSpPr>
            <a:spLocks noGrp="1" noChangeArrowheads="1"/>
          </p:cNvSpPr>
          <p:nvPr>
            <p:ph type="sldNum" sz="quarter" idx="12"/>
          </p:nvPr>
        </p:nvSpPr>
        <p:spPr>
          <a:xfrm>
            <a:off x="6553200" y="6248400"/>
            <a:ext cx="2133600" cy="471488"/>
          </a:xfrm>
        </p:spPr>
        <p:txBody>
          <a:bodyPr/>
          <a:lstStyle>
            <a:lvl1pPr>
              <a:defRPr/>
            </a:lvl1pPr>
          </a:lstStyle>
          <a:p>
            <a:pPr>
              <a:defRPr/>
            </a:pPr>
            <a:fld id="{DEA4BBB8-C266-4C14-AF5E-5ED0CEE7DC03}" type="slidenum">
              <a:rPr lang="el-GR" altLang="el-GR"/>
              <a:pPr>
                <a:defRPr/>
              </a:pPr>
              <a:t>‹#›</a:t>
            </a:fld>
            <a:endParaRPr lang="el-GR" altLang="el-GR"/>
          </a:p>
        </p:txBody>
      </p:sp>
    </p:spTree>
    <p:extLst>
      <p:ext uri="{BB962C8B-B14F-4D97-AF65-F5344CB8AC3E}">
        <p14:creationId xmlns:p14="http://schemas.microsoft.com/office/powerpoint/2010/main" val="2260300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8">
            <a:extLst>
              <a:ext uri="{FF2B5EF4-FFF2-40B4-BE49-F238E27FC236}">
                <a16:creationId xmlns:a16="http://schemas.microsoft.com/office/drawing/2014/main" id="{4B9B34E0-4580-D6F1-099E-368D113D61F4}"/>
              </a:ext>
            </a:extLst>
          </p:cNvPr>
          <p:cNvSpPr>
            <a:spLocks noGrp="1" noChangeArrowheads="1"/>
          </p:cNvSpPr>
          <p:nvPr>
            <p:ph type="dt" sz="half" idx="10"/>
          </p:nvPr>
        </p:nvSpPr>
        <p:spPr>
          <a:ln/>
        </p:spPr>
        <p:txBody>
          <a:bodyPr/>
          <a:lstStyle>
            <a:lvl1pPr>
              <a:defRPr/>
            </a:lvl1pPr>
          </a:lstStyle>
          <a:p>
            <a:pPr>
              <a:defRPr/>
            </a:pPr>
            <a:fld id="{8C66075D-105C-49EE-9C26-7C9D147784AD}" type="datetime1">
              <a:rPr lang="el-GR" altLang="el-GR"/>
              <a:pPr>
                <a:defRPr/>
              </a:pPr>
              <a:t>12/7/2025</a:t>
            </a:fld>
            <a:endParaRPr lang="el-GR" altLang="el-GR"/>
          </a:p>
        </p:txBody>
      </p:sp>
      <p:sp>
        <p:nvSpPr>
          <p:cNvPr id="5" name="Rectangle 9">
            <a:extLst>
              <a:ext uri="{FF2B5EF4-FFF2-40B4-BE49-F238E27FC236}">
                <a16:creationId xmlns:a16="http://schemas.microsoft.com/office/drawing/2014/main" id="{1882CF6A-A3CE-8CCB-851F-C7832E2F0EDC}"/>
              </a:ext>
            </a:extLst>
          </p:cNvPr>
          <p:cNvSpPr>
            <a:spLocks noGrp="1" noChangeArrowheads="1"/>
          </p:cNvSpPr>
          <p:nvPr>
            <p:ph type="ftr" sz="quarter" idx="11"/>
          </p:nvPr>
        </p:nvSpPr>
        <p:spPr>
          <a:ln/>
        </p:spPr>
        <p:txBody>
          <a:bodyPr/>
          <a:lstStyle>
            <a:lvl1pPr>
              <a:defRPr/>
            </a:lvl1pPr>
          </a:lstStyle>
          <a:p>
            <a:pPr>
              <a:defRPr/>
            </a:pPr>
            <a:r>
              <a:rPr lang="el-GR" altLang="el-GR"/>
              <a:t>Γ. Μπανάσης (HOU-CS-UGP-2004-11)</a:t>
            </a:r>
          </a:p>
        </p:txBody>
      </p:sp>
      <p:sp>
        <p:nvSpPr>
          <p:cNvPr id="6" name="Rectangle 10">
            <a:extLst>
              <a:ext uri="{FF2B5EF4-FFF2-40B4-BE49-F238E27FC236}">
                <a16:creationId xmlns:a16="http://schemas.microsoft.com/office/drawing/2014/main" id="{BC7D5558-5929-82CC-EBC9-F23C407F1A72}"/>
              </a:ext>
            </a:extLst>
          </p:cNvPr>
          <p:cNvSpPr>
            <a:spLocks noGrp="1" noChangeArrowheads="1"/>
          </p:cNvSpPr>
          <p:nvPr>
            <p:ph type="sldNum" sz="quarter" idx="12"/>
          </p:nvPr>
        </p:nvSpPr>
        <p:spPr>
          <a:ln/>
        </p:spPr>
        <p:txBody>
          <a:bodyPr/>
          <a:lstStyle>
            <a:lvl1pPr>
              <a:defRPr/>
            </a:lvl1pPr>
          </a:lstStyle>
          <a:p>
            <a:pPr>
              <a:defRPr/>
            </a:pPr>
            <a:fld id="{460355DD-0F3A-48C4-8191-631C5FB99FE5}" type="slidenum">
              <a:rPr lang="el-GR" altLang="el-GR"/>
              <a:pPr>
                <a:defRPr/>
              </a:pPr>
              <a:t>‹#›</a:t>
            </a:fld>
            <a:endParaRPr lang="el-GR" altLang="el-GR"/>
          </a:p>
        </p:txBody>
      </p:sp>
    </p:spTree>
    <p:extLst>
      <p:ext uri="{BB962C8B-B14F-4D97-AF65-F5344CB8AC3E}">
        <p14:creationId xmlns:p14="http://schemas.microsoft.com/office/powerpoint/2010/main" val="1325262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l-G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8">
            <a:extLst>
              <a:ext uri="{FF2B5EF4-FFF2-40B4-BE49-F238E27FC236}">
                <a16:creationId xmlns:a16="http://schemas.microsoft.com/office/drawing/2014/main" id="{062707C5-7E9F-EDD7-9FC9-FC00B2527D35}"/>
              </a:ext>
            </a:extLst>
          </p:cNvPr>
          <p:cNvSpPr>
            <a:spLocks noGrp="1" noChangeArrowheads="1"/>
          </p:cNvSpPr>
          <p:nvPr>
            <p:ph type="dt" sz="half" idx="10"/>
          </p:nvPr>
        </p:nvSpPr>
        <p:spPr>
          <a:ln/>
        </p:spPr>
        <p:txBody>
          <a:bodyPr/>
          <a:lstStyle>
            <a:lvl1pPr>
              <a:defRPr/>
            </a:lvl1pPr>
          </a:lstStyle>
          <a:p>
            <a:pPr>
              <a:defRPr/>
            </a:pPr>
            <a:fld id="{F3D9AF47-FB0A-4C8B-A911-71F2E87FE56F}" type="datetime1">
              <a:rPr lang="el-GR" altLang="el-GR"/>
              <a:pPr>
                <a:defRPr/>
              </a:pPr>
              <a:t>12/7/2025</a:t>
            </a:fld>
            <a:endParaRPr lang="el-GR" altLang="el-GR"/>
          </a:p>
        </p:txBody>
      </p:sp>
      <p:sp>
        <p:nvSpPr>
          <p:cNvPr id="5" name="Rectangle 9">
            <a:extLst>
              <a:ext uri="{FF2B5EF4-FFF2-40B4-BE49-F238E27FC236}">
                <a16:creationId xmlns:a16="http://schemas.microsoft.com/office/drawing/2014/main" id="{93D1988B-2792-90B4-A112-1D906DD5C7FE}"/>
              </a:ext>
            </a:extLst>
          </p:cNvPr>
          <p:cNvSpPr>
            <a:spLocks noGrp="1" noChangeArrowheads="1"/>
          </p:cNvSpPr>
          <p:nvPr>
            <p:ph type="ftr" sz="quarter" idx="11"/>
          </p:nvPr>
        </p:nvSpPr>
        <p:spPr>
          <a:ln/>
        </p:spPr>
        <p:txBody>
          <a:bodyPr/>
          <a:lstStyle>
            <a:lvl1pPr>
              <a:defRPr/>
            </a:lvl1pPr>
          </a:lstStyle>
          <a:p>
            <a:pPr>
              <a:defRPr/>
            </a:pPr>
            <a:r>
              <a:rPr lang="el-GR" altLang="el-GR"/>
              <a:t>Γ. Μπανάσης (HOU-CS-UGP-2004-11)</a:t>
            </a:r>
          </a:p>
        </p:txBody>
      </p:sp>
      <p:sp>
        <p:nvSpPr>
          <p:cNvPr id="6" name="Rectangle 10">
            <a:extLst>
              <a:ext uri="{FF2B5EF4-FFF2-40B4-BE49-F238E27FC236}">
                <a16:creationId xmlns:a16="http://schemas.microsoft.com/office/drawing/2014/main" id="{156151B5-DF30-7F16-7672-8B966B699699}"/>
              </a:ext>
            </a:extLst>
          </p:cNvPr>
          <p:cNvSpPr>
            <a:spLocks noGrp="1" noChangeArrowheads="1"/>
          </p:cNvSpPr>
          <p:nvPr>
            <p:ph type="sldNum" sz="quarter" idx="12"/>
          </p:nvPr>
        </p:nvSpPr>
        <p:spPr>
          <a:ln/>
        </p:spPr>
        <p:txBody>
          <a:bodyPr/>
          <a:lstStyle>
            <a:lvl1pPr>
              <a:defRPr/>
            </a:lvl1pPr>
          </a:lstStyle>
          <a:p>
            <a:pPr>
              <a:defRPr/>
            </a:pPr>
            <a:fld id="{E23EE700-2CDA-431F-A841-95EC7C39CC49}" type="slidenum">
              <a:rPr lang="el-GR" altLang="el-GR"/>
              <a:pPr>
                <a:defRPr/>
              </a:pPr>
              <a:t>‹#›</a:t>
            </a:fld>
            <a:endParaRPr lang="el-GR" altLang="el-GR"/>
          </a:p>
        </p:txBody>
      </p:sp>
    </p:spTree>
    <p:extLst>
      <p:ext uri="{BB962C8B-B14F-4D97-AF65-F5344CB8AC3E}">
        <p14:creationId xmlns:p14="http://schemas.microsoft.com/office/powerpoint/2010/main" val="127560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609600" y="1600200"/>
            <a:ext cx="38862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4648200" y="1600200"/>
            <a:ext cx="38862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Rectangle 8">
            <a:extLst>
              <a:ext uri="{FF2B5EF4-FFF2-40B4-BE49-F238E27FC236}">
                <a16:creationId xmlns:a16="http://schemas.microsoft.com/office/drawing/2014/main" id="{EB1A9D37-B3E6-29BF-13C5-6AA59BC309E1}"/>
              </a:ext>
            </a:extLst>
          </p:cNvPr>
          <p:cNvSpPr>
            <a:spLocks noGrp="1" noChangeArrowheads="1"/>
          </p:cNvSpPr>
          <p:nvPr>
            <p:ph type="dt" sz="half" idx="10"/>
          </p:nvPr>
        </p:nvSpPr>
        <p:spPr>
          <a:ln/>
        </p:spPr>
        <p:txBody>
          <a:bodyPr/>
          <a:lstStyle>
            <a:lvl1pPr>
              <a:defRPr/>
            </a:lvl1pPr>
          </a:lstStyle>
          <a:p>
            <a:pPr>
              <a:defRPr/>
            </a:pPr>
            <a:fld id="{8320A797-A9D8-4B37-A98E-AA21A379E311}" type="datetime1">
              <a:rPr lang="el-GR" altLang="el-GR"/>
              <a:pPr>
                <a:defRPr/>
              </a:pPr>
              <a:t>12/7/2025</a:t>
            </a:fld>
            <a:endParaRPr lang="el-GR" altLang="el-GR"/>
          </a:p>
        </p:txBody>
      </p:sp>
      <p:sp>
        <p:nvSpPr>
          <p:cNvPr id="6" name="Rectangle 9">
            <a:extLst>
              <a:ext uri="{FF2B5EF4-FFF2-40B4-BE49-F238E27FC236}">
                <a16:creationId xmlns:a16="http://schemas.microsoft.com/office/drawing/2014/main" id="{BB348979-0758-4D5C-B873-55A6D54D6071}"/>
              </a:ext>
            </a:extLst>
          </p:cNvPr>
          <p:cNvSpPr>
            <a:spLocks noGrp="1" noChangeArrowheads="1"/>
          </p:cNvSpPr>
          <p:nvPr>
            <p:ph type="ftr" sz="quarter" idx="11"/>
          </p:nvPr>
        </p:nvSpPr>
        <p:spPr>
          <a:ln/>
        </p:spPr>
        <p:txBody>
          <a:bodyPr/>
          <a:lstStyle>
            <a:lvl1pPr>
              <a:defRPr/>
            </a:lvl1pPr>
          </a:lstStyle>
          <a:p>
            <a:pPr>
              <a:defRPr/>
            </a:pPr>
            <a:r>
              <a:rPr lang="el-GR" altLang="el-GR"/>
              <a:t>Γ. Μπανάσης (HOU-CS-UGP-2004-11)</a:t>
            </a:r>
          </a:p>
        </p:txBody>
      </p:sp>
      <p:sp>
        <p:nvSpPr>
          <p:cNvPr id="7" name="Rectangle 10">
            <a:extLst>
              <a:ext uri="{FF2B5EF4-FFF2-40B4-BE49-F238E27FC236}">
                <a16:creationId xmlns:a16="http://schemas.microsoft.com/office/drawing/2014/main" id="{F2189EF6-8D10-FD30-AF0E-A4109E275A95}"/>
              </a:ext>
            </a:extLst>
          </p:cNvPr>
          <p:cNvSpPr>
            <a:spLocks noGrp="1" noChangeArrowheads="1"/>
          </p:cNvSpPr>
          <p:nvPr>
            <p:ph type="sldNum" sz="quarter" idx="12"/>
          </p:nvPr>
        </p:nvSpPr>
        <p:spPr>
          <a:ln/>
        </p:spPr>
        <p:txBody>
          <a:bodyPr/>
          <a:lstStyle>
            <a:lvl1pPr>
              <a:defRPr/>
            </a:lvl1pPr>
          </a:lstStyle>
          <a:p>
            <a:pPr>
              <a:defRPr/>
            </a:pPr>
            <a:fld id="{5C841BE4-3CC4-430B-AF78-3C0270C7EAF9}" type="slidenum">
              <a:rPr lang="el-GR" altLang="el-GR"/>
              <a:pPr>
                <a:defRPr/>
              </a:pPr>
              <a:t>‹#›</a:t>
            </a:fld>
            <a:endParaRPr lang="el-GR" altLang="el-GR"/>
          </a:p>
        </p:txBody>
      </p:sp>
    </p:spTree>
    <p:extLst>
      <p:ext uri="{BB962C8B-B14F-4D97-AF65-F5344CB8AC3E}">
        <p14:creationId xmlns:p14="http://schemas.microsoft.com/office/powerpoint/2010/main" val="431095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l-G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Rectangle 8">
            <a:extLst>
              <a:ext uri="{FF2B5EF4-FFF2-40B4-BE49-F238E27FC236}">
                <a16:creationId xmlns:a16="http://schemas.microsoft.com/office/drawing/2014/main" id="{F48559FE-D41B-EF43-7517-4EBE9E5707D3}"/>
              </a:ext>
            </a:extLst>
          </p:cNvPr>
          <p:cNvSpPr>
            <a:spLocks noGrp="1" noChangeArrowheads="1"/>
          </p:cNvSpPr>
          <p:nvPr>
            <p:ph type="dt" sz="half" idx="10"/>
          </p:nvPr>
        </p:nvSpPr>
        <p:spPr>
          <a:ln/>
        </p:spPr>
        <p:txBody>
          <a:bodyPr/>
          <a:lstStyle>
            <a:lvl1pPr>
              <a:defRPr/>
            </a:lvl1pPr>
          </a:lstStyle>
          <a:p>
            <a:pPr>
              <a:defRPr/>
            </a:pPr>
            <a:fld id="{7FD6769F-CDA6-45B0-A7A0-92DBB69CAA2D}" type="datetime1">
              <a:rPr lang="el-GR" altLang="el-GR"/>
              <a:pPr>
                <a:defRPr/>
              </a:pPr>
              <a:t>12/7/2025</a:t>
            </a:fld>
            <a:endParaRPr lang="el-GR" altLang="el-GR"/>
          </a:p>
        </p:txBody>
      </p:sp>
      <p:sp>
        <p:nvSpPr>
          <p:cNvPr id="8" name="Rectangle 9">
            <a:extLst>
              <a:ext uri="{FF2B5EF4-FFF2-40B4-BE49-F238E27FC236}">
                <a16:creationId xmlns:a16="http://schemas.microsoft.com/office/drawing/2014/main" id="{3B761FB2-F4F9-1124-3043-D1B054C48879}"/>
              </a:ext>
            </a:extLst>
          </p:cNvPr>
          <p:cNvSpPr>
            <a:spLocks noGrp="1" noChangeArrowheads="1"/>
          </p:cNvSpPr>
          <p:nvPr>
            <p:ph type="ftr" sz="quarter" idx="11"/>
          </p:nvPr>
        </p:nvSpPr>
        <p:spPr>
          <a:ln/>
        </p:spPr>
        <p:txBody>
          <a:bodyPr/>
          <a:lstStyle>
            <a:lvl1pPr>
              <a:defRPr/>
            </a:lvl1pPr>
          </a:lstStyle>
          <a:p>
            <a:pPr>
              <a:defRPr/>
            </a:pPr>
            <a:r>
              <a:rPr lang="el-GR" altLang="el-GR"/>
              <a:t>Γ. Μπανάσης (HOU-CS-UGP-2004-11)</a:t>
            </a:r>
          </a:p>
        </p:txBody>
      </p:sp>
      <p:sp>
        <p:nvSpPr>
          <p:cNvPr id="9" name="Rectangle 10">
            <a:extLst>
              <a:ext uri="{FF2B5EF4-FFF2-40B4-BE49-F238E27FC236}">
                <a16:creationId xmlns:a16="http://schemas.microsoft.com/office/drawing/2014/main" id="{6FB8F7A6-E594-D42F-C5A8-9EE38ABEDAFF}"/>
              </a:ext>
            </a:extLst>
          </p:cNvPr>
          <p:cNvSpPr>
            <a:spLocks noGrp="1" noChangeArrowheads="1"/>
          </p:cNvSpPr>
          <p:nvPr>
            <p:ph type="sldNum" sz="quarter" idx="12"/>
          </p:nvPr>
        </p:nvSpPr>
        <p:spPr>
          <a:ln/>
        </p:spPr>
        <p:txBody>
          <a:bodyPr/>
          <a:lstStyle>
            <a:lvl1pPr>
              <a:defRPr/>
            </a:lvl1pPr>
          </a:lstStyle>
          <a:p>
            <a:pPr>
              <a:defRPr/>
            </a:pPr>
            <a:fld id="{1455D228-3B2D-4690-B899-720BA6958A96}" type="slidenum">
              <a:rPr lang="el-GR" altLang="el-GR"/>
              <a:pPr>
                <a:defRPr/>
              </a:pPr>
              <a:t>‹#›</a:t>
            </a:fld>
            <a:endParaRPr lang="el-GR" altLang="el-GR"/>
          </a:p>
        </p:txBody>
      </p:sp>
    </p:spTree>
    <p:extLst>
      <p:ext uri="{BB962C8B-B14F-4D97-AF65-F5344CB8AC3E}">
        <p14:creationId xmlns:p14="http://schemas.microsoft.com/office/powerpoint/2010/main" val="1174670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Rectangle 8">
            <a:extLst>
              <a:ext uri="{FF2B5EF4-FFF2-40B4-BE49-F238E27FC236}">
                <a16:creationId xmlns:a16="http://schemas.microsoft.com/office/drawing/2014/main" id="{573CDA96-4A29-F3DB-D78B-331ADDBFF9BF}"/>
              </a:ext>
            </a:extLst>
          </p:cNvPr>
          <p:cNvSpPr>
            <a:spLocks noGrp="1" noChangeArrowheads="1"/>
          </p:cNvSpPr>
          <p:nvPr>
            <p:ph type="dt" sz="half" idx="10"/>
          </p:nvPr>
        </p:nvSpPr>
        <p:spPr>
          <a:ln/>
        </p:spPr>
        <p:txBody>
          <a:bodyPr/>
          <a:lstStyle>
            <a:lvl1pPr>
              <a:defRPr/>
            </a:lvl1pPr>
          </a:lstStyle>
          <a:p>
            <a:pPr>
              <a:defRPr/>
            </a:pPr>
            <a:fld id="{CD51382B-646B-4637-A58B-245FE181A7A3}" type="datetime1">
              <a:rPr lang="el-GR" altLang="el-GR"/>
              <a:pPr>
                <a:defRPr/>
              </a:pPr>
              <a:t>12/7/2025</a:t>
            </a:fld>
            <a:endParaRPr lang="el-GR" altLang="el-GR"/>
          </a:p>
        </p:txBody>
      </p:sp>
      <p:sp>
        <p:nvSpPr>
          <p:cNvPr id="4" name="Rectangle 9">
            <a:extLst>
              <a:ext uri="{FF2B5EF4-FFF2-40B4-BE49-F238E27FC236}">
                <a16:creationId xmlns:a16="http://schemas.microsoft.com/office/drawing/2014/main" id="{19845957-CCB7-0D4C-53E1-8C4033950A43}"/>
              </a:ext>
            </a:extLst>
          </p:cNvPr>
          <p:cNvSpPr>
            <a:spLocks noGrp="1" noChangeArrowheads="1"/>
          </p:cNvSpPr>
          <p:nvPr>
            <p:ph type="ftr" sz="quarter" idx="11"/>
          </p:nvPr>
        </p:nvSpPr>
        <p:spPr>
          <a:ln/>
        </p:spPr>
        <p:txBody>
          <a:bodyPr/>
          <a:lstStyle>
            <a:lvl1pPr>
              <a:defRPr/>
            </a:lvl1pPr>
          </a:lstStyle>
          <a:p>
            <a:pPr>
              <a:defRPr/>
            </a:pPr>
            <a:r>
              <a:rPr lang="el-GR" altLang="el-GR"/>
              <a:t>Γ. Μπανάσης (HOU-CS-UGP-2004-11)</a:t>
            </a:r>
          </a:p>
        </p:txBody>
      </p:sp>
      <p:sp>
        <p:nvSpPr>
          <p:cNvPr id="5" name="Rectangle 10">
            <a:extLst>
              <a:ext uri="{FF2B5EF4-FFF2-40B4-BE49-F238E27FC236}">
                <a16:creationId xmlns:a16="http://schemas.microsoft.com/office/drawing/2014/main" id="{BDD83677-228E-99E6-F596-BBDB291F3C7E}"/>
              </a:ext>
            </a:extLst>
          </p:cNvPr>
          <p:cNvSpPr>
            <a:spLocks noGrp="1" noChangeArrowheads="1"/>
          </p:cNvSpPr>
          <p:nvPr>
            <p:ph type="sldNum" sz="quarter" idx="12"/>
          </p:nvPr>
        </p:nvSpPr>
        <p:spPr>
          <a:ln/>
        </p:spPr>
        <p:txBody>
          <a:bodyPr/>
          <a:lstStyle>
            <a:lvl1pPr>
              <a:defRPr/>
            </a:lvl1pPr>
          </a:lstStyle>
          <a:p>
            <a:pPr>
              <a:defRPr/>
            </a:pPr>
            <a:fld id="{7CCFF759-F605-458D-85B7-76FC7E3EA20E}" type="slidenum">
              <a:rPr lang="el-GR" altLang="el-GR"/>
              <a:pPr>
                <a:defRPr/>
              </a:pPr>
              <a:t>‹#›</a:t>
            </a:fld>
            <a:endParaRPr lang="el-GR" altLang="el-GR"/>
          </a:p>
        </p:txBody>
      </p:sp>
    </p:spTree>
    <p:extLst>
      <p:ext uri="{BB962C8B-B14F-4D97-AF65-F5344CB8AC3E}">
        <p14:creationId xmlns:p14="http://schemas.microsoft.com/office/powerpoint/2010/main" val="1524586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ABFD12E5-44E2-ED68-5A13-BBB4B64427AF}"/>
              </a:ext>
            </a:extLst>
          </p:cNvPr>
          <p:cNvSpPr>
            <a:spLocks noGrp="1" noChangeArrowheads="1"/>
          </p:cNvSpPr>
          <p:nvPr>
            <p:ph type="dt" sz="half" idx="10"/>
          </p:nvPr>
        </p:nvSpPr>
        <p:spPr>
          <a:ln/>
        </p:spPr>
        <p:txBody>
          <a:bodyPr/>
          <a:lstStyle>
            <a:lvl1pPr>
              <a:defRPr/>
            </a:lvl1pPr>
          </a:lstStyle>
          <a:p>
            <a:pPr>
              <a:defRPr/>
            </a:pPr>
            <a:fld id="{B9971D53-E93B-45E9-A219-26EBA88644D2}" type="datetime1">
              <a:rPr lang="el-GR" altLang="el-GR"/>
              <a:pPr>
                <a:defRPr/>
              </a:pPr>
              <a:t>12/7/2025</a:t>
            </a:fld>
            <a:endParaRPr lang="el-GR" altLang="el-GR"/>
          </a:p>
        </p:txBody>
      </p:sp>
      <p:sp>
        <p:nvSpPr>
          <p:cNvPr id="3" name="Rectangle 9">
            <a:extLst>
              <a:ext uri="{FF2B5EF4-FFF2-40B4-BE49-F238E27FC236}">
                <a16:creationId xmlns:a16="http://schemas.microsoft.com/office/drawing/2014/main" id="{30E56022-4DB9-1CBC-B525-1C277E9978B1}"/>
              </a:ext>
            </a:extLst>
          </p:cNvPr>
          <p:cNvSpPr>
            <a:spLocks noGrp="1" noChangeArrowheads="1"/>
          </p:cNvSpPr>
          <p:nvPr>
            <p:ph type="ftr" sz="quarter" idx="11"/>
          </p:nvPr>
        </p:nvSpPr>
        <p:spPr>
          <a:ln/>
        </p:spPr>
        <p:txBody>
          <a:bodyPr/>
          <a:lstStyle>
            <a:lvl1pPr>
              <a:defRPr/>
            </a:lvl1pPr>
          </a:lstStyle>
          <a:p>
            <a:pPr>
              <a:defRPr/>
            </a:pPr>
            <a:r>
              <a:rPr lang="el-GR" altLang="el-GR"/>
              <a:t>Γ. Μπανάσης (HOU-CS-UGP-2004-11)</a:t>
            </a:r>
          </a:p>
        </p:txBody>
      </p:sp>
      <p:sp>
        <p:nvSpPr>
          <p:cNvPr id="4" name="Rectangle 10">
            <a:extLst>
              <a:ext uri="{FF2B5EF4-FFF2-40B4-BE49-F238E27FC236}">
                <a16:creationId xmlns:a16="http://schemas.microsoft.com/office/drawing/2014/main" id="{F4A81DEF-1380-E696-8EC0-DCE7000C03D0}"/>
              </a:ext>
            </a:extLst>
          </p:cNvPr>
          <p:cNvSpPr>
            <a:spLocks noGrp="1" noChangeArrowheads="1"/>
          </p:cNvSpPr>
          <p:nvPr>
            <p:ph type="sldNum" sz="quarter" idx="12"/>
          </p:nvPr>
        </p:nvSpPr>
        <p:spPr>
          <a:ln/>
        </p:spPr>
        <p:txBody>
          <a:bodyPr/>
          <a:lstStyle>
            <a:lvl1pPr>
              <a:defRPr/>
            </a:lvl1pPr>
          </a:lstStyle>
          <a:p>
            <a:pPr>
              <a:defRPr/>
            </a:pPr>
            <a:fld id="{4C5A43F0-3F25-4769-B8A0-10249D0491B9}" type="slidenum">
              <a:rPr lang="el-GR" altLang="el-GR"/>
              <a:pPr>
                <a:defRPr/>
              </a:pPr>
              <a:t>‹#›</a:t>
            </a:fld>
            <a:endParaRPr lang="el-GR" altLang="el-GR"/>
          </a:p>
        </p:txBody>
      </p:sp>
    </p:spTree>
    <p:extLst>
      <p:ext uri="{BB962C8B-B14F-4D97-AF65-F5344CB8AC3E}">
        <p14:creationId xmlns:p14="http://schemas.microsoft.com/office/powerpoint/2010/main" val="421199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l-G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8">
            <a:extLst>
              <a:ext uri="{FF2B5EF4-FFF2-40B4-BE49-F238E27FC236}">
                <a16:creationId xmlns:a16="http://schemas.microsoft.com/office/drawing/2014/main" id="{F53BF2FF-FAD6-F028-BA6B-D5BA4C519430}"/>
              </a:ext>
            </a:extLst>
          </p:cNvPr>
          <p:cNvSpPr>
            <a:spLocks noGrp="1" noChangeArrowheads="1"/>
          </p:cNvSpPr>
          <p:nvPr>
            <p:ph type="dt" sz="half" idx="10"/>
          </p:nvPr>
        </p:nvSpPr>
        <p:spPr>
          <a:ln/>
        </p:spPr>
        <p:txBody>
          <a:bodyPr/>
          <a:lstStyle>
            <a:lvl1pPr>
              <a:defRPr/>
            </a:lvl1pPr>
          </a:lstStyle>
          <a:p>
            <a:pPr>
              <a:defRPr/>
            </a:pPr>
            <a:fld id="{D1EB534A-0FDB-4C90-A1A1-8BD0707A1AB8}" type="datetime1">
              <a:rPr lang="el-GR" altLang="el-GR"/>
              <a:pPr>
                <a:defRPr/>
              </a:pPr>
              <a:t>12/7/2025</a:t>
            </a:fld>
            <a:endParaRPr lang="el-GR" altLang="el-GR"/>
          </a:p>
        </p:txBody>
      </p:sp>
      <p:sp>
        <p:nvSpPr>
          <p:cNvPr id="6" name="Rectangle 9">
            <a:extLst>
              <a:ext uri="{FF2B5EF4-FFF2-40B4-BE49-F238E27FC236}">
                <a16:creationId xmlns:a16="http://schemas.microsoft.com/office/drawing/2014/main" id="{CA6CD905-509A-5610-7508-C9FA6473177D}"/>
              </a:ext>
            </a:extLst>
          </p:cNvPr>
          <p:cNvSpPr>
            <a:spLocks noGrp="1" noChangeArrowheads="1"/>
          </p:cNvSpPr>
          <p:nvPr>
            <p:ph type="ftr" sz="quarter" idx="11"/>
          </p:nvPr>
        </p:nvSpPr>
        <p:spPr>
          <a:ln/>
        </p:spPr>
        <p:txBody>
          <a:bodyPr/>
          <a:lstStyle>
            <a:lvl1pPr>
              <a:defRPr/>
            </a:lvl1pPr>
          </a:lstStyle>
          <a:p>
            <a:pPr>
              <a:defRPr/>
            </a:pPr>
            <a:r>
              <a:rPr lang="el-GR" altLang="el-GR"/>
              <a:t>Γ. Μπανάσης (HOU-CS-UGP-2004-11)</a:t>
            </a:r>
          </a:p>
        </p:txBody>
      </p:sp>
      <p:sp>
        <p:nvSpPr>
          <p:cNvPr id="7" name="Rectangle 10">
            <a:extLst>
              <a:ext uri="{FF2B5EF4-FFF2-40B4-BE49-F238E27FC236}">
                <a16:creationId xmlns:a16="http://schemas.microsoft.com/office/drawing/2014/main" id="{22AAD4B8-71E9-EE5D-3D4E-AC355DB90A3A}"/>
              </a:ext>
            </a:extLst>
          </p:cNvPr>
          <p:cNvSpPr>
            <a:spLocks noGrp="1" noChangeArrowheads="1"/>
          </p:cNvSpPr>
          <p:nvPr>
            <p:ph type="sldNum" sz="quarter" idx="12"/>
          </p:nvPr>
        </p:nvSpPr>
        <p:spPr>
          <a:ln/>
        </p:spPr>
        <p:txBody>
          <a:bodyPr/>
          <a:lstStyle>
            <a:lvl1pPr>
              <a:defRPr/>
            </a:lvl1pPr>
          </a:lstStyle>
          <a:p>
            <a:pPr>
              <a:defRPr/>
            </a:pPr>
            <a:fld id="{2770A912-B0BA-4811-A1A7-4C7BDCA7A9CE}" type="slidenum">
              <a:rPr lang="el-GR" altLang="el-GR"/>
              <a:pPr>
                <a:defRPr/>
              </a:pPr>
              <a:t>‹#›</a:t>
            </a:fld>
            <a:endParaRPr lang="el-GR" altLang="el-GR"/>
          </a:p>
        </p:txBody>
      </p:sp>
    </p:spTree>
    <p:extLst>
      <p:ext uri="{BB962C8B-B14F-4D97-AF65-F5344CB8AC3E}">
        <p14:creationId xmlns:p14="http://schemas.microsoft.com/office/powerpoint/2010/main" val="2879981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l-G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8">
            <a:extLst>
              <a:ext uri="{FF2B5EF4-FFF2-40B4-BE49-F238E27FC236}">
                <a16:creationId xmlns:a16="http://schemas.microsoft.com/office/drawing/2014/main" id="{03F72BCE-EBFD-FBA9-7761-CA19EF849AD8}"/>
              </a:ext>
            </a:extLst>
          </p:cNvPr>
          <p:cNvSpPr>
            <a:spLocks noGrp="1" noChangeArrowheads="1"/>
          </p:cNvSpPr>
          <p:nvPr>
            <p:ph type="dt" sz="half" idx="10"/>
          </p:nvPr>
        </p:nvSpPr>
        <p:spPr>
          <a:ln/>
        </p:spPr>
        <p:txBody>
          <a:bodyPr/>
          <a:lstStyle>
            <a:lvl1pPr>
              <a:defRPr/>
            </a:lvl1pPr>
          </a:lstStyle>
          <a:p>
            <a:pPr>
              <a:defRPr/>
            </a:pPr>
            <a:fld id="{C6467F34-AA51-48A2-B083-2E8C81671582}" type="datetime1">
              <a:rPr lang="el-GR" altLang="el-GR"/>
              <a:pPr>
                <a:defRPr/>
              </a:pPr>
              <a:t>12/7/2025</a:t>
            </a:fld>
            <a:endParaRPr lang="el-GR" altLang="el-GR"/>
          </a:p>
        </p:txBody>
      </p:sp>
      <p:sp>
        <p:nvSpPr>
          <p:cNvPr id="6" name="Rectangle 9">
            <a:extLst>
              <a:ext uri="{FF2B5EF4-FFF2-40B4-BE49-F238E27FC236}">
                <a16:creationId xmlns:a16="http://schemas.microsoft.com/office/drawing/2014/main" id="{D33E6E69-D6AB-FD3D-6068-544F0890C237}"/>
              </a:ext>
            </a:extLst>
          </p:cNvPr>
          <p:cNvSpPr>
            <a:spLocks noGrp="1" noChangeArrowheads="1"/>
          </p:cNvSpPr>
          <p:nvPr>
            <p:ph type="ftr" sz="quarter" idx="11"/>
          </p:nvPr>
        </p:nvSpPr>
        <p:spPr>
          <a:ln/>
        </p:spPr>
        <p:txBody>
          <a:bodyPr/>
          <a:lstStyle>
            <a:lvl1pPr>
              <a:defRPr/>
            </a:lvl1pPr>
          </a:lstStyle>
          <a:p>
            <a:pPr>
              <a:defRPr/>
            </a:pPr>
            <a:r>
              <a:rPr lang="el-GR" altLang="el-GR"/>
              <a:t>Γ. Μπανάσης (HOU-CS-UGP-2004-11)</a:t>
            </a:r>
          </a:p>
        </p:txBody>
      </p:sp>
      <p:sp>
        <p:nvSpPr>
          <p:cNvPr id="7" name="Rectangle 10">
            <a:extLst>
              <a:ext uri="{FF2B5EF4-FFF2-40B4-BE49-F238E27FC236}">
                <a16:creationId xmlns:a16="http://schemas.microsoft.com/office/drawing/2014/main" id="{B9426BE3-2F0D-2AE6-1F19-A1788D1A983F}"/>
              </a:ext>
            </a:extLst>
          </p:cNvPr>
          <p:cNvSpPr>
            <a:spLocks noGrp="1" noChangeArrowheads="1"/>
          </p:cNvSpPr>
          <p:nvPr>
            <p:ph type="sldNum" sz="quarter" idx="12"/>
          </p:nvPr>
        </p:nvSpPr>
        <p:spPr>
          <a:ln/>
        </p:spPr>
        <p:txBody>
          <a:bodyPr/>
          <a:lstStyle>
            <a:lvl1pPr>
              <a:defRPr/>
            </a:lvl1pPr>
          </a:lstStyle>
          <a:p>
            <a:pPr>
              <a:defRPr/>
            </a:pPr>
            <a:fld id="{344E3C58-8911-47E5-B969-98EC1178FF2F}" type="slidenum">
              <a:rPr lang="el-GR" altLang="el-GR"/>
              <a:pPr>
                <a:defRPr/>
              </a:pPr>
              <a:t>‹#›</a:t>
            </a:fld>
            <a:endParaRPr lang="el-GR" altLang="el-GR"/>
          </a:p>
        </p:txBody>
      </p:sp>
    </p:spTree>
    <p:extLst>
      <p:ext uri="{BB962C8B-B14F-4D97-AF65-F5344CB8AC3E}">
        <p14:creationId xmlns:p14="http://schemas.microsoft.com/office/powerpoint/2010/main" val="1457631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8">
            <a:extLst>
              <a:ext uri="{FF2B5EF4-FFF2-40B4-BE49-F238E27FC236}">
                <a16:creationId xmlns:a16="http://schemas.microsoft.com/office/drawing/2014/main" id="{74590007-CF3F-7E3F-6724-0186FEB32C00}"/>
              </a:ext>
            </a:extLst>
          </p:cNvPr>
          <p:cNvSpPr>
            <a:spLocks noGrp="1" noChangeArrowheads="1"/>
          </p:cNvSpPr>
          <p:nvPr>
            <p:ph type="dt" sz="half" idx="10"/>
          </p:nvPr>
        </p:nvSpPr>
        <p:spPr>
          <a:ln/>
        </p:spPr>
        <p:txBody>
          <a:bodyPr/>
          <a:lstStyle>
            <a:lvl1pPr>
              <a:defRPr/>
            </a:lvl1pPr>
          </a:lstStyle>
          <a:p>
            <a:pPr>
              <a:defRPr/>
            </a:pPr>
            <a:fld id="{6C81611E-26BE-4994-9ACE-AC5889F9B986}" type="datetime1">
              <a:rPr lang="el-GR" altLang="el-GR"/>
              <a:pPr>
                <a:defRPr/>
              </a:pPr>
              <a:t>12/7/2025</a:t>
            </a:fld>
            <a:endParaRPr lang="el-GR" altLang="el-GR"/>
          </a:p>
        </p:txBody>
      </p:sp>
      <p:sp>
        <p:nvSpPr>
          <p:cNvPr id="5" name="Rectangle 9">
            <a:extLst>
              <a:ext uri="{FF2B5EF4-FFF2-40B4-BE49-F238E27FC236}">
                <a16:creationId xmlns:a16="http://schemas.microsoft.com/office/drawing/2014/main" id="{A70844D2-C740-692A-5AD8-4D2E87584A6C}"/>
              </a:ext>
            </a:extLst>
          </p:cNvPr>
          <p:cNvSpPr>
            <a:spLocks noGrp="1" noChangeArrowheads="1"/>
          </p:cNvSpPr>
          <p:nvPr>
            <p:ph type="ftr" sz="quarter" idx="11"/>
          </p:nvPr>
        </p:nvSpPr>
        <p:spPr>
          <a:ln/>
        </p:spPr>
        <p:txBody>
          <a:bodyPr/>
          <a:lstStyle>
            <a:lvl1pPr>
              <a:defRPr/>
            </a:lvl1pPr>
          </a:lstStyle>
          <a:p>
            <a:pPr>
              <a:defRPr/>
            </a:pPr>
            <a:r>
              <a:rPr lang="el-GR" altLang="el-GR"/>
              <a:t>Γ. Μπανάσης (HOU-CS-UGP-2004-11)</a:t>
            </a:r>
          </a:p>
        </p:txBody>
      </p:sp>
      <p:sp>
        <p:nvSpPr>
          <p:cNvPr id="6" name="Rectangle 10">
            <a:extLst>
              <a:ext uri="{FF2B5EF4-FFF2-40B4-BE49-F238E27FC236}">
                <a16:creationId xmlns:a16="http://schemas.microsoft.com/office/drawing/2014/main" id="{97B3024B-DC67-1D20-1BBF-D35361A7CD14}"/>
              </a:ext>
            </a:extLst>
          </p:cNvPr>
          <p:cNvSpPr>
            <a:spLocks noGrp="1" noChangeArrowheads="1"/>
          </p:cNvSpPr>
          <p:nvPr>
            <p:ph type="sldNum" sz="quarter" idx="12"/>
          </p:nvPr>
        </p:nvSpPr>
        <p:spPr>
          <a:ln/>
        </p:spPr>
        <p:txBody>
          <a:bodyPr/>
          <a:lstStyle>
            <a:lvl1pPr>
              <a:defRPr/>
            </a:lvl1pPr>
          </a:lstStyle>
          <a:p>
            <a:pPr>
              <a:defRPr/>
            </a:pPr>
            <a:fld id="{DAB79130-9220-4F94-95C6-28226A5ED898}" type="slidenum">
              <a:rPr lang="el-GR" altLang="el-GR"/>
              <a:pPr>
                <a:defRPr/>
              </a:pPr>
              <a:t>‹#›</a:t>
            </a:fld>
            <a:endParaRPr lang="el-GR" altLang="el-GR"/>
          </a:p>
        </p:txBody>
      </p:sp>
    </p:spTree>
    <p:extLst>
      <p:ext uri="{BB962C8B-B14F-4D97-AF65-F5344CB8AC3E}">
        <p14:creationId xmlns:p14="http://schemas.microsoft.com/office/powerpoint/2010/main" val="3623463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1981200" cy="5791200"/>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609600" y="228600"/>
            <a:ext cx="57912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8">
            <a:extLst>
              <a:ext uri="{FF2B5EF4-FFF2-40B4-BE49-F238E27FC236}">
                <a16:creationId xmlns:a16="http://schemas.microsoft.com/office/drawing/2014/main" id="{493C3464-590C-3492-8BA4-69D0937282CA}"/>
              </a:ext>
            </a:extLst>
          </p:cNvPr>
          <p:cNvSpPr>
            <a:spLocks noGrp="1" noChangeArrowheads="1"/>
          </p:cNvSpPr>
          <p:nvPr>
            <p:ph type="dt" sz="half" idx="10"/>
          </p:nvPr>
        </p:nvSpPr>
        <p:spPr>
          <a:ln/>
        </p:spPr>
        <p:txBody>
          <a:bodyPr/>
          <a:lstStyle>
            <a:lvl1pPr>
              <a:defRPr/>
            </a:lvl1pPr>
          </a:lstStyle>
          <a:p>
            <a:pPr>
              <a:defRPr/>
            </a:pPr>
            <a:fld id="{0A6F09E7-B67D-4501-AB91-CE8BA71A7F14}" type="datetime1">
              <a:rPr lang="el-GR" altLang="el-GR"/>
              <a:pPr>
                <a:defRPr/>
              </a:pPr>
              <a:t>12/7/2025</a:t>
            </a:fld>
            <a:endParaRPr lang="el-GR" altLang="el-GR"/>
          </a:p>
        </p:txBody>
      </p:sp>
      <p:sp>
        <p:nvSpPr>
          <p:cNvPr id="5" name="Rectangle 9">
            <a:extLst>
              <a:ext uri="{FF2B5EF4-FFF2-40B4-BE49-F238E27FC236}">
                <a16:creationId xmlns:a16="http://schemas.microsoft.com/office/drawing/2014/main" id="{E3725201-C401-3EDD-46A4-A90ED39D9DBB}"/>
              </a:ext>
            </a:extLst>
          </p:cNvPr>
          <p:cNvSpPr>
            <a:spLocks noGrp="1" noChangeArrowheads="1"/>
          </p:cNvSpPr>
          <p:nvPr>
            <p:ph type="ftr" sz="quarter" idx="11"/>
          </p:nvPr>
        </p:nvSpPr>
        <p:spPr>
          <a:ln/>
        </p:spPr>
        <p:txBody>
          <a:bodyPr/>
          <a:lstStyle>
            <a:lvl1pPr>
              <a:defRPr/>
            </a:lvl1pPr>
          </a:lstStyle>
          <a:p>
            <a:pPr>
              <a:defRPr/>
            </a:pPr>
            <a:r>
              <a:rPr lang="el-GR" altLang="el-GR"/>
              <a:t>Γ. Μπανάσης (HOU-CS-UGP-2004-11)</a:t>
            </a:r>
          </a:p>
        </p:txBody>
      </p:sp>
      <p:sp>
        <p:nvSpPr>
          <p:cNvPr id="6" name="Rectangle 10">
            <a:extLst>
              <a:ext uri="{FF2B5EF4-FFF2-40B4-BE49-F238E27FC236}">
                <a16:creationId xmlns:a16="http://schemas.microsoft.com/office/drawing/2014/main" id="{6B3D1DFC-9278-57F1-4A83-2CB9311942F5}"/>
              </a:ext>
            </a:extLst>
          </p:cNvPr>
          <p:cNvSpPr>
            <a:spLocks noGrp="1" noChangeArrowheads="1"/>
          </p:cNvSpPr>
          <p:nvPr>
            <p:ph type="sldNum" sz="quarter" idx="12"/>
          </p:nvPr>
        </p:nvSpPr>
        <p:spPr>
          <a:ln/>
        </p:spPr>
        <p:txBody>
          <a:bodyPr/>
          <a:lstStyle>
            <a:lvl1pPr>
              <a:defRPr/>
            </a:lvl1pPr>
          </a:lstStyle>
          <a:p>
            <a:pPr>
              <a:defRPr/>
            </a:pPr>
            <a:fld id="{D9F82732-7CAB-4FBD-87A8-A7ED2AADE69D}" type="slidenum">
              <a:rPr lang="el-GR" altLang="el-GR"/>
              <a:pPr>
                <a:defRPr/>
              </a:pPr>
              <a:t>‹#›</a:t>
            </a:fld>
            <a:endParaRPr lang="el-GR" altLang="el-GR"/>
          </a:p>
        </p:txBody>
      </p:sp>
    </p:spTree>
    <p:extLst>
      <p:ext uri="{BB962C8B-B14F-4D97-AF65-F5344CB8AC3E}">
        <p14:creationId xmlns:p14="http://schemas.microsoft.com/office/powerpoint/2010/main" val="699343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7" name="AutoShape 4">
            <a:extLst>
              <a:ext uri="{FF2B5EF4-FFF2-40B4-BE49-F238E27FC236}">
                <a16:creationId xmlns:a16="http://schemas.microsoft.com/office/drawing/2014/main" id="{17DC8C99-1EA6-3199-B36D-5226062C2227}"/>
              </a:ext>
            </a:extLst>
          </p:cNvPr>
          <p:cNvSpPr>
            <a:spLocks noChangeArrowheads="1"/>
          </p:cNvSpPr>
          <p:nvPr/>
        </p:nvSpPr>
        <p:spPr bwMode="blackWhite">
          <a:xfrm>
            <a:off x="-1588" y="1588"/>
            <a:ext cx="9037638" cy="906462"/>
          </a:xfrm>
          <a:custGeom>
            <a:avLst/>
            <a:gdLst>
              <a:gd name="T0" fmla="*/ 0 w 7000"/>
              <a:gd name="T1" fmla="*/ 0 h 1000"/>
              <a:gd name="T2" fmla="*/ 2147483646 w 7000"/>
              <a:gd name="T3" fmla="*/ 0 h 1000"/>
              <a:gd name="T4" fmla="*/ 2147483646 w 7000"/>
              <a:gd name="T5" fmla="*/ 2147483646 h 1000"/>
              <a:gd name="T6" fmla="*/ 2147483646 w 7000"/>
              <a:gd name="T7" fmla="*/ 2147483646 h 1000"/>
              <a:gd name="T8" fmla="*/ 0 w 7000"/>
              <a:gd name="T9" fmla="*/ 2147483646 h 1000"/>
              <a:gd name="T10" fmla="*/ 0 60000 65536"/>
              <a:gd name="T11" fmla="*/ 0 60000 65536"/>
              <a:gd name="T12" fmla="*/ 0 60000 65536"/>
              <a:gd name="T13" fmla="*/ 0 60000 65536"/>
              <a:gd name="T14" fmla="*/ 0 60000 65536"/>
              <a:gd name="T15" fmla="*/ 0 w 7000"/>
              <a:gd name="T16" fmla="*/ 0 h 1000"/>
              <a:gd name="T17" fmla="*/ 3500 w 7000"/>
              <a:gd name="T18" fmla="*/ 1000 h 1000"/>
            </a:gdLst>
            <a:ahLst/>
            <a:cxnLst>
              <a:cxn ang="T10">
                <a:pos x="T0" y="T1"/>
              </a:cxn>
              <a:cxn ang="T11">
                <a:pos x="T2" y="T3"/>
              </a:cxn>
              <a:cxn ang="T12">
                <a:pos x="T4" y="T5"/>
              </a:cxn>
              <a:cxn ang="T13">
                <a:pos x="T6" y="T7"/>
              </a:cxn>
              <a:cxn ang="T14">
                <a:pos x="T8" y="T9"/>
              </a:cxn>
            </a:cxnLst>
            <a:rect l="T15" t="T16" r="T17" b="T18"/>
            <a:pathLst>
              <a:path w="7000" h="1000">
                <a:moveTo>
                  <a:pt x="0" y="0"/>
                </a:moveTo>
                <a:lnTo>
                  <a:pt x="6500" y="0"/>
                </a:lnTo>
                <a:cubicBezTo>
                  <a:pt x="6776" y="0"/>
                  <a:pt x="7000" y="223"/>
                  <a:pt x="7000" y="500"/>
                </a:cubicBezTo>
                <a:cubicBezTo>
                  <a:pt x="7000" y="776"/>
                  <a:pt x="6776" y="999"/>
                  <a:pt x="6500" y="999"/>
                </a:cubicBezTo>
                <a:lnTo>
                  <a:pt x="0" y="1000"/>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l-GR"/>
          </a:p>
        </p:txBody>
      </p:sp>
      <p:sp>
        <p:nvSpPr>
          <p:cNvPr id="1028" name="Line 5">
            <a:extLst>
              <a:ext uri="{FF2B5EF4-FFF2-40B4-BE49-F238E27FC236}">
                <a16:creationId xmlns:a16="http://schemas.microsoft.com/office/drawing/2014/main" id="{03957A42-DF9F-FD70-F8C0-C4195D95B9F4}"/>
              </a:ext>
            </a:extLst>
          </p:cNvPr>
          <p:cNvSpPr>
            <a:spLocks noChangeShapeType="1"/>
          </p:cNvSpPr>
          <p:nvPr/>
        </p:nvSpPr>
        <p:spPr bwMode="auto">
          <a:xfrm>
            <a:off x="0" y="836613"/>
            <a:ext cx="807720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1029" name="Rectangle 6">
            <a:extLst>
              <a:ext uri="{FF2B5EF4-FFF2-40B4-BE49-F238E27FC236}">
                <a16:creationId xmlns:a16="http://schemas.microsoft.com/office/drawing/2014/main" id="{F9A11F68-55D8-CF2E-E9E8-159CB253BC06}"/>
              </a:ext>
            </a:extLst>
          </p:cNvPr>
          <p:cNvSpPr>
            <a:spLocks noGrp="1" noChangeArrowheads="1"/>
          </p:cNvSpPr>
          <p:nvPr>
            <p:ph type="title"/>
          </p:nvPr>
        </p:nvSpPr>
        <p:spPr bwMode="auto">
          <a:xfrm>
            <a:off x="1900238" y="260350"/>
            <a:ext cx="59118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6000" tIns="36000" rIns="36000" bIns="36000" numCol="1" anchor="ctr" anchorCtr="0" compatLnSpc="1">
            <a:prstTxWarp prst="textNoShape">
              <a:avLst/>
            </a:prstTxWarp>
          </a:bodyPr>
          <a:lstStyle/>
          <a:p>
            <a:pPr lvl="0"/>
            <a:r>
              <a:rPr lang="el-GR" altLang="el-GR"/>
              <a:t>Click to edit Master title style</a:t>
            </a:r>
          </a:p>
        </p:txBody>
      </p:sp>
      <p:sp>
        <p:nvSpPr>
          <p:cNvPr id="1030" name="Rectangle 7">
            <a:extLst>
              <a:ext uri="{FF2B5EF4-FFF2-40B4-BE49-F238E27FC236}">
                <a16:creationId xmlns:a16="http://schemas.microsoft.com/office/drawing/2014/main" id="{6554C781-D805-1809-D2E8-4C804E5FCF2F}"/>
              </a:ext>
            </a:extLst>
          </p:cNvPr>
          <p:cNvSpPr>
            <a:spLocks noGrp="1" noChangeArrowheads="1"/>
          </p:cNvSpPr>
          <p:nvPr>
            <p:ph type="body" idx="1"/>
          </p:nvPr>
        </p:nvSpPr>
        <p:spPr bwMode="auto">
          <a:xfrm>
            <a:off x="609600" y="1600200"/>
            <a:ext cx="79248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altLang="el-GR"/>
              <a:t>Click to edit Master text styles</a:t>
            </a:r>
          </a:p>
          <a:p>
            <a:pPr lvl="1"/>
            <a:r>
              <a:rPr lang="el-GR" altLang="el-GR"/>
              <a:t>Second level</a:t>
            </a:r>
          </a:p>
          <a:p>
            <a:pPr lvl="2"/>
            <a:r>
              <a:rPr lang="el-GR" altLang="el-GR"/>
              <a:t>Third level</a:t>
            </a:r>
          </a:p>
          <a:p>
            <a:pPr lvl="3"/>
            <a:r>
              <a:rPr lang="el-GR" altLang="el-GR"/>
              <a:t>Fourth level</a:t>
            </a:r>
          </a:p>
          <a:p>
            <a:pPr lvl="4"/>
            <a:r>
              <a:rPr lang="el-GR" altLang="el-GR"/>
              <a:t>Fifth level</a:t>
            </a:r>
          </a:p>
        </p:txBody>
      </p:sp>
      <p:sp>
        <p:nvSpPr>
          <p:cNvPr id="12296" name="Rectangle 8">
            <a:extLst>
              <a:ext uri="{FF2B5EF4-FFF2-40B4-BE49-F238E27FC236}">
                <a16:creationId xmlns:a16="http://schemas.microsoft.com/office/drawing/2014/main" id="{F8DD22E1-168C-9ADA-F0DA-4A1ED1235D47}"/>
              </a:ext>
            </a:extLst>
          </p:cNvPr>
          <p:cNvSpPr>
            <a:spLocks noGrp="1" noChangeArrowheads="1"/>
          </p:cNvSpPr>
          <p:nvPr>
            <p:ph type="dt" sz="half" idx="2"/>
          </p:nvPr>
        </p:nvSpPr>
        <p:spPr bwMode="auto">
          <a:xfrm>
            <a:off x="457200" y="6248400"/>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fld id="{67859A8B-B67E-4C46-90AE-43881A4FE53B}" type="datetime1">
              <a:rPr lang="el-GR" altLang="el-GR"/>
              <a:pPr>
                <a:defRPr/>
              </a:pPr>
              <a:t>12/7/2025</a:t>
            </a:fld>
            <a:endParaRPr lang="el-GR" altLang="el-GR"/>
          </a:p>
        </p:txBody>
      </p:sp>
      <p:sp>
        <p:nvSpPr>
          <p:cNvPr id="12297" name="Rectangle 9">
            <a:extLst>
              <a:ext uri="{FF2B5EF4-FFF2-40B4-BE49-F238E27FC236}">
                <a16:creationId xmlns:a16="http://schemas.microsoft.com/office/drawing/2014/main" id="{6C1D0BA8-A433-C826-B87C-C272F8C2CEA8}"/>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pPr>
              <a:defRPr/>
            </a:pPr>
            <a:r>
              <a:rPr lang="el-GR" altLang="el-GR"/>
              <a:t>Γ. Μπανάσης (HOU-CS-UGP-2004-11)</a:t>
            </a:r>
          </a:p>
        </p:txBody>
      </p:sp>
      <p:sp>
        <p:nvSpPr>
          <p:cNvPr id="12298" name="Rectangle 10">
            <a:extLst>
              <a:ext uri="{FF2B5EF4-FFF2-40B4-BE49-F238E27FC236}">
                <a16:creationId xmlns:a16="http://schemas.microsoft.com/office/drawing/2014/main" id="{9EB97030-EA62-5890-6B89-21C8363B1832}"/>
              </a:ext>
            </a:extLst>
          </p:cNvPr>
          <p:cNvSpPr>
            <a:spLocks noGrp="1" noChangeArrowheads="1"/>
          </p:cNvSpPr>
          <p:nvPr>
            <p:ph type="sldNum" sz="quarter" idx="4"/>
          </p:nvPr>
        </p:nvSpPr>
        <p:spPr bwMode="auto">
          <a:xfrm>
            <a:off x="6553200" y="6248400"/>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panose="020B0A04020102020204" pitchFamily="34" charset="0"/>
              </a:defRPr>
            </a:lvl1pPr>
          </a:lstStyle>
          <a:p>
            <a:pPr>
              <a:defRPr/>
            </a:pPr>
            <a:fld id="{B2156A8B-9E45-4DF4-B6AE-78D3F68C9DDA}" type="slidenum">
              <a:rPr lang="el-GR" altLang="el-GR"/>
              <a:pPr>
                <a:defRPr/>
              </a:pPr>
              <a:t>‹#›</a:t>
            </a:fld>
            <a:endParaRPr lang="el-GR" altLang="el-GR"/>
          </a:p>
        </p:txBody>
      </p:sp>
      <p:pic>
        <p:nvPicPr>
          <p:cNvPr id="1034" name="Picture 1" descr="logo_eap_new">
            <a:extLst>
              <a:ext uri="{FF2B5EF4-FFF2-40B4-BE49-F238E27FC236}">
                <a16:creationId xmlns:a16="http://schemas.microsoft.com/office/drawing/2014/main" id="{4AA67628-77BA-E0AA-6264-79BDB6BBC054}"/>
              </a:ext>
            </a:extLst>
          </p:cNvPr>
          <p:cNvPicPr>
            <a:picLocks noChangeAspect="1" noChangeArrowheads="1"/>
          </p:cNvPicPr>
          <p:nvPr/>
        </p:nvPicPr>
        <p:blipFill>
          <a:blip r:embed="rId13">
            <a:lum bright="70000" contrast="-70000"/>
            <a:extLst>
              <a:ext uri="{28A0092B-C50C-407E-A947-70E740481C1C}">
                <a14:useLocalDpi xmlns:a14="http://schemas.microsoft.com/office/drawing/2010/main" val="0"/>
              </a:ext>
            </a:extLst>
          </a:blip>
          <a:srcRect/>
          <a:stretch>
            <a:fillRect/>
          </a:stretch>
        </p:blipFill>
        <p:spPr bwMode="auto">
          <a:xfrm>
            <a:off x="0" y="115888"/>
            <a:ext cx="1684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46"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hf hdr="0"/>
  <p:txStyles>
    <p:titleStyle>
      <a:lvl1pPr algn="l" rtl="0" eaLnBrk="0" fontAlgn="base" hangingPunct="0">
        <a:spcBef>
          <a:spcPct val="0"/>
        </a:spcBef>
        <a:spcAft>
          <a:spcPct val="0"/>
        </a:spcAft>
        <a:defRPr sz="3200" b="1" kern="1200">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Century Gothic" panose="020B0502020202020204" pitchFamily="34" charset="0"/>
        </a:defRPr>
      </a:lvl2pPr>
      <a:lvl3pPr algn="l" rtl="0" eaLnBrk="0" fontAlgn="base" hangingPunct="0">
        <a:spcBef>
          <a:spcPct val="0"/>
        </a:spcBef>
        <a:spcAft>
          <a:spcPct val="0"/>
        </a:spcAft>
        <a:defRPr sz="3200" b="1">
          <a:solidFill>
            <a:schemeClr val="tx2"/>
          </a:solidFill>
          <a:latin typeface="Century Gothic" panose="020B0502020202020204" pitchFamily="34" charset="0"/>
        </a:defRPr>
      </a:lvl3pPr>
      <a:lvl4pPr algn="l" rtl="0" eaLnBrk="0" fontAlgn="base" hangingPunct="0">
        <a:spcBef>
          <a:spcPct val="0"/>
        </a:spcBef>
        <a:spcAft>
          <a:spcPct val="0"/>
        </a:spcAft>
        <a:defRPr sz="3200" b="1">
          <a:solidFill>
            <a:schemeClr val="tx2"/>
          </a:solidFill>
          <a:latin typeface="Century Gothic" panose="020B0502020202020204" pitchFamily="34" charset="0"/>
        </a:defRPr>
      </a:lvl4pPr>
      <a:lvl5pPr algn="l" rtl="0" eaLnBrk="0" fontAlgn="base" hangingPunct="0">
        <a:spcBef>
          <a:spcPct val="0"/>
        </a:spcBef>
        <a:spcAft>
          <a:spcPct val="0"/>
        </a:spcAft>
        <a:defRPr sz="3200" b="1">
          <a:solidFill>
            <a:schemeClr val="tx2"/>
          </a:solidFill>
          <a:latin typeface="Century Gothic" panose="020B0502020202020204" pitchFamily="34" charset="0"/>
        </a:defRPr>
      </a:lvl5pPr>
      <a:lvl6pPr marL="457200" algn="l" rtl="0" fontAlgn="base">
        <a:spcBef>
          <a:spcPct val="0"/>
        </a:spcBef>
        <a:spcAft>
          <a:spcPct val="0"/>
        </a:spcAft>
        <a:defRPr sz="3600" b="1">
          <a:solidFill>
            <a:schemeClr val="tx2"/>
          </a:solidFill>
          <a:latin typeface="Century Gothic" panose="020B0502020202020204" pitchFamily="34" charset="0"/>
        </a:defRPr>
      </a:lvl6pPr>
      <a:lvl7pPr marL="914400" algn="l" rtl="0" fontAlgn="base">
        <a:spcBef>
          <a:spcPct val="0"/>
        </a:spcBef>
        <a:spcAft>
          <a:spcPct val="0"/>
        </a:spcAft>
        <a:defRPr sz="3600" b="1">
          <a:solidFill>
            <a:schemeClr val="tx2"/>
          </a:solidFill>
          <a:latin typeface="Century Gothic" panose="020B0502020202020204" pitchFamily="34" charset="0"/>
        </a:defRPr>
      </a:lvl7pPr>
      <a:lvl8pPr marL="1371600" algn="l" rtl="0" fontAlgn="base">
        <a:spcBef>
          <a:spcPct val="0"/>
        </a:spcBef>
        <a:spcAft>
          <a:spcPct val="0"/>
        </a:spcAft>
        <a:defRPr sz="3600" b="1">
          <a:solidFill>
            <a:schemeClr val="tx2"/>
          </a:solidFill>
          <a:latin typeface="Century Gothic" panose="020B0502020202020204" pitchFamily="34" charset="0"/>
        </a:defRPr>
      </a:lvl8pPr>
      <a:lvl9pPr marL="1828800" algn="l" rtl="0" fontAlgn="base">
        <a:spcBef>
          <a:spcPct val="0"/>
        </a:spcBef>
        <a:spcAft>
          <a:spcPct val="0"/>
        </a:spcAft>
        <a:defRPr sz="3600" b="1">
          <a:solidFill>
            <a:schemeClr val="tx2"/>
          </a:solidFill>
          <a:latin typeface="Century Gothic" panose="020B0502020202020204"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l"/>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panose="05000000000000000000" pitchFamily="2" charset="2"/>
        <a:buChar char="l"/>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l"/>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bg2"/>
        </a:buClr>
        <a:buSzPct val="40000"/>
        <a:buFont typeface="Wingdings" panose="05000000000000000000" pitchFamily="2" charset="2"/>
        <a:buChar char="l"/>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F:\2.%20&#931;&#967;&#959;&#955;&#942;\HOU\4.%20&#916;%20&#917;&#964;&#959;&#962;%202024-2025\&#928;&#923;&#919;40\1.%20&#928;&#964;&#965;&#967;&#953;&#945;&#954;&#942;%20&#917;&#961;&#947;&#945;&#963;&#943;&#945;\2025\7.%20&#921;&#959;&#973;&#955;&#953;&#959;&#962;\07-07-25\PE452_SMARLAMAKIS_GWO.mp4" TargetMode="External"/><Relationship Id="rId1" Type="http://schemas.microsoft.com/office/2007/relationships/media" Target="file:///F:\2.%20&#931;&#967;&#959;&#955;&#942;\HOU\4.%20&#916;%20&#917;&#964;&#959;&#962;%202024-2025\&#928;&#923;&#919;40\1.%20&#928;&#964;&#965;&#967;&#953;&#945;&#954;&#942;%20&#917;&#961;&#947;&#945;&#963;&#943;&#945;\2025\7.%20&#921;&#959;&#973;&#955;&#953;&#959;&#962;\07-07-25\PE452_SMARLAMAKIS_GWO.mp4" TargetMode="External"/><Relationship Id="rId5" Type="http://schemas.openxmlformats.org/officeDocument/2006/relationships/image" Target="../media/image3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7">
            <a:extLst>
              <a:ext uri="{FF2B5EF4-FFF2-40B4-BE49-F238E27FC236}">
                <a16:creationId xmlns:a16="http://schemas.microsoft.com/office/drawing/2014/main" id="{2229E6CD-2BF4-B6B1-AA14-7F90AE4A55C5}"/>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t="20323" b="4718"/>
          <a:stretch>
            <a:fillRect/>
          </a:stretch>
        </p:blipFill>
        <p:spPr bwMode="auto">
          <a:xfrm>
            <a:off x="1403350" y="3336925"/>
            <a:ext cx="3852863" cy="192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2">
            <a:extLst>
              <a:ext uri="{FF2B5EF4-FFF2-40B4-BE49-F238E27FC236}">
                <a16:creationId xmlns:a16="http://schemas.microsoft.com/office/drawing/2014/main" id="{52DE1DFC-1B6F-A864-1635-D7CFE23FD039}"/>
              </a:ext>
            </a:extLst>
          </p:cNvPr>
          <p:cNvSpPr>
            <a:spLocks noGrp="1" noChangeArrowheads="1"/>
          </p:cNvSpPr>
          <p:nvPr>
            <p:ph type="ctrTitle"/>
          </p:nvPr>
        </p:nvSpPr>
        <p:spPr>
          <a:xfrm>
            <a:off x="107504" y="1365969"/>
            <a:ext cx="8604696" cy="1470025"/>
          </a:xfrm>
        </p:spPr>
        <p:txBody>
          <a:bodyPr/>
          <a:lstStyle/>
          <a:p>
            <a:pPr eaLnBrk="1" hangingPunct="1"/>
            <a:r>
              <a:rPr lang="el-GR" altLang="el-GR" sz="4000" b="1" dirty="0"/>
              <a:t>Υλοποίηση </a:t>
            </a:r>
            <a:r>
              <a:rPr lang="en-US" altLang="el-GR" sz="4000" b="1" dirty="0"/>
              <a:t>Grey Wolf Optimization Algorithm</a:t>
            </a:r>
            <a:endParaRPr lang="el-GR" altLang="el-GR" sz="4000" b="1" dirty="0"/>
          </a:p>
        </p:txBody>
      </p:sp>
      <p:sp>
        <p:nvSpPr>
          <p:cNvPr id="4100" name="Rectangle 3">
            <a:extLst>
              <a:ext uri="{FF2B5EF4-FFF2-40B4-BE49-F238E27FC236}">
                <a16:creationId xmlns:a16="http://schemas.microsoft.com/office/drawing/2014/main" id="{FFFADACB-A744-7AD7-1EE7-373C6947FB4A}"/>
              </a:ext>
            </a:extLst>
          </p:cNvPr>
          <p:cNvSpPr>
            <a:spLocks noGrp="1" noChangeArrowheads="1"/>
          </p:cNvSpPr>
          <p:nvPr>
            <p:ph type="subTitle" idx="1"/>
          </p:nvPr>
        </p:nvSpPr>
        <p:spPr>
          <a:xfrm>
            <a:off x="4788024" y="2601763"/>
            <a:ext cx="3581723" cy="482749"/>
          </a:xfrm>
        </p:spPr>
        <p:txBody>
          <a:bodyPr/>
          <a:lstStyle/>
          <a:p>
            <a:pPr algn="r" eaLnBrk="1" hangingPunct="1"/>
            <a:r>
              <a:rPr lang="el-GR" altLang="el-GR" sz="2400" b="1" i="1" dirty="0">
                <a:solidFill>
                  <a:schemeClr val="bg1"/>
                </a:solidFill>
              </a:rPr>
              <a:t>Χρήστος Σμαρλαμάκης</a:t>
            </a:r>
          </a:p>
        </p:txBody>
      </p:sp>
      <p:sp>
        <p:nvSpPr>
          <p:cNvPr id="4101" name="Text Box 4">
            <a:extLst>
              <a:ext uri="{FF2B5EF4-FFF2-40B4-BE49-F238E27FC236}">
                <a16:creationId xmlns:a16="http://schemas.microsoft.com/office/drawing/2014/main" id="{F1531899-C767-EC85-307D-72440148B4F8}"/>
              </a:ext>
            </a:extLst>
          </p:cNvPr>
          <p:cNvSpPr txBox="1">
            <a:spLocks noChangeArrowheads="1"/>
          </p:cNvSpPr>
          <p:nvPr/>
        </p:nvSpPr>
        <p:spPr bwMode="auto">
          <a:xfrm>
            <a:off x="1884363" y="404813"/>
            <a:ext cx="676275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l-GR" altLang="el-GR" sz="2400" b="1" dirty="0">
                <a:solidFill>
                  <a:schemeClr val="bg2"/>
                </a:solidFill>
              </a:rPr>
              <a:t>Πτυχιακή Εργασία </a:t>
            </a:r>
            <a:r>
              <a:rPr lang="en-US" altLang="el-GR" sz="2400" b="1" i="1" dirty="0">
                <a:solidFill>
                  <a:schemeClr val="bg2"/>
                </a:solidFill>
              </a:rPr>
              <a:t>HOU</a:t>
            </a:r>
            <a:r>
              <a:rPr lang="el-GR" altLang="el-GR" sz="2400" b="1" i="1" dirty="0">
                <a:solidFill>
                  <a:schemeClr val="bg2"/>
                </a:solidFill>
              </a:rPr>
              <a:t>-</a:t>
            </a:r>
            <a:r>
              <a:rPr lang="en-US" altLang="el-GR" sz="2400" b="1" i="1" dirty="0">
                <a:solidFill>
                  <a:schemeClr val="bg2"/>
                </a:solidFill>
              </a:rPr>
              <a:t>CS</a:t>
            </a:r>
            <a:r>
              <a:rPr lang="el-GR" altLang="el-GR" sz="2400" b="1" i="1" dirty="0">
                <a:solidFill>
                  <a:schemeClr val="bg2"/>
                </a:solidFill>
              </a:rPr>
              <a:t>-</a:t>
            </a:r>
            <a:r>
              <a:rPr lang="en-US" altLang="el-GR" sz="2400" b="1" i="1" dirty="0">
                <a:solidFill>
                  <a:schemeClr val="bg2"/>
                </a:solidFill>
              </a:rPr>
              <a:t>UGP</a:t>
            </a:r>
            <a:r>
              <a:rPr lang="el-GR" altLang="el-GR" sz="2400" b="1" i="1" dirty="0">
                <a:solidFill>
                  <a:schemeClr val="bg2"/>
                </a:solidFill>
              </a:rPr>
              <a:t>-20</a:t>
            </a:r>
            <a:r>
              <a:rPr lang="en-US" altLang="el-GR" sz="2400" b="1" i="1" dirty="0">
                <a:solidFill>
                  <a:schemeClr val="bg2"/>
                </a:solidFill>
              </a:rPr>
              <a:t>2</a:t>
            </a:r>
            <a:r>
              <a:rPr lang="el-GR" altLang="el-GR" sz="2400" b="1" i="1" dirty="0">
                <a:solidFill>
                  <a:schemeClr val="bg2"/>
                </a:solidFill>
              </a:rPr>
              <a:t>5-ΠΕ</a:t>
            </a:r>
            <a:r>
              <a:rPr lang="en-US" altLang="el-GR" sz="2400" b="1" i="1" dirty="0">
                <a:solidFill>
                  <a:schemeClr val="bg2"/>
                </a:solidFill>
              </a:rPr>
              <a:t>452</a:t>
            </a:r>
            <a:endParaRPr lang="el-GR" altLang="el-GR" sz="2400" b="1" i="1" dirty="0">
              <a:solidFill>
                <a:schemeClr val="bg2"/>
              </a:solidFill>
            </a:endParaRPr>
          </a:p>
        </p:txBody>
      </p:sp>
      <p:sp>
        <p:nvSpPr>
          <p:cNvPr id="4102" name="Text Box 5">
            <a:extLst>
              <a:ext uri="{FF2B5EF4-FFF2-40B4-BE49-F238E27FC236}">
                <a16:creationId xmlns:a16="http://schemas.microsoft.com/office/drawing/2014/main" id="{2EC847FF-B648-55AC-5380-19712904C82B}"/>
              </a:ext>
            </a:extLst>
          </p:cNvPr>
          <p:cNvSpPr txBox="1">
            <a:spLocks noChangeArrowheads="1"/>
          </p:cNvSpPr>
          <p:nvPr/>
        </p:nvSpPr>
        <p:spPr bwMode="auto">
          <a:xfrm>
            <a:off x="0" y="5516563"/>
            <a:ext cx="8712200" cy="83185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l-GR" altLang="el-GR" sz="2400" b="1" i="1" u="sng" dirty="0">
                <a:solidFill>
                  <a:schemeClr val="bg1"/>
                </a:solidFill>
              </a:rPr>
              <a:t>Επιβλέπων</a:t>
            </a:r>
            <a:r>
              <a:rPr lang="el-GR" altLang="el-GR" sz="2400" i="1" u="sng" dirty="0">
                <a:solidFill>
                  <a:schemeClr val="bg1"/>
                </a:solidFill>
              </a:rPr>
              <a:t>:</a:t>
            </a:r>
            <a:r>
              <a:rPr lang="el-GR" altLang="el-GR" sz="2400" i="1" dirty="0">
                <a:solidFill>
                  <a:schemeClr val="bg1"/>
                </a:solidFill>
              </a:rPr>
              <a:t> Δρ. Ευστράτιος Γεωργόπουλος</a:t>
            </a:r>
          </a:p>
          <a:p>
            <a:pPr eaLnBrk="1" hangingPunct="1">
              <a:spcBef>
                <a:spcPct val="0"/>
              </a:spcBef>
              <a:buClrTx/>
              <a:buSzTx/>
              <a:buFontTx/>
              <a:buNone/>
            </a:pPr>
            <a:r>
              <a:rPr lang="el-GR" altLang="el-GR" sz="2400" b="1" i="1" u="sng" dirty="0">
                <a:solidFill>
                  <a:schemeClr val="bg1"/>
                </a:solidFill>
              </a:rPr>
              <a:t>Μέλη ΕΚ</a:t>
            </a:r>
            <a:r>
              <a:rPr lang="el-GR" altLang="el-GR" sz="2400" i="1" u="sng" dirty="0">
                <a:solidFill>
                  <a:schemeClr val="bg1"/>
                </a:solidFill>
              </a:rPr>
              <a:t>:</a:t>
            </a:r>
            <a:r>
              <a:rPr lang="el-GR" altLang="el-GR" sz="2400" i="1" dirty="0">
                <a:solidFill>
                  <a:schemeClr val="bg1"/>
                </a:solidFill>
              </a:rPr>
              <a:t> Δρ. Γρηγόριος Μπεληγιάννης, Δρ. Αντωνία Στεφανή</a:t>
            </a:r>
          </a:p>
        </p:txBody>
      </p:sp>
      <p:pic>
        <p:nvPicPr>
          <p:cNvPr id="4103" name="Picture 9">
            <a:extLst>
              <a:ext uri="{FF2B5EF4-FFF2-40B4-BE49-F238E27FC236}">
                <a16:creationId xmlns:a16="http://schemas.microsoft.com/office/drawing/2014/main" id="{0462F0B8-678B-20A8-D7D4-267B61902773}"/>
              </a:ext>
            </a:extLst>
          </p:cNvPr>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5508625" y="3336925"/>
            <a:ext cx="1633538" cy="192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E5CA4D6A-EB1F-5BD4-C92D-D546A008803E}"/>
              </a:ext>
            </a:extLst>
          </p:cNvPr>
          <p:cNvSpPr>
            <a:spLocks noGrp="1" noChangeArrowheads="1"/>
          </p:cNvSpPr>
          <p:nvPr>
            <p:ph type="title"/>
          </p:nvPr>
        </p:nvSpPr>
        <p:spPr>
          <a:xfrm>
            <a:off x="1835150" y="114300"/>
            <a:ext cx="6446838" cy="914400"/>
          </a:xfrm>
        </p:spPr>
        <p:txBody>
          <a:bodyPr/>
          <a:lstStyle/>
          <a:p>
            <a:pPr eaLnBrk="1" hangingPunct="1"/>
            <a:r>
              <a:rPr lang="el-GR" altLang="el-GR" sz="2800" dirty="0">
                <a:latin typeface="Calibri" panose="020F0502020204030204" pitchFamily="34" charset="0"/>
                <a:cs typeface="Calibri" panose="020F0502020204030204" pitchFamily="34" charset="0"/>
              </a:rPr>
              <a:t>Αντικείμενα Παρουσίασης</a:t>
            </a:r>
          </a:p>
        </p:txBody>
      </p:sp>
      <p:sp>
        <p:nvSpPr>
          <p:cNvPr id="6147" name="Rectangle 3">
            <a:extLst>
              <a:ext uri="{FF2B5EF4-FFF2-40B4-BE49-F238E27FC236}">
                <a16:creationId xmlns:a16="http://schemas.microsoft.com/office/drawing/2014/main" id="{CBCB6A0C-6559-534C-3132-C0E3FB5D462C}"/>
              </a:ext>
            </a:extLst>
          </p:cNvPr>
          <p:cNvSpPr>
            <a:spLocks noGrp="1" noChangeArrowheads="1"/>
          </p:cNvSpPr>
          <p:nvPr>
            <p:ph idx="1"/>
          </p:nvPr>
        </p:nvSpPr>
        <p:spPr>
          <a:xfrm>
            <a:off x="539552" y="1041648"/>
            <a:ext cx="7924800" cy="5051648"/>
          </a:xfrm>
        </p:spPr>
        <p:txBody>
          <a:bodyPr/>
          <a:lstStyle/>
          <a:p>
            <a:pPr eaLnBrk="1" hangingPunct="1">
              <a:lnSpc>
                <a:spcPct val="80000"/>
              </a:lnSpc>
            </a:pPr>
            <a:r>
              <a:rPr lang="el-GR" altLang="el-GR" sz="2400" dirty="0">
                <a:latin typeface="Calibri" panose="020F0502020204030204" pitchFamily="34" charset="0"/>
                <a:cs typeface="Calibri" panose="020F0502020204030204" pitchFamily="34" charset="0"/>
              </a:rPr>
              <a:t>Στόχοι Εργασίας</a:t>
            </a:r>
            <a:endParaRPr lang="el-GR" altLang="el-GR" sz="2400" i="1" dirty="0">
              <a:latin typeface="Calibri" panose="020F0502020204030204" pitchFamily="34" charset="0"/>
              <a:cs typeface="Calibri" panose="020F0502020204030204" pitchFamily="34" charset="0"/>
            </a:endParaRPr>
          </a:p>
          <a:p>
            <a:pPr eaLnBrk="1" hangingPunct="1">
              <a:lnSpc>
                <a:spcPct val="80000"/>
              </a:lnSpc>
            </a:pPr>
            <a:r>
              <a:rPr lang="el-GR" altLang="el-GR" sz="2400" dirty="0">
                <a:latin typeface="Calibri" panose="020F0502020204030204" pitchFamily="34" charset="0"/>
                <a:cs typeface="Calibri" panose="020F0502020204030204" pitchFamily="34" charset="0"/>
              </a:rPr>
              <a:t>Σχετιζόμενα πεδία</a:t>
            </a:r>
            <a:endParaRPr lang="el-GR" altLang="el-GR" sz="2400" i="1" dirty="0">
              <a:latin typeface="Calibri" panose="020F0502020204030204" pitchFamily="34" charset="0"/>
              <a:cs typeface="Calibri" panose="020F0502020204030204" pitchFamily="34" charset="0"/>
            </a:endParaRPr>
          </a:p>
          <a:p>
            <a:pPr eaLnBrk="1" hangingPunct="1">
              <a:lnSpc>
                <a:spcPct val="80000"/>
              </a:lnSpc>
            </a:pPr>
            <a:r>
              <a:rPr lang="el-GR" altLang="el-GR" sz="2400" dirty="0">
                <a:latin typeface="Calibri" panose="020F0502020204030204" pitchFamily="34" charset="0"/>
                <a:cs typeface="Calibri" panose="020F0502020204030204" pitchFamily="34" charset="0"/>
              </a:rPr>
              <a:t>Μεθοδολογία</a:t>
            </a:r>
            <a:r>
              <a:rPr lang="en-US" altLang="el-GR" sz="2400" dirty="0">
                <a:latin typeface="Calibri" panose="020F0502020204030204" pitchFamily="34" charset="0"/>
                <a:cs typeface="Calibri" panose="020F0502020204030204" pitchFamily="34" charset="0"/>
              </a:rPr>
              <a:t> </a:t>
            </a:r>
            <a:endParaRPr lang="el-GR" altLang="el-GR" sz="2400" i="1" dirty="0">
              <a:latin typeface="Calibri" panose="020F0502020204030204" pitchFamily="34" charset="0"/>
              <a:cs typeface="Calibri" panose="020F0502020204030204" pitchFamily="34" charset="0"/>
            </a:endParaRPr>
          </a:p>
          <a:p>
            <a:pPr lvl="1" eaLnBrk="1" hangingPunct="1">
              <a:lnSpc>
                <a:spcPct val="80000"/>
              </a:lnSpc>
            </a:pPr>
            <a:r>
              <a:rPr lang="el-GR" altLang="el-GR" sz="2400" dirty="0">
                <a:latin typeface="Calibri" panose="020F0502020204030204" pitchFamily="34" charset="0"/>
                <a:cs typeface="Calibri" panose="020F0502020204030204" pitchFamily="34" charset="0"/>
              </a:rPr>
              <a:t>Βασικές αρχές </a:t>
            </a:r>
            <a:r>
              <a:rPr lang="en-US" altLang="el-GR" sz="2400" dirty="0">
                <a:latin typeface="Calibri" panose="020F0502020204030204" pitchFamily="34" charset="0"/>
                <a:cs typeface="Calibri" panose="020F0502020204030204" pitchFamily="34" charset="0"/>
              </a:rPr>
              <a:t>GWO – </a:t>
            </a:r>
            <a:r>
              <a:rPr lang="el-GR" altLang="el-GR" sz="2400" dirty="0">
                <a:latin typeface="Calibri" panose="020F0502020204030204" pitchFamily="34" charset="0"/>
                <a:cs typeface="Calibri" panose="020F0502020204030204" pitchFamily="34" charset="0"/>
              </a:rPr>
              <a:t>Μαθηματικό Μοντέλο</a:t>
            </a:r>
            <a:endParaRPr lang="en-US" altLang="el-GR" sz="2400" dirty="0">
              <a:latin typeface="Calibri" panose="020F0502020204030204" pitchFamily="34" charset="0"/>
              <a:cs typeface="Calibri" panose="020F0502020204030204" pitchFamily="34" charset="0"/>
            </a:endParaRPr>
          </a:p>
          <a:p>
            <a:pPr lvl="1" eaLnBrk="1" hangingPunct="1">
              <a:lnSpc>
                <a:spcPct val="80000"/>
              </a:lnSpc>
            </a:pPr>
            <a:r>
              <a:rPr lang="el-GR" altLang="el-GR" sz="2400" dirty="0">
                <a:latin typeface="Calibri" panose="020F0502020204030204" pitchFamily="34" charset="0"/>
                <a:cs typeface="Calibri" panose="020F0502020204030204" pitchFamily="34" charset="0"/>
              </a:rPr>
              <a:t>Σχεδίαση Πειραμάτων – Συναρτήσεις Αξιολόγησης</a:t>
            </a:r>
          </a:p>
          <a:p>
            <a:pPr lvl="1" eaLnBrk="1" hangingPunct="1">
              <a:lnSpc>
                <a:spcPct val="80000"/>
              </a:lnSpc>
            </a:pPr>
            <a:r>
              <a:rPr lang="el-GR" altLang="el-GR" sz="2400" dirty="0">
                <a:latin typeface="Calibri" panose="020F0502020204030204" pitchFamily="34" charset="0"/>
                <a:cs typeface="Calibri" panose="020F0502020204030204" pitchFamily="34" charset="0"/>
              </a:rPr>
              <a:t>Υλοποίηση </a:t>
            </a:r>
          </a:p>
          <a:p>
            <a:pPr lvl="2" eaLnBrk="1" hangingPunct="1">
              <a:lnSpc>
                <a:spcPct val="80000"/>
              </a:lnSpc>
            </a:pPr>
            <a:r>
              <a:rPr lang="el-GR" altLang="el-GR" sz="2000" dirty="0">
                <a:latin typeface="Calibri" panose="020F0502020204030204" pitchFamily="34" charset="0"/>
                <a:cs typeface="Calibri" panose="020F0502020204030204" pitchFamily="34" charset="0"/>
              </a:rPr>
              <a:t>Εργαλεία</a:t>
            </a:r>
          </a:p>
          <a:p>
            <a:pPr lvl="2" eaLnBrk="1" hangingPunct="1">
              <a:lnSpc>
                <a:spcPct val="80000"/>
              </a:lnSpc>
            </a:pPr>
            <a:r>
              <a:rPr lang="el-GR" altLang="el-GR" sz="2000" dirty="0">
                <a:latin typeface="Calibri" panose="020F0502020204030204" pitchFamily="34" charset="0"/>
                <a:cs typeface="Calibri" panose="020F0502020204030204" pitchFamily="34" charset="0"/>
              </a:rPr>
              <a:t>Δομή – Αρχιτεκτονική Κώδικα</a:t>
            </a:r>
          </a:p>
          <a:p>
            <a:pPr eaLnBrk="1" hangingPunct="1">
              <a:lnSpc>
                <a:spcPct val="80000"/>
              </a:lnSpc>
            </a:pPr>
            <a:r>
              <a:rPr lang="el-GR" altLang="el-GR" sz="2400" dirty="0">
                <a:latin typeface="Calibri" panose="020F0502020204030204" pitchFamily="34" charset="0"/>
                <a:cs typeface="Calibri" panose="020F0502020204030204" pitchFamily="34" charset="0"/>
              </a:rPr>
              <a:t>Αποτελέσματα</a:t>
            </a:r>
            <a:r>
              <a:rPr lang="en-US" altLang="el-GR" sz="2400" dirty="0">
                <a:latin typeface="Calibri" panose="020F0502020204030204" pitchFamily="34" charset="0"/>
                <a:cs typeface="Calibri" panose="020F0502020204030204" pitchFamily="34" charset="0"/>
              </a:rPr>
              <a:t> </a:t>
            </a:r>
            <a:r>
              <a:rPr lang="el-GR" altLang="el-GR" sz="2400" dirty="0">
                <a:latin typeface="Calibri" panose="020F0502020204030204" pitchFamily="34" charset="0"/>
                <a:cs typeface="Calibri" panose="020F0502020204030204" pitchFamily="34" charset="0"/>
              </a:rPr>
              <a:t>Πειραμάτων</a:t>
            </a:r>
            <a:endParaRPr lang="el-GR" altLang="el-GR" sz="2400" i="1" dirty="0">
              <a:latin typeface="Calibri" panose="020F0502020204030204" pitchFamily="34" charset="0"/>
              <a:cs typeface="Calibri" panose="020F0502020204030204" pitchFamily="34" charset="0"/>
            </a:endParaRPr>
          </a:p>
          <a:p>
            <a:pPr eaLnBrk="1" hangingPunct="1">
              <a:lnSpc>
                <a:spcPct val="80000"/>
              </a:lnSpc>
            </a:pPr>
            <a:r>
              <a:rPr lang="el-GR" altLang="el-GR" sz="2400" dirty="0">
                <a:latin typeface="Calibri" panose="020F0502020204030204" pitchFamily="34" charset="0"/>
                <a:cs typeface="Calibri" panose="020F0502020204030204" pitchFamily="34" charset="0"/>
              </a:rPr>
              <a:t>Επίδειξη Εκτέλεσης – </a:t>
            </a:r>
            <a:r>
              <a:rPr lang="en-US" altLang="el-GR" sz="2400" dirty="0">
                <a:latin typeface="Calibri" panose="020F0502020204030204" pitchFamily="34" charset="0"/>
                <a:cs typeface="Calibri" panose="020F0502020204030204" pitchFamily="34" charset="0"/>
              </a:rPr>
              <a:t>GUI</a:t>
            </a:r>
            <a:endParaRPr lang="el-GR" altLang="el-GR" sz="2400" dirty="0">
              <a:latin typeface="Calibri" panose="020F0502020204030204" pitchFamily="34" charset="0"/>
              <a:cs typeface="Calibri" panose="020F0502020204030204" pitchFamily="34" charset="0"/>
            </a:endParaRPr>
          </a:p>
          <a:p>
            <a:pPr eaLnBrk="1" hangingPunct="1">
              <a:lnSpc>
                <a:spcPct val="80000"/>
              </a:lnSpc>
            </a:pPr>
            <a:r>
              <a:rPr lang="el-GR" altLang="el-GR" sz="2400" dirty="0">
                <a:latin typeface="Calibri" panose="020F0502020204030204" pitchFamily="34" charset="0"/>
                <a:cs typeface="Calibri" panose="020F0502020204030204" pitchFamily="34" charset="0"/>
              </a:rPr>
              <a:t>Συμπεράσματα</a:t>
            </a:r>
            <a:endParaRPr lang="el-GR" altLang="el-GR" sz="2400" i="1" dirty="0">
              <a:latin typeface="Calibri" panose="020F0502020204030204" pitchFamily="34" charset="0"/>
              <a:cs typeface="Calibri" panose="020F0502020204030204" pitchFamily="34" charset="0"/>
            </a:endParaRPr>
          </a:p>
          <a:p>
            <a:pPr lvl="1" eaLnBrk="1" hangingPunct="1">
              <a:lnSpc>
                <a:spcPct val="80000"/>
              </a:lnSpc>
            </a:pPr>
            <a:r>
              <a:rPr lang="el-GR" altLang="el-GR" sz="2400" dirty="0">
                <a:latin typeface="Calibri" panose="020F0502020204030204" pitchFamily="34" charset="0"/>
                <a:cs typeface="Calibri" panose="020F0502020204030204" pitchFamily="34" charset="0"/>
              </a:rPr>
              <a:t>Σύνοψη</a:t>
            </a:r>
          </a:p>
          <a:p>
            <a:pPr lvl="1" eaLnBrk="1" hangingPunct="1">
              <a:lnSpc>
                <a:spcPct val="80000"/>
              </a:lnSpc>
            </a:pPr>
            <a:r>
              <a:rPr lang="el-GR" altLang="el-GR" sz="2400" dirty="0">
                <a:latin typeface="Calibri" panose="020F0502020204030204" pitchFamily="34" charset="0"/>
                <a:cs typeface="Calibri" panose="020F0502020204030204" pitchFamily="34" charset="0"/>
              </a:rPr>
              <a:t>Αξιολόγηση – Περιορισμοί</a:t>
            </a:r>
          </a:p>
          <a:p>
            <a:pPr lvl="1" eaLnBrk="1" hangingPunct="1">
              <a:lnSpc>
                <a:spcPct val="80000"/>
              </a:lnSpc>
            </a:pPr>
            <a:r>
              <a:rPr lang="el-GR" altLang="el-GR" sz="2400" dirty="0">
                <a:latin typeface="Calibri" panose="020F0502020204030204" pitchFamily="34" charset="0"/>
                <a:cs typeface="Calibri" panose="020F0502020204030204" pitchFamily="34" charset="0"/>
              </a:rPr>
              <a:t>Επεκτάσεις / Μελλοντική Εργασία</a:t>
            </a:r>
          </a:p>
        </p:txBody>
      </p:sp>
      <p:sp>
        <p:nvSpPr>
          <p:cNvPr id="6148" name="Date Placeholder 3">
            <a:extLst>
              <a:ext uri="{FF2B5EF4-FFF2-40B4-BE49-F238E27FC236}">
                <a16:creationId xmlns:a16="http://schemas.microsoft.com/office/drawing/2014/main" id="{365405FB-8970-EF80-BE25-E0A553D76476}"/>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6149" name="Footer Placeholder 4">
            <a:extLst>
              <a:ext uri="{FF2B5EF4-FFF2-40B4-BE49-F238E27FC236}">
                <a16:creationId xmlns:a16="http://schemas.microsoft.com/office/drawing/2014/main" id="{CCEF7662-313C-E341-73EE-9E5129B25D7B}"/>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sp>
        <p:nvSpPr>
          <p:cNvPr id="6150" name="Slide Number Placeholder 5">
            <a:extLst>
              <a:ext uri="{FF2B5EF4-FFF2-40B4-BE49-F238E27FC236}">
                <a16:creationId xmlns:a16="http://schemas.microsoft.com/office/drawing/2014/main" id="{88B87158-D687-AA92-E6F7-AA748129A81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9E9054AE-5282-4504-A6DB-CEB177D8EC46}" type="slidenum">
              <a:rPr lang="el-GR" altLang="el-GR" sz="1200" smtClean="0">
                <a:latin typeface="Arial Black" panose="020B0A04020102020204" pitchFamily="34" charset="0"/>
              </a:rPr>
              <a:pPr>
                <a:spcBef>
                  <a:spcPct val="0"/>
                </a:spcBef>
                <a:buClrTx/>
                <a:buSzTx/>
                <a:buFontTx/>
                <a:buNone/>
              </a:pPr>
              <a:t>2</a:t>
            </a:fld>
            <a:endParaRPr lang="el-GR" altLang="el-GR" sz="1200" dirty="0">
              <a:latin typeface="Arial Black" panose="020B0A040201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F23FDE5-02D8-847C-02F4-43CCDB9B3ADB}"/>
              </a:ext>
            </a:extLst>
          </p:cNvPr>
          <p:cNvSpPr>
            <a:spLocks noGrp="1" noChangeArrowheads="1"/>
          </p:cNvSpPr>
          <p:nvPr>
            <p:ph type="title"/>
          </p:nvPr>
        </p:nvSpPr>
        <p:spPr/>
        <p:txBody>
          <a:bodyPr/>
          <a:lstStyle/>
          <a:p>
            <a:pPr eaLnBrk="1" hangingPunct="1"/>
            <a:r>
              <a:rPr lang="el-GR" altLang="el-GR" sz="2800" dirty="0">
                <a:latin typeface="Calibri" panose="020F0502020204030204" pitchFamily="34" charset="0"/>
                <a:cs typeface="Calibri" panose="020F0502020204030204" pitchFamily="34" charset="0"/>
              </a:rPr>
              <a:t>Στόχοι Εργασίας</a:t>
            </a:r>
            <a:endParaRPr lang="el-GR" altLang="el-GR" dirty="0">
              <a:latin typeface="Calibri" panose="020F0502020204030204" pitchFamily="34" charset="0"/>
              <a:cs typeface="Calibri" panose="020F0502020204030204" pitchFamily="34" charset="0"/>
            </a:endParaRPr>
          </a:p>
        </p:txBody>
      </p:sp>
      <p:sp>
        <p:nvSpPr>
          <p:cNvPr id="8195" name="Rectangle 3">
            <a:extLst>
              <a:ext uri="{FF2B5EF4-FFF2-40B4-BE49-F238E27FC236}">
                <a16:creationId xmlns:a16="http://schemas.microsoft.com/office/drawing/2014/main" id="{A05AB466-0B79-F234-BA0C-75398118538F}"/>
              </a:ext>
            </a:extLst>
          </p:cNvPr>
          <p:cNvSpPr>
            <a:spLocks noGrp="1" noChangeArrowheads="1"/>
          </p:cNvSpPr>
          <p:nvPr>
            <p:ph idx="1"/>
          </p:nvPr>
        </p:nvSpPr>
        <p:spPr>
          <a:xfrm>
            <a:off x="447675" y="980728"/>
            <a:ext cx="7924800" cy="5112568"/>
          </a:xfrm>
        </p:spPr>
        <p:txBody>
          <a:bodyPr/>
          <a:lstStyle/>
          <a:p>
            <a:pPr algn="just" eaLnBrk="1" hangingPunct="1"/>
            <a:r>
              <a:rPr lang="el-GR" altLang="el-GR" sz="2400" dirty="0">
                <a:latin typeface="Calibri" panose="020F0502020204030204" pitchFamily="34" charset="0"/>
                <a:cs typeface="Calibri" panose="020F0502020204030204" pitchFamily="34" charset="0"/>
              </a:rPr>
              <a:t>Η παρούσα πτυχιακή εργασία εστιάζει στην: </a:t>
            </a:r>
          </a:p>
          <a:p>
            <a:pPr lvl="1" algn="just" eaLnBrk="1" hangingPunct="1"/>
            <a:r>
              <a:rPr lang="el-GR" altLang="el-GR" sz="2400" b="1" dirty="0">
                <a:latin typeface="Calibri" panose="020F0502020204030204" pitchFamily="34" charset="0"/>
                <a:cs typeface="Calibri" panose="020F0502020204030204" pitchFamily="34" charset="0"/>
              </a:rPr>
              <a:t>Υλοποίηση του</a:t>
            </a:r>
            <a:r>
              <a:rPr lang="el-GR" altLang="el-GR" sz="2400" dirty="0">
                <a:latin typeface="Calibri" panose="020F0502020204030204" pitchFamily="34" charset="0"/>
                <a:cs typeface="Calibri" panose="020F0502020204030204" pitchFamily="34" charset="0"/>
              </a:rPr>
              <a:t> μεταευρετικού αλγορίθμου νοημοσύνης σμήνους Grey Wolf Optimizer (</a:t>
            </a:r>
            <a:r>
              <a:rPr lang="el-GR" altLang="el-GR" sz="2400" b="1" dirty="0">
                <a:latin typeface="Calibri" panose="020F0502020204030204" pitchFamily="34" charset="0"/>
                <a:cs typeface="Calibri" panose="020F0502020204030204" pitchFamily="34" charset="0"/>
              </a:rPr>
              <a:t>GWO</a:t>
            </a:r>
            <a:r>
              <a:rPr lang="el-GR" altLang="el-GR" sz="2400" dirty="0">
                <a:latin typeface="Calibri" panose="020F0502020204030204" pitchFamily="34" charset="0"/>
                <a:cs typeface="Calibri" panose="020F0502020204030204" pitchFamily="34" charset="0"/>
              </a:rPr>
              <a:t>) </a:t>
            </a:r>
            <a:r>
              <a:rPr lang="el-GR" altLang="el-GR" sz="2400" b="1" dirty="0">
                <a:latin typeface="Calibri" panose="020F0502020204030204" pitchFamily="34" charset="0"/>
                <a:cs typeface="Calibri" panose="020F0502020204030204" pitchFamily="34" charset="0"/>
              </a:rPr>
              <a:t>σε</a:t>
            </a:r>
            <a:r>
              <a:rPr lang="el-GR" altLang="el-GR" sz="2400" dirty="0">
                <a:latin typeface="Calibri" panose="020F0502020204030204" pitchFamily="34" charset="0"/>
                <a:cs typeface="Calibri" panose="020F0502020204030204" pitchFamily="34" charset="0"/>
              </a:rPr>
              <a:t> γλώσσα </a:t>
            </a:r>
            <a:r>
              <a:rPr lang="el-GR" altLang="el-GR" sz="2400" b="1" dirty="0">
                <a:latin typeface="Calibri" panose="020F0502020204030204" pitchFamily="34" charset="0"/>
                <a:cs typeface="Calibri" panose="020F0502020204030204" pitchFamily="34" charset="0"/>
              </a:rPr>
              <a:t>Python</a:t>
            </a:r>
            <a:r>
              <a:rPr lang="el-GR" altLang="el-GR" sz="2400" dirty="0">
                <a:latin typeface="Calibri" panose="020F0502020204030204" pitchFamily="34" charset="0"/>
                <a:cs typeface="Calibri" panose="020F0502020204030204" pitchFamily="34" charset="0"/>
              </a:rPr>
              <a:t>. </a:t>
            </a:r>
          </a:p>
          <a:p>
            <a:pPr lvl="1" algn="just" eaLnBrk="1" hangingPunct="1"/>
            <a:r>
              <a:rPr lang="el-GR" altLang="el-GR" sz="2400" dirty="0">
                <a:latin typeface="Calibri" panose="020F0502020204030204" pitchFamily="34" charset="0"/>
                <a:cs typeface="Calibri" panose="020F0502020204030204" pitchFamily="34" charset="0"/>
              </a:rPr>
              <a:t> </a:t>
            </a:r>
            <a:r>
              <a:rPr lang="el-GR" altLang="el-GR" sz="2400" b="1" dirty="0">
                <a:latin typeface="Calibri" panose="020F0502020204030204" pitchFamily="34" charset="0"/>
                <a:cs typeface="Calibri" panose="020F0502020204030204" pitchFamily="34" charset="0"/>
              </a:rPr>
              <a:t>Αξιολόγηση της απόδοσης </a:t>
            </a:r>
            <a:r>
              <a:rPr lang="el-GR" altLang="el-GR" sz="2400" dirty="0">
                <a:latin typeface="Calibri" panose="020F0502020204030204" pitchFamily="34" charset="0"/>
                <a:cs typeface="Calibri" panose="020F0502020204030204" pitchFamily="34" charset="0"/>
              </a:rPr>
              <a:t>και της αποτελεσματικότητας του GWO  στην εξεύρεση βέλτιστης λύσης. </a:t>
            </a:r>
          </a:p>
          <a:p>
            <a:pPr lvl="1" algn="just" eaLnBrk="1" hangingPunct="1"/>
            <a:r>
              <a:rPr lang="el-GR" altLang="el-GR" sz="2400" b="1" dirty="0">
                <a:latin typeface="Calibri" panose="020F0502020204030204" pitchFamily="34" charset="0"/>
                <a:cs typeface="Calibri" panose="020F0502020204030204" pitchFamily="34" charset="0"/>
              </a:rPr>
              <a:t>Σύγκριση της απόδοσής </a:t>
            </a:r>
            <a:r>
              <a:rPr lang="el-GR" altLang="el-GR" sz="2400" dirty="0">
                <a:latin typeface="Calibri" panose="020F0502020204030204" pitchFamily="34" charset="0"/>
                <a:cs typeface="Calibri" panose="020F0502020204030204" pitchFamily="34" charset="0"/>
              </a:rPr>
              <a:t>του </a:t>
            </a:r>
            <a:r>
              <a:rPr lang="el-GR" altLang="el-GR" sz="2400" b="1" dirty="0">
                <a:latin typeface="Calibri" panose="020F0502020204030204" pitchFamily="34" charset="0"/>
                <a:cs typeface="Calibri" panose="020F0502020204030204" pitchFamily="34" charset="0"/>
              </a:rPr>
              <a:t>με άλλους </a:t>
            </a:r>
            <a:r>
              <a:rPr lang="el-GR" altLang="el-GR" sz="2400" dirty="0">
                <a:latin typeface="Calibri" panose="020F0502020204030204" pitchFamily="34" charset="0"/>
                <a:cs typeface="Calibri" panose="020F0502020204030204" pitchFamily="34" charset="0"/>
              </a:rPr>
              <a:t>ευρέως διαδεδομένους </a:t>
            </a:r>
            <a:r>
              <a:rPr lang="el-GR" altLang="el-GR" sz="2400" b="1" dirty="0">
                <a:latin typeface="Calibri" panose="020F0502020204030204" pitchFamily="34" charset="0"/>
                <a:cs typeface="Calibri" panose="020F0502020204030204" pitchFamily="34" charset="0"/>
              </a:rPr>
              <a:t>αλγορίθμους</a:t>
            </a:r>
            <a:r>
              <a:rPr lang="el-GR" altLang="el-GR" sz="2400" dirty="0">
                <a:latin typeface="Calibri" panose="020F0502020204030204" pitchFamily="34" charset="0"/>
                <a:cs typeface="Calibri" panose="020F0502020204030204" pitchFamily="34" charset="0"/>
              </a:rPr>
              <a:t> (PSO, GSA, DE) πάνω σε γνωστές συναρτήσεις δοκιμής (</a:t>
            </a:r>
            <a:r>
              <a:rPr lang="el-GR" altLang="el-GR" sz="2400" dirty="0" err="1">
                <a:latin typeface="Calibri" panose="020F0502020204030204" pitchFamily="34" charset="0"/>
                <a:cs typeface="Calibri" panose="020F0502020204030204" pitchFamily="34" charset="0"/>
              </a:rPr>
              <a:t>Benchmark</a:t>
            </a:r>
            <a:r>
              <a:rPr lang="el-GR" altLang="el-GR" sz="2400" dirty="0">
                <a:latin typeface="Calibri" panose="020F0502020204030204" pitchFamily="34" charset="0"/>
                <a:cs typeface="Calibri" panose="020F0502020204030204" pitchFamily="34" charset="0"/>
              </a:rPr>
              <a:t> </a:t>
            </a:r>
            <a:r>
              <a:rPr lang="el-GR" altLang="el-GR" sz="2400" dirty="0" err="1">
                <a:latin typeface="Calibri" panose="020F0502020204030204" pitchFamily="34" charset="0"/>
                <a:cs typeface="Calibri" panose="020F0502020204030204" pitchFamily="34" charset="0"/>
              </a:rPr>
              <a:t>Functions</a:t>
            </a:r>
            <a:r>
              <a:rPr lang="el-GR" altLang="el-GR" sz="2400" dirty="0">
                <a:latin typeface="Calibri" panose="020F0502020204030204" pitchFamily="34" charset="0"/>
                <a:cs typeface="Calibri" panose="020F0502020204030204" pitchFamily="34" charset="0"/>
              </a:rPr>
              <a:t>).</a:t>
            </a:r>
          </a:p>
          <a:p>
            <a:pPr lvl="1" algn="just" eaLnBrk="1" hangingPunct="1"/>
            <a:r>
              <a:rPr lang="el-GR" altLang="el-GR" sz="2400" b="1" dirty="0">
                <a:latin typeface="Calibri" panose="020F0502020204030204" pitchFamily="34" charset="0"/>
                <a:cs typeface="Calibri" panose="020F0502020204030204" pitchFamily="34" charset="0"/>
              </a:rPr>
              <a:t>Διερεύνηση της επίδρασης των παραμέτρων</a:t>
            </a:r>
            <a:r>
              <a:rPr lang="el-GR" altLang="el-GR" sz="2400" dirty="0">
                <a:latin typeface="Calibri" panose="020F0502020204030204" pitchFamily="34" charset="0"/>
                <a:cs typeface="Calibri" panose="020F0502020204030204" pitchFamily="34" charset="0"/>
              </a:rPr>
              <a:t> του GWO (πλήθος πρακτόρων, αριθμός επαναλήψεων, κριτήρια τερματισμού) στην απόδοσή του.</a:t>
            </a:r>
          </a:p>
        </p:txBody>
      </p:sp>
      <p:sp>
        <p:nvSpPr>
          <p:cNvPr id="8196" name="Slide Number Placeholder 5">
            <a:extLst>
              <a:ext uri="{FF2B5EF4-FFF2-40B4-BE49-F238E27FC236}">
                <a16:creationId xmlns:a16="http://schemas.microsoft.com/office/drawing/2014/main" id="{C8073326-E066-B8A1-87FE-3917BAAA123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AFEB3047-E66E-4596-96AD-371F252F5A0A}" type="slidenum">
              <a:rPr lang="el-GR" altLang="el-GR" sz="1200" smtClean="0">
                <a:latin typeface="Arial Black" panose="020B0A04020102020204" pitchFamily="34" charset="0"/>
              </a:rPr>
              <a:pPr>
                <a:spcBef>
                  <a:spcPct val="0"/>
                </a:spcBef>
                <a:buClrTx/>
                <a:buSzTx/>
                <a:buFontTx/>
                <a:buNone/>
              </a:pPr>
              <a:t>3</a:t>
            </a:fld>
            <a:endParaRPr lang="el-GR" altLang="el-GR" sz="1200">
              <a:latin typeface="Arial Black" panose="020B0A04020102020204" pitchFamily="34" charset="0"/>
            </a:endParaRPr>
          </a:p>
        </p:txBody>
      </p:sp>
      <p:sp>
        <p:nvSpPr>
          <p:cNvPr id="8198" name="Date Placeholder 3">
            <a:extLst>
              <a:ext uri="{FF2B5EF4-FFF2-40B4-BE49-F238E27FC236}">
                <a16:creationId xmlns:a16="http://schemas.microsoft.com/office/drawing/2014/main" id="{AA3EFC70-59F0-4C2E-C08E-3F45CFD011C1}"/>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2" name="Footer Placeholder 4">
            <a:extLst>
              <a:ext uri="{FF2B5EF4-FFF2-40B4-BE49-F238E27FC236}">
                <a16:creationId xmlns:a16="http://schemas.microsoft.com/office/drawing/2014/main" id="{4B218C2D-4EFD-C2BF-8BFF-000D389306BB}"/>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3204BC3C-288D-00DF-23E0-9F5BF5EEBDDB}"/>
              </a:ext>
            </a:extLst>
          </p:cNvPr>
          <p:cNvSpPr>
            <a:spLocks noGrp="1" noChangeArrowheads="1"/>
          </p:cNvSpPr>
          <p:nvPr>
            <p:ph type="title"/>
          </p:nvPr>
        </p:nvSpPr>
        <p:spPr/>
        <p:txBody>
          <a:bodyPr/>
          <a:lstStyle/>
          <a:p>
            <a:pPr eaLnBrk="1" hangingPunct="1"/>
            <a:r>
              <a:rPr lang="el-GR" altLang="el-GR" sz="2800" dirty="0">
                <a:latin typeface="Calibri" panose="020F0502020204030204" pitchFamily="34" charset="0"/>
                <a:cs typeface="Calibri" panose="020F0502020204030204" pitchFamily="34" charset="0"/>
              </a:rPr>
              <a:t>Σχετιζόμενα Πεδία</a:t>
            </a:r>
          </a:p>
        </p:txBody>
      </p:sp>
      <p:sp>
        <p:nvSpPr>
          <p:cNvPr id="10243" name="Rectangle 3">
            <a:extLst>
              <a:ext uri="{FF2B5EF4-FFF2-40B4-BE49-F238E27FC236}">
                <a16:creationId xmlns:a16="http://schemas.microsoft.com/office/drawing/2014/main" id="{618BE627-0EB4-A652-B2B5-4F4837B69A0B}"/>
              </a:ext>
            </a:extLst>
          </p:cNvPr>
          <p:cNvSpPr>
            <a:spLocks noGrp="1" noChangeArrowheads="1"/>
          </p:cNvSpPr>
          <p:nvPr>
            <p:ph idx="1"/>
          </p:nvPr>
        </p:nvSpPr>
        <p:spPr>
          <a:xfrm>
            <a:off x="323850" y="908051"/>
            <a:ext cx="8362950" cy="5113338"/>
          </a:xfrm>
        </p:spPr>
        <p:txBody>
          <a:bodyPr/>
          <a:lstStyle/>
          <a:p>
            <a:pPr algn="just" eaLnBrk="1" hangingPunct="1"/>
            <a:r>
              <a:rPr lang="el-GR" altLang="el-GR" sz="2000" b="1" dirty="0">
                <a:latin typeface="Calibri" panose="020F0502020204030204" pitchFamily="34" charset="0"/>
                <a:cs typeface="Calibri" panose="020F0502020204030204" pitchFamily="34" charset="0"/>
              </a:rPr>
              <a:t>Βελτιστοποίηση</a:t>
            </a:r>
          </a:p>
          <a:p>
            <a:pPr lvl="1" algn="just" eaLnBrk="1" hangingPunct="1"/>
            <a:r>
              <a:rPr lang="el-GR" altLang="el-GR" sz="2000" dirty="0">
                <a:latin typeface="Calibri" panose="020F0502020204030204" pitchFamily="34" charset="0"/>
                <a:cs typeface="Calibri" panose="020F0502020204030204" pitchFamily="34" charset="0"/>
              </a:rPr>
              <a:t>Εύρεση βέλτιστης λύσης σε πολύπλοκα προβλήματα</a:t>
            </a:r>
          </a:p>
          <a:p>
            <a:pPr algn="just" eaLnBrk="1" hangingPunct="1"/>
            <a:r>
              <a:rPr lang="el-GR" altLang="el-GR" sz="2000" b="1" dirty="0">
                <a:latin typeface="Calibri" panose="020F0502020204030204" pitchFamily="34" charset="0"/>
                <a:cs typeface="Calibri" panose="020F0502020204030204" pitchFamily="34" charset="0"/>
              </a:rPr>
              <a:t>Μεταευρετικοί Αλγόριθμοι (</a:t>
            </a:r>
            <a:r>
              <a:rPr lang="en-US" altLang="el-GR" sz="2000" b="1" dirty="0">
                <a:latin typeface="Calibri" panose="020F0502020204030204" pitchFamily="34" charset="0"/>
                <a:cs typeface="Calibri" panose="020F0502020204030204" pitchFamily="34" charset="0"/>
              </a:rPr>
              <a:t>Metaheuristics)</a:t>
            </a:r>
          </a:p>
          <a:p>
            <a:pPr lvl="1" algn="just" eaLnBrk="1" hangingPunct="1"/>
            <a:r>
              <a:rPr lang="el-GR" altLang="el-GR" sz="2000" dirty="0">
                <a:latin typeface="Calibri" panose="020F0502020204030204" pitchFamily="34" charset="0"/>
                <a:cs typeface="Calibri" panose="020F0502020204030204" pitchFamily="34" charset="0"/>
              </a:rPr>
              <a:t>Στρατηγικές υψηλού επιπέδου για την καθοδήγηση ευρετικών αλγορίθμων.</a:t>
            </a:r>
          </a:p>
          <a:p>
            <a:pPr lvl="1" algn="just" eaLnBrk="1" hangingPunct="1"/>
            <a:r>
              <a:rPr lang="el-GR" altLang="el-GR" sz="2000" dirty="0">
                <a:latin typeface="Calibri" panose="020F0502020204030204" pitchFamily="34" charset="0"/>
                <a:cs typeface="Calibri" panose="020F0502020204030204" pitchFamily="34" charset="0"/>
              </a:rPr>
              <a:t>Ισορροπία μεταξύ εξερεύνησης και εκμετάλλευσης του χώρου λύσεων.</a:t>
            </a:r>
          </a:p>
          <a:p>
            <a:pPr algn="just" eaLnBrk="1" hangingPunct="1"/>
            <a:r>
              <a:rPr lang="el-GR" altLang="el-GR" sz="2000" b="1" dirty="0">
                <a:latin typeface="Calibri" panose="020F0502020204030204" pitchFamily="34" charset="0"/>
                <a:cs typeface="Calibri" panose="020F0502020204030204" pitchFamily="34" charset="0"/>
              </a:rPr>
              <a:t>Νοημοσύνη Σμήνους (</a:t>
            </a:r>
            <a:r>
              <a:rPr lang="en-US" altLang="el-GR" sz="2000" b="1" dirty="0">
                <a:latin typeface="Calibri" panose="020F0502020204030204" pitchFamily="34" charset="0"/>
                <a:cs typeface="Calibri" panose="020F0502020204030204" pitchFamily="34" charset="0"/>
              </a:rPr>
              <a:t>Swarm Intelligence)</a:t>
            </a:r>
          </a:p>
          <a:p>
            <a:pPr lvl="1" algn="just" eaLnBrk="1" hangingPunct="1"/>
            <a:r>
              <a:rPr lang="el-GR" altLang="el-GR" sz="2000" dirty="0">
                <a:latin typeface="Calibri" panose="020F0502020204030204" pitchFamily="34" charset="0"/>
                <a:cs typeface="Calibri" panose="020F0502020204030204" pitchFamily="34" charset="0"/>
              </a:rPr>
              <a:t>Εμπνευσμένοι από τη συλλογική συμπεριφορά κοινωνικών εντόμων/ζώων.</a:t>
            </a:r>
            <a:endParaRPr lang="en-US" altLang="el-GR" sz="2000" dirty="0">
              <a:latin typeface="Calibri" panose="020F0502020204030204" pitchFamily="34" charset="0"/>
              <a:cs typeface="Calibri" panose="020F0502020204030204" pitchFamily="34" charset="0"/>
            </a:endParaRPr>
          </a:p>
          <a:p>
            <a:pPr algn="just" eaLnBrk="1" hangingPunct="1"/>
            <a:r>
              <a:rPr lang="en-US" altLang="el-GR" sz="2000" b="1" dirty="0">
                <a:latin typeface="Calibri" panose="020F0502020204030204" pitchFamily="34" charset="0"/>
                <a:cs typeface="Calibri" panose="020F0502020204030204" pitchFamily="34" charset="0"/>
              </a:rPr>
              <a:t>Grey Wolf Optimizer (GWO)</a:t>
            </a:r>
          </a:p>
          <a:p>
            <a:pPr lvl="1" algn="just" eaLnBrk="1" hangingPunct="1"/>
            <a:r>
              <a:rPr lang="el-GR" altLang="el-GR" sz="2000" dirty="0">
                <a:latin typeface="Calibri" panose="020F0502020204030204" pitchFamily="34" charset="0"/>
                <a:cs typeface="Calibri" panose="020F0502020204030204" pitchFamily="34" charset="0"/>
              </a:rPr>
              <a:t>Ανήκει στους αλγορίθμους νοημοσύνης σμήνους.</a:t>
            </a:r>
            <a:endParaRPr lang="en-US" altLang="el-GR" sz="2000" dirty="0">
              <a:latin typeface="Calibri" panose="020F0502020204030204" pitchFamily="34" charset="0"/>
              <a:cs typeface="Calibri" panose="020F0502020204030204" pitchFamily="34" charset="0"/>
            </a:endParaRPr>
          </a:p>
          <a:p>
            <a:pPr lvl="1" algn="just" eaLnBrk="1" hangingPunct="1"/>
            <a:r>
              <a:rPr lang="el-GR" altLang="el-GR" sz="2000" dirty="0">
                <a:latin typeface="Calibri" panose="020F0502020204030204" pitchFamily="34" charset="0"/>
                <a:cs typeface="Calibri" panose="020F0502020204030204" pitchFamily="34" charset="0"/>
              </a:rPr>
              <a:t>Μιμείται την κοινωνική ιεραρχία και τις τεχνικές κυνηγιού των</a:t>
            </a:r>
            <a:r>
              <a:rPr lang="en-US" altLang="el-GR" sz="2000" dirty="0">
                <a:latin typeface="Calibri" panose="020F0502020204030204" pitchFamily="34" charset="0"/>
                <a:cs typeface="Calibri" panose="020F0502020204030204" pitchFamily="34" charset="0"/>
              </a:rPr>
              <a:t> </a:t>
            </a:r>
            <a:r>
              <a:rPr lang="el-GR" altLang="el-GR" sz="2000" dirty="0">
                <a:latin typeface="Calibri" panose="020F0502020204030204" pitchFamily="34" charset="0"/>
                <a:cs typeface="Calibri" panose="020F0502020204030204" pitchFamily="34" charset="0"/>
              </a:rPr>
              <a:t>γκρίζων λύκων. </a:t>
            </a:r>
            <a:endParaRPr lang="en-US" altLang="el-GR" sz="2000" dirty="0">
              <a:latin typeface="Calibri" panose="020F0502020204030204" pitchFamily="34" charset="0"/>
              <a:cs typeface="Calibri" panose="020F0502020204030204" pitchFamily="34" charset="0"/>
            </a:endParaRPr>
          </a:p>
        </p:txBody>
      </p:sp>
      <p:sp>
        <p:nvSpPr>
          <p:cNvPr id="10244" name="Slide Number Placeholder 5">
            <a:extLst>
              <a:ext uri="{FF2B5EF4-FFF2-40B4-BE49-F238E27FC236}">
                <a16:creationId xmlns:a16="http://schemas.microsoft.com/office/drawing/2014/main" id="{2FCDB87B-2352-C820-B65C-59442B1A05F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2C003D30-784D-4B9B-87CD-1FB1BA4C3D9C}" type="slidenum">
              <a:rPr lang="el-GR" altLang="el-GR" sz="1200" smtClean="0">
                <a:latin typeface="Arial Black" panose="020B0A04020102020204" pitchFamily="34" charset="0"/>
              </a:rPr>
              <a:pPr>
                <a:spcBef>
                  <a:spcPct val="0"/>
                </a:spcBef>
                <a:buClrTx/>
                <a:buSzTx/>
                <a:buFontTx/>
                <a:buNone/>
              </a:pPr>
              <a:t>4</a:t>
            </a:fld>
            <a:endParaRPr lang="el-GR" altLang="el-GR" sz="1200">
              <a:latin typeface="Arial Black" panose="020B0A04020102020204" pitchFamily="34" charset="0"/>
            </a:endParaRPr>
          </a:p>
        </p:txBody>
      </p:sp>
      <p:sp>
        <p:nvSpPr>
          <p:cNvPr id="10246" name="Date Placeholder 3">
            <a:extLst>
              <a:ext uri="{FF2B5EF4-FFF2-40B4-BE49-F238E27FC236}">
                <a16:creationId xmlns:a16="http://schemas.microsoft.com/office/drawing/2014/main" id="{4F6922FD-507B-3ACC-310F-D8EA10C8C186}"/>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2" name="Footer Placeholder 4">
            <a:extLst>
              <a:ext uri="{FF2B5EF4-FFF2-40B4-BE49-F238E27FC236}">
                <a16:creationId xmlns:a16="http://schemas.microsoft.com/office/drawing/2014/main" id="{1D130703-E276-D4EC-14A6-3713E1113B94}"/>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Εικόνα 7">
            <a:extLst>
              <a:ext uri="{FF2B5EF4-FFF2-40B4-BE49-F238E27FC236}">
                <a16:creationId xmlns:a16="http://schemas.microsoft.com/office/drawing/2014/main" id="{264D9885-F5DA-B4D3-20B8-AEDCC65871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68"/>
          <a:stretch>
            <a:fillRect/>
          </a:stretch>
        </p:blipFill>
        <p:spPr bwMode="auto">
          <a:xfrm>
            <a:off x="5003800" y="3360738"/>
            <a:ext cx="3384550" cy="196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tangle 2">
            <a:extLst>
              <a:ext uri="{FF2B5EF4-FFF2-40B4-BE49-F238E27FC236}">
                <a16:creationId xmlns:a16="http://schemas.microsoft.com/office/drawing/2014/main" id="{FB47B343-2E35-717A-B813-1BF8FDECA709}"/>
              </a:ext>
            </a:extLst>
          </p:cNvPr>
          <p:cNvSpPr>
            <a:spLocks noGrp="1" noChangeArrowheads="1"/>
          </p:cNvSpPr>
          <p:nvPr>
            <p:ph type="title"/>
          </p:nvPr>
        </p:nvSpPr>
        <p:spPr>
          <a:xfrm>
            <a:off x="1900238" y="260350"/>
            <a:ext cx="6920234" cy="647700"/>
          </a:xfrm>
        </p:spPr>
        <p:txBody>
          <a:bodyPr/>
          <a:lstStyle/>
          <a:p>
            <a:pPr eaLnBrk="1" hangingPunct="1"/>
            <a:r>
              <a:rPr lang="el-GR" altLang="el-GR" sz="2400" dirty="0">
                <a:latin typeface="Calibri" panose="020F0502020204030204" pitchFamily="34" charset="0"/>
                <a:cs typeface="Calibri" panose="020F0502020204030204" pitchFamily="34" charset="0"/>
              </a:rPr>
              <a:t>Μεθοδολογία</a:t>
            </a:r>
            <a:r>
              <a:rPr lang="en-US" altLang="el-GR" sz="2400" dirty="0">
                <a:latin typeface="Calibri" panose="020F0502020204030204" pitchFamily="34" charset="0"/>
                <a:cs typeface="Calibri" panose="020F0502020204030204" pitchFamily="34" charset="0"/>
              </a:rPr>
              <a:t>:</a:t>
            </a:r>
            <a:r>
              <a:rPr lang="el-GR" altLang="el-GR" sz="2400" dirty="0">
                <a:latin typeface="Calibri" panose="020F0502020204030204" pitchFamily="34" charset="0"/>
                <a:cs typeface="Calibri" panose="020F0502020204030204" pitchFamily="34" charset="0"/>
              </a:rPr>
              <a:t> </a:t>
            </a:r>
            <a:r>
              <a:rPr lang="en-US" altLang="el-GR" sz="2400" dirty="0">
                <a:latin typeface="Calibri" panose="020F0502020204030204" pitchFamily="34" charset="0"/>
                <a:cs typeface="Calibri" panose="020F0502020204030204" pitchFamily="34" charset="0"/>
              </a:rPr>
              <a:t>GWO</a:t>
            </a:r>
            <a:r>
              <a:rPr lang="el-GR" altLang="el-GR" sz="2400" dirty="0">
                <a:latin typeface="Calibri" panose="020F0502020204030204" pitchFamily="34" charset="0"/>
                <a:cs typeface="Calibri" panose="020F0502020204030204" pitchFamily="34" charset="0"/>
              </a:rPr>
              <a:t> </a:t>
            </a:r>
            <a:r>
              <a:rPr lang="en-US" altLang="el-GR" sz="2400" dirty="0">
                <a:latin typeface="Calibri" panose="020F0502020204030204" pitchFamily="34" charset="0"/>
                <a:cs typeface="Calibri" panose="020F0502020204030204" pitchFamily="34" charset="0"/>
              </a:rPr>
              <a:t>– </a:t>
            </a:r>
            <a:r>
              <a:rPr lang="el-GR" altLang="el-GR" sz="2400" dirty="0">
                <a:latin typeface="Calibri" panose="020F0502020204030204" pitchFamily="34" charset="0"/>
                <a:cs typeface="Calibri" panose="020F0502020204030204" pitchFamily="34" charset="0"/>
              </a:rPr>
              <a:t>Κοινωνική Ιεραρχία &amp; Κυνήγι</a:t>
            </a:r>
          </a:p>
        </p:txBody>
      </p:sp>
      <p:sp>
        <p:nvSpPr>
          <p:cNvPr id="12292" name="Rectangle 3">
            <a:extLst>
              <a:ext uri="{FF2B5EF4-FFF2-40B4-BE49-F238E27FC236}">
                <a16:creationId xmlns:a16="http://schemas.microsoft.com/office/drawing/2014/main" id="{9AD0A550-A20B-27B5-BBCB-C16F2EABE91C}"/>
              </a:ext>
            </a:extLst>
          </p:cNvPr>
          <p:cNvSpPr>
            <a:spLocks noGrp="1" noChangeArrowheads="1"/>
          </p:cNvSpPr>
          <p:nvPr>
            <p:ph idx="1"/>
          </p:nvPr>
        </p:nvSpPr>
        <p:spPr>
          <a:xfrm>
            <a:off x="251520" y="980728"/>
            <a:ext cx="8435280" cy="4824413"/>
          </a:xfrm>
        </p:spPr>
        <p:txBody>
          <a:bodyPr/>
          <a:lstStyle/>
          <a:p>
            <a:pPr indent="-255588" algn="just" eaLnBrk="1" hangingPunct="1"/>
            <a:r>
              <a:rPr lang="el-GR" altLang="el-GR" sz="2400" b="1" dirty="0">
                <a:latin typeface="Calibri" panose="020F0502020204030204" pitchFamily="34" charset="0"/>
                <a:cs typeface="Calibri" panose="020F0502020204030204" pitchFamily="34" charset="0"/>
              </a:rPr>
              <a:t>Κοινωνική Ιεραρχία Γκρίζων Λύκων:                                     </a:t>
            </a:r>
          </a:p>
          <a:p>
            <a:pPr marL="542925" lvl="1" indent="-180975" algn="just" eaLnBrk="1" hangingPunct="1"/>
            <a:r>
              <a:rPr lang="el-GR" altLang="el-GR" sz="2400" dirty="0">
                <a:latin typeface="Calibri" panose="020F0502020204030204" pitchFamily="34" charset="0"/>
                <a:cs typeface="Calibri" panose="020F0502020204030204" pitchFamily="34" charset="0"/>
              </a:rPr>
              <a:t>   </a:t>
            </a:r>
            <a:r>
              <a:rPr lang="el-GR" altLang="el-GR" sz="2000" dirty="0">
                <a:latin typeface="Calibri" panose="020F0502020204030204" pitchFamily="34" charset="0"/>
                <a:cs typeface="Calibri" panose="020F0502020204030204" pitchFamily="34" charset="0"/>
              </a:rPr>
              <a:t>α (</a:t>
            </a:r>
            <a:r>
              <a:rPr lang="el-GR" altLang="el-GR" sz="2000" dirty="0" err="1">
                <a:latin typeface="Calibri" panose="020F0502020204030204" pitchFamily="34" charset="0"/>
                <a:cs typeface="Calibri" panose="020F0502020204030204" pitchFamily="34" charset="0"/>
              </a:rPr>
              <a:t>alpha</a:t>
            </a:r>
            <a:r>
              <a:rPr lang="el-GR" altLang="el-GR" sz="2000" dirty="0">
                <a:latin typeface="Calibri" panose="020F0502020204030204" pitchFamily="34" charset="0"/>
                <a:cs typeface="Calibri" panose="020F0502020204030204" pitchFamily="34" charset="0"/>
              </a:rPr>
              <a:t>): Ηγέτης, καλύτερη λύση.                                     </a:t>
            </a:r>
          </a:p>
          <a:p>
            <a:pPr marL="542925" lvl="1" indent="-180975" algn="just" eaLnBrk="1" hangingPunct="1"/>
            <a:r>
              <a:rPr lang="el-GR" altLang="el-GR" sz="2000" dirty="0">
                <a:latin typeface="Calibri" panose="020F0502020204030204" pitchFamily="34" charset="0"/>
                <a:cs typeface="Calibri" panose="020F0502020204030204" pitchFamily="34" charset="0"/>
              </a:rPr>
              <a:t>   β (</a:t>
            </a:r>
            <a:r>
              <a:rPr lang="el-GR" altLang="el-GR" sz="2000" dirty="0" err="1">
                <a:latin typeface="Calibri" panose="020F0502020204030204" pitchFamily="34" charset="0"/>
                <a:cs typeface="Calibri" panose="020F0502020204030204" pitchFamily="34" charset="0"/>
              </a:rPr>
              <a:t>beta</a:t>
            </a:r>
            <a:r>
              <a:rPr lang="el-GR" altLang="el-GR" sz="2000" dirty="0">
                <a:latin typeface="Calibri" panose="020F0502020204030204" pitchFamily="34" charset="0"/>
                <a:cs typeface="Calibri" panose="020F0502020204030204" pitchFamily="34" charset="0"/>
              </a:rPr>
              <a:t>): Δεύτερη καλύτερη λύση, βοηθός του α.                         </a:t>
            </a:r>
          </a:p>
          <a:p>
            <a:pPr marL="542925" lvl="1" indent="-180975" algn="just" eaLnBrk="1" hangingPunct="1"/>
            <a:r>
              <a:rPr lang="el-GR" altLang="el-GR" sz="2000" dirty="0">
                <a:latin typeface="Calibri" panose="020F0502020204030204" pitchFamily="34" charset="0"/>
                <a:cs typeface="Calibri" panose="020F0502020204030204" pitchFamily="34" charset="0"/>
              </a:rPr>
              <a:t>   δ (</a:t>
            </a:r>
            <a:r>
              <a:rPr lang="el-GR" altLang="el-GR" sz="2000" dirty="0" err="1">
                <a:latin typeface="Calibri" panose="020F0502020204030204" pitchFamily="34" charset="0"/>
                <a:cs typeface="Calibri" panose="020F0502020204030204" pitchFamily="34" charset="0"/>
              </a:rPr>
              <a:t>delta</a:t>
            </a:r>
            <a:r>
              <a:rPr lang="el-GR" altLang="el-GR" sz="2000" dirty="0">
                <a:latin typeface="Calibri" panose="020F0502020204030204" pitchFamily="34" charset="0"/>
                <a:cs typeface="Calibri" panose="020F0502020204030204" pitchFamily="34" charset="0"/>
              </a:rPr>
              <a:t>): Τρίτη καλύτερη λύση, υπακούει στους α, β.                   </a:t>
            </a:r>
          </a:p>
          <a:p>
            <a:pPr marL="542925" lvl="1" indent="-180975" algn="just" eaLnBrk="1" hangingPunct="1"/>
            <a:r>
              <a:rPr lang="el-GR" altLang="el-GR" sz="2000" dirty="0">
                <a:latin typeface="Calibri" panose="020F0502020204030204" pitchFamily="34" charset="0"/>
                <a:cs typeface="Calibri" panose="020F0502020204030204" pitchFamily="34" charset="0"/>
              </a:rPr>
              <a:t>   ω (</a:t>
            </a:r>
            <a:r>
              <a:rPr lang="el-GR" altLang="el-GR" sz="2000" dirty="0" err="1">
                <a:latin typeface="Calibri" panose="020F0502020204030204" pitchFamily="34" charset="0"/>
                <a:cs typeface="Calibri" panose="020F0502020204030204" pitchFamily="34" charset="0"/>
              </a:rPr>
              <a:t>omega</a:t>
            </a:r>
            <a:r>
              <a:rPr lang="el-GR" altLang="el-GR" sz="2000" dirty="0">
                <a:latin typeface="Calibri" panose="020F0502020204030204" pitchFamily="34" charset="0"/>
                <a:cs typeface="Calibri" panose="020F0502020204030204" pitchFamily="34" charset="0"/>
              </a:rPr>
              <a:t>): Υπόλοιποι λύκοι, καθοδηγούνται από α, β, δ</a:t>
            </a:r>
            <a:r>
              <a:rPr lang="el-GR" altLang="el-GR" sz="2400" dirty="0">
                <a:latin typeface="Calibri" panose="020F0502020204030204" pitchFamily="34" charset="0"/>
                <a:cs typeface="Calibri" panose="020F0502020204030204" pitchFamily="34" charset="0"/>
              </a:rPr>
              <a:t>.                 </a:t>
            </a:r>
          </a:p>
          <a:p>
            <a:pPr marL="542925" lvl="1" indent="-180975" algn="just" eaLnBrk="1" hangingPunct="1">
              <a:buFont typeface="Wingdings" panose="05000000000000000000" pitchFamily="2" charset="2"/>
              <a:buNone/>
            </a:pPr>
            <a:r>
              <a:rPr lang="el-GR" altLang="el-GR" sz="2000" dirty="0">
                <a:latin typeface="Calibri" panose="020F0502020204030204" pitchFamily="34" charset="0"/>
                <a:cs typeface="Calibri" panose="020F0502020204030204" pitchFamily="34" charset="0"/>
              </a:rPr>
              <a:t>                                                                          </a:t>
            </a:r>
          </a:p>
          <a:p>
            <a:pPr indent="-255588" algn="just" eaLnBrk="1" hangingPunct="1"/>
            <a:r>
              <a:rPr lang="el-GR" altLang="el-GR" sz="2400" b="1" dirty="0">
                <a:latin typeface="Calibri" panose="020F0502020204030204" pitchFamily="34" charset="0"/>
                <a:cs typeface="Calibri" panose="020F0502020204030204" pitchFamily="34" charset="0"/>
              </a:rPr>
              <a:t>Διαδικασία Κυνηγιού:                                                   </a:t>
            </a:r>
          </a:p>
          <a:p>
            <a:pPr marL="542925" lvl="1" indent="-180975" algn="just" eaLnBrk="1" hangingPunct="1"/>
            <a:r>
              <a:rPr lang="el-GR" altLang="el-GR" sz="2000" dirty="0">
                <a:solidFill>
                  <a:srgbClr val="00B050"/>
                </a:solidFill>
                <a:latin typeface="Calibri" panose="020F0502020204030204" pitchFamily="34" charset="0"/>
                <a:cs typeface="Calibri" panose="020F0502020204030204" pitchFamily="34" charset="0"/>
              </a:rPr>
              <a:t>  Α. Εντοπισμός θηράματος (Exploration).                 </a:t>
            </a:r>
          </a:p>
          <a:p>
            <a:pPr marL="542925" lvl="1" indent="-180975" algn="just" eaLnBrk="1" hangingPunct="1"/>
            <a:r>
              <a:rPr lang="el-GR" altLang="el-GR" sz="2000" dirty="0">
                <a:solidFill>
                  <a:srgbClr val="00B050"/>
                </a:solidFill>
                <a:latin typeface="Calibri" panose="020F0502020204030204" pitchFamily="34" charset="0"/>
                <a:cs typeface="Calibri" panose="020F0502020204030204" pitchFamily="34" charset="0"/>
              </a:rPr>
              <a:t>  Β. Περικύκλωση θηράματος.                                             </a:t>
            </a:r>
          </a:p>
          <a:p>
            <a:pPr marL="542925" lvl="1" indent="-180975" algn="just" eaLnBrk="1" hangingPunct="1"/>
            <a:r>
              <a:rPr lang="el-GR" altLang="el-GR" sz="2000" dirty="0">
                <a:latin typeface="Calibri" panose="020F0502020204030204" pitchFamily="34" charset="0"/>
                <a:cs typeface="Calibri" panose="020F0502020204030204" pitchFamily="34" charset="0"/>
              </a:rPr>
              <a:t>  </a:t>
            </a:r>
            <a:r>
              <a:rPr lang="en-US" altLang="el-GR" sz="2000" dirty="0">
                <a:latin typeface="Calibri" panose="020F0502020204030204" pitchFamily="34" charset="0"/>
                <a:cs typeface="Calibri" panose="020F0502020204030204" pitchFamily="34" charset="0"/>
              </a:rPr>
              <a:t>C</a:t>
            </a:r>
            <a:r>
              <a:rPr lang="el-GR" altLang="el-GR" sz="2000" dirty="0">
                <a:latin typeface="Calibri" panose="020F0502020204030204" pitchFamily="34" charset="0"/>
                <a:cs typeface="Calibri" panose="020F0502020204030204" pitchFamily="34" charset="0"/>
              </a:rPr>
              <a:t>. Καταδίωξη.</a:t>
            </a:r>
            <a:endParaRPr lang="en-US" altLang="el-GR" sz="2000" dirty="0">
              <a:latin typeface="Calibri" panose="020F0502020204030204" pitchFamily="34" charset="0"/>
              <a:cs typeface="Calibri" panose="020F0502020204030204" pitchFamily="34" charset="0"/>
            </a:endParaRPr>
          </a:p>
          <a:p>
            <a:pPr marL="542925" lvl="1" indent="-180975" algn="just" eaLnBrk="1" hangingPunct="1"/>
            <a:r>
              <a:rPr lang="en-US" altLang="el-GR" sz="2000" dirty="0">
                <a:latin typeface="Calibri" panose="020F0502020204030204" pitchFamily="34" charset="0"/>
                <a:cs typeface="Calibri" panose="020F0502020204030204" pitchFamily="34" charset="0"/>
              </a:rPr>
              <a:t>  D. </a:t>
            </a:r>
            <a:r>
              <a:rPr lang="el-GR" altLang="el-GR" sz="2000" dirty="0">
                <a:latin typeface="Calibri" panose="020F0502020204030204" pitchFamily="34" charset="0"/>
                <a:cs typeface="Calibri" panose="020F0502020204030204" pitchFamily="34" charset="0"/>
              </a:rPr>
              <a:t>Παρενόχληση.                                         </a:t>
            </a:r>
          </a:p>
          <a:p>
            <a:pPr marL="542925" lvl="1" indent="-180975" algn="just" eaLnBrk="1" hangingPunct="1"/>
            <a:r>
              <a:rPr lang="el-GR" altLang="el-GR" sz="2000" dirty="0">
                <a:solidFill>
                  <a:srgbClr val="FF0000"/>
                </a:solidFill>
                <a:latin typeface="Calibri" panose="020F0502020204030204" pitchFamily="34" charset="0"/>
                <a:cs typeface="Calibri" panose="020F0502020204030204" pitchFamily="34" charset="0"/>
              </a:rPr>
              <a:t>  </a:t>
            </a:r>
            <a:r>
              <a:rPr lang="en-US" altLang="el-GR" sz="2000" dirty="0">
                <a:solidFill>
                  <a:srgbClr val="FF0000"/>
                </a:solidFill>
                <a:latin typeface="Calibri" panose="020F0502020204030204" pitchFamily="34" charset="0"/>
                <a:cs typeface="Calibri" panose="020F0502020204030204" pitchFamily="34" charset="0"/>
              </a:rPr>
              <a:t>E</a:t>
            </a:r>
            <a:r>
              <a:rPr lang="el-GR" altLang="el-GR" sz="2000" dirty="0">
                <a:solidFill>
                  <a:srgbClr val="FF0000"/>
                </a:solidFill>
                <a:latin typeface="Calibri" panose="020F0502020204030204" pitchFamily="34" charset="0"/>
                <a:cs typeface="Calibri" panose="020F0502020204030204" pitchFamily="34" charset="0"/>
              </a:rPr>
              <a:t>. Επίθεση στο θήραμα (</a:t>
            </a:r>
            <a:r>
              <a:rPr lang="el-GR" altLang="el-GR" sz="2000" dirty="0" err="1">
                <a:solidFill>
                  <a:srgbClr val="FF0000"/>
                </a:solidFill>
                <a:latin typeface="Calibri" panose="020F0502020204030204" pitchFamily="34" charset="0"/>
                <a:cs typeface="Calibri" panose="020F0502020204030204" pitchFamily="34" charset="0"/>
              </a:rPr>
              <a:t>Exploitation</a:t>
            </a:r>
            <a:r>
              <a:rPr lang="el-GR" altLang="el-GR" sz="2000" dirty="0">
                <a:solidFill>
                  <a:srgbClr val="FF0000"/>
                </a:solidFill>
                <a:latin typeface="Calibri" panose="020F0502020204030204" pitchFamily="34" charset="0"/>
                <a:cs typeface="Calibri" panose="020F0502020204030204" pitchFamily="34" charset="0"/>
              </a:rPr>
              <a:t>).</a:t>
            </a:r>
          </a:p>
          <a:p>
            <a:pPr marL="542925" lvl="1" indent="-180975" algn="just" eaLnBrk="1" hangingPunct="1">
              <a:buFont typeface="Wingdings" panose="05000000000000000000" pitchFamily="2" charset="2"/>
              <a:buNone/>
            </a:pPr>
            <a:endParaRPr lang="el-GR" altLang="el-GR" sz="1600" dirty="0">
              <a:latin typeface="Calibri" panose="020F0502020204030204" pitchFamily="34" charset="0"/>
              <a:cs typeface="Calibri" panose="020F0502020204030204" pitchFamily="34" charset="0"/>
            </a:endParaRPr>
          </a:p>
        </p:txBody>
      </p:sp>
      <p:sp>
        <p:nvSpPr>
          <p:cNvPr id="12293" name="Slide Number Placeholder 5">
            <a:extLst>
              <a:ext uri="{FF2B5EF4-FFF2-40B4-BE49-F238E27FC236}">
                <a16:creationId xmlns:a16="http://schemas.microsoft.com/office/drawing/2014/main" id="{57CE8AE4-8072-64CC-F013-8B0AB77A5EC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D069DA32-7989-4ADB-86C1-DFA52DB474CC}" type="slidenum">
              <a:rPr lang="el-GR" altLang="el-GR" sz="1200" smtClean="0">
                <a:latin typeface="Arial Black" panose="020B0A04020102020204" pitchFamily="34" charset="0"/>
              </a:rPr>
              <a:pPr>
                <a:spcBef>
                  <a:spcPct val="0"/>
                </a:spcBef>
                <a:buClrTx/>
                <a:buSzTx/>
                <a:buFontTx/>
                <a:buNone/>
              </a:pPr>
              <a:t>5</a:t>
            </a:fld>
            <a:endParaRPr lang="el-GR" altLang="el-GR" sz="1200">
              <a:latin typeface="Arial Black" panose="020B0A04020102020204" pitchFamily="34" charset="0"/>
            </a:endParaRPr>
          </a:p>
        </p:txBody>
      </p:sp>
      <p:pic>
        <p:nvPicPr>
          <p:cNvPr id="12294" name="Εικόνα 5">
            <a:extLst>
              <a:ext uri="{FF2B5EF4-FFF2-40B4-BE49-F238E27FC236}">
                <a16:creationId xmlns:a16="http://schemas.microsoft.com/office/drawing/2014/main" id="{A9A958E3-203B-2C51-EA60-253DBB3FDA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9920" t="9695" r="6239"/>
          <a:stretch>
            <a:fillRect/>
          </a:stretch>
        </p:blipFill>
        <p:spPr bwMode="auto">
          <a:xfrm>
            <a:off x="6948264" y="1277145"/>
            <a:ext cx="2114698" cy="14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Date Placeholder 3">
            <a:extLst>
              <a:ext uri="{FF2B5EF4-FFF2-40B4-BE49-F238E27FC236}">
                <a16:creationId xmlns:a16="http://schemas.microsoft.com/office/drawing/2014/main" id="{75E8F0BA-3396-CC8F-470A-447B0E73E54F}"/>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2" name="Footer Placeholder 4">
            <a:extLst>
              <a:ext uri="{FF2B5EF4-FFF2-40B4-BE49-F238E27FC236}">
                <a16:creationId xmlns:a16="http://schemas.microsoft.com/office/drawing/2014/main" id="{392ABDE7-F4F3-702F-AD71-A4035EB0BD19}"/>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Slide Number Placeholder 5">
            <a:extLst>
              <a:ext uri="{FF2B5EF4-FFF2-40B4-BE49-F238E27FC236}">
                <a16:creationId xmlns:a16="http://schemas.microsoft.com/office/drawing/2014/main" id="{3E2E4BA2-16C0-F663-2BCA-EA6B48172A6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A492A501-59C5-40DF-BA2B-CB36C58AA8EB}" type="slidenum">
              <a:rPr lang="el-GR" altLang="el-GR" sz="1200" smtClean="0">
                <a:latin typeface="Arial Black" panose="020B0A04020102020204" pitchFamily="34" charset="0"/>
              </a:rPr>
              <a:pPr>
                <a:spcBef>
                  <a:spcPct val="0"/>
                </a:spcBef>
                <a:buClrTx/>
                <a:buSzTx/>
                <a:buFontTx/>
                <a:buNone/>
              </a:pPr>
              <a:t>6</a:t>
            </a:fld>
            <a:endParaRPr lang="el-GR" altLang="el-GR" sz="1200">
              <a:latin typeface="Arial Black" panose="020B0A04020102020204" pitchFamily="34" charset="0"/>
            </a:endParaRPr>
          </a:p>
        </p:txBody>
      </p:sp>
      <p:sp>
        <p:nvSpPr>
          <p:cNvPr id="14340" name="Rectangle 2">
            <a:extLst>
              <a:ext uri="{FF2B5EF4-FFF2-40B4-BE49-F238E27FC236}">
                <a16:creationId xmlns:a16="http://schemas.microsoft.com/office/drawing/2014/main" id="{4C0E644B-BDD5-47F3-310B-40B6B0620D5F}"/>
              </a:ext>
            </a:extLst>
          </p:cNvPr>
          <p:cNvSpPr>
            <a:spLocks noGrp="1" noChangeArrowheads="1"/>
          </p:cNvSpPr>
          <p:nvPr>
            <p:ph type="title"/>
          </p:nvPr>
        </p:nvSpPr>
        <p:spPr>
          <a:xfrm>
            <a:off x="1835696" y="116632"/>
            <a:ext cx="7064250" cy="647700"/>
          </a:xfrm>
        </p:spPr>
        <p:txBody>
          <a:bodyPr/>
          <a:lstStyle/>
          <a:p>
            <a:pPr eaLnBrk="1" hangingPunct="1"/>
            <a:r>
              <a:rPr lang="el-GR" altLang="el-GR" sz="2400" dirty="0">
                <a:latin typeface="Calibri" panose="020F0502020204030204" pitchFamily="34" charset="0"/>
                <a:cs typeface="Calibri" panose="020F0502020204030204" pitchFamily="34" charset="0"/>
              </a:rPr>
              <a:t>Μεθοδολογία</a:t>
            </a:r>
            <a:r>
              <a:rPr lang="en-US" altLang="el-GR" sz="2400" dirty="0">
                <a:latin typeface="Calibri" panose="020F0502020204030204" pitchFamily="34" charset="0"/>
                <a:cs typeface="Calibri" panose="020F0502020204030204" pitchFamily="34" charset="0"/>
              </a:rPr>
              <a:t>:</a:t>
            </a:r>
            <a:r>
              <a:rPr lang="el-GR" altLang="el-GR" sz="2400" dirty="0">
                <a:latin typeface="Calibri" panose="020F0502020204030204" pitchFamily="34" charset="0"/>
                <a:cs typeface="Calibri" panose="020F0502020204030204" pitchFamily="34" charset="0"/>
              </a:rPr>
              <a:t> </a:t>
            </a:r>
            <a:r>
              <a:rPr lang="en-US" altLang="el-GR" sz="2400" dirty="0">
                <a:latin typeface="Calibri" panose="020F0502020204030204" pitchFamily="34" charset="0"/>
                <a:cs typeface="Calibri" panose="020F0502020204030204" pitchFamily="34" charset="0"/>
              </a:rPr>
              <a:t>GWO</a:t>
            </a:r>
            <a:r>
              <a:rPr lang="el-GR" altLang="el-GR" sz="2400" dirty="0">
                <a:latin typeface="Calibri" panose="020F0502020204030204" pitchFamily="34" charset="0"/>
                <a:cs typeface="Calibri" panose="020F0502020204030204" pitchFamily="34" charset="0"/>
              </a:rPr>
              <a:t> </a:t>
            </a:r>
            <a:r>
              <a:rPr lang="en-US" altLang="el-GR" sz="2400" dirty="0">
                <a:latin typeface="Calibri" panose="020F0502020204030204" pitchFamily="34" charset="0"/>
                <a:cs typeface="Calibri" panose="020F0502020204030204" pitchFamily="34" charset="0"/>
              </a:rPr>
              <a:t>– </a:t>
            </a:r>
            <a:r>
              <a:rPr lang="el-GR" altLang="el-GR" sz="2400" dirty="0">
                <a:latin typeface="Calibri" panose="020F0502020204030204" pitchFamily="34" charset="0"/>
                <a:cs typeface="Calibri" panose="020F0502020204030204" pitchFamily="34" charset="0"/>
              </a:rPr>
              <a:t>Μαθηματικό Μοντέλο</a:t>
            </a:r>
            <a:r>
              <a:rPr lang="en-US" altLang="el-GR" sz="2400" dirty="0">
                <a:latin typeface="Calibri" panose="020F0502020204030204" pitchFamily="34" charset="0"/>
                <a:cs typeface="Calibri" panose="020F0502020204030204" pitchFamily="34" charset="0"/>
              </a:rPr>
              <a:t> (</a:t>
            </a:r>
            <a:r>
              <a:rPr lang="el-GR" altLang="el-GR" sz="2400" dirty="0">
                <a:latin typeface="Calibri" panose="020F0502020204030204" pitchFamily="34" charset="0"/>
                <a:cs typeface="Calibri" panose="020F0502020204030204" pitchFamily="34" charset="0"/>
              </a:rPr>
              <a:t>Εντοπισμός και Σταδιακή Περικύκλωση – </a:t>
            </a:r>
            <a:r>
              <a:rPr lang="en-US" altLang="el-GR" sz="2400" dirty="0">
                <a:latin typeface="Calibri" panose="020F0502020204030204" pitchFamily="34" charset="0"/>
                <a:cs typeface="Calibri" panose="020F0502020204030204" pitchFamily="34" charset="0"/>
              </a:rPr>
              <a:t>Exploration</a:t>
            </a:r>
            <a:r>
              <a:rPr lang="el-GR" altLang="el-GR" sz="2400" dirty="0">
                <a:latin typeface="Calibri" panose="020F0502020204030204" pitchFamily="34" charset="0"/>
                <a:cs typeface="Calibri" panose="020F0502020204030204" pitchFamily="34" charset="0"/>
              </a:rPr>
              <a:t>)</a:t>
            </a:r>
          </a:p>
        </p:txBody>
      </p:sp>
      <p:pic>
        <p:nvPicPr>
          <p:cNvPr id="14341" name="Εικόνα 3">
            <a:extLst>
              <a:ext uri="{FF2B5EF4-FFF2-40B4-BE49-F238E27FC236}">
                <a16:creationId xmlns:a16="http://schemas.microsoft.com/office/drawing/2014/main" id="{FEA712F6-BD8D-F76E-BEAC-482F726884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2162" y="2013738"/>
            <a:ext cx="3543300" cy="341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3" name="Date Placeholder 3">
            <a:extLst>
              <a:ext uri="{FF2B5EF4-FFF2-40B4-BE49-F238E27FC236}">
                <a16:creationId xmlns:a16="http://schemas.microsoft.com/office/drawing/2014/main" id="{0F2EB99C-ABB6-B16E-0665-CB65131F99DE}"/>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2" name="Footer Placeholder 4">
            <a:extLst>
              <a:ext uri="{FF2B5EF4-FFF2-40B4-BE49-F238E27FC236}">
                <a16:creationId xmlns:a16="http://schemas.microsoft.com/office/drawing/2014/main" id="{32F7690B-BB74-16DF-8E0C-519DF4C508B4}"/>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6E77F03-46CA-0798-D51D-804BD3A8C2E6}"/>
                  </a:ext>
                </a:extLst>
              </p:cNvPr>
              <p:cNvSpPr txBox="1"/>
              <p:nvPr/>
            </p:nvSpPr>
            <p:spPr>
              <a:xfrm>
                <a:off x="683568" y="1196752"/>
                <a:ext cx="7704856" cy="70891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𝐷</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𝐶</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𝑝</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r>
                            <a:rPr lang="en-US" b="0" i="1" smtClean="0">
                              <a:latin typeface="Cambria Math" panose="02040503050406030204" pitchFamily="18" charset="0"/>
                            </a:rPr>
                            <m:t>𝑋</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𝑋</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+1</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𝑝</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𝐷</m:t>
                      </m:r>
                      <m:r>
                        <a:rPr lang="en-US" b="0" i="1" smtClean="0">
                          <a:latin typeface="Cambria Math" panose="02040503050406030204" pitchFamily="18" charset="0"/>
                        </a:rPr>
                        <m:t> </m:t>
                      </m:r>
                    </m:oMath>
                  </m:oMathPara>
                </a14:m>
                <a:endParaRPr lang="el-GR" dirty="0"/>
              </a:p>
            </p:txBody>
          </p:sp>
        </mc:Choice>
        <mc:Fallback xmlns="">
          <p:sp>
            <p:nvSpPr>
              <p:cNvPr id="3" name="TextBox 2">
                <a:extLst>
                  <a:ext uri="{FF2B5EF4-FFF2-40B4-BE49-F238E27FC236}">
                    <a16:creationId xmlns:a16="http://schemas.microsoft.com/office/drawing/2014/main" id="{76E77F03-46CA-0798-D51D-804BD3A8C2E6}"/>
                  </a:ext>
                </a:extLst>
              </p:cNvPr>
              <p:cNvSpPr txBox="1">
                <a:spLocks noRot="1" noChangeAspect="1" noMove="1" noResize="1" noEditPoints="1" noAdjustHandles="1" noChangeArrowheads="1" noChangeShapeType="1" noTextEdit="1"/>
              </p:cNvSpPr>
              <p:nvPr/>
            </p:nvSpPr>
            <p:spPr>
              <a:xfrm>
                <a:off x="683568" y="1196752"/>
                <a:ext cx="7704856" cy="708912"/>
              </a:xfrm>
              <a:prstGeom prst="rect">
                <a:avLst/>
              </a:prstGeom>
              <a:blipFill>
                <a:blip r:embed="rId4"/>
                <a:stretch>
                  <a:fillRect b="-855"/>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366F4E58-623E-8397-4E78-D265A5F823B9}"/>
                  </a:ext>
                </a:extLst>
              </p:cNvPr>
              <p:cNvSpPr txBox="1"/>
              <p:nvPr/>
            </p:nvSpPr>
            <p:spPr>
              <a:xfrm>
                <a:off x="588156" y="1859339"/>
                <a:ext cx="3913684" cy="3139321"/>
              </a:xfrm>
              <a:prstGeom prst="rect">
                <a:avLst/>
              </a:prstGeom>
              <a:noFill/>
            </p:spPr>
            <p:txBody>
              <a:bodyPr wrap="square" rtlCol="0">
                <a:spAutoFit/>
              </a:bodyPr>
              <a:lstStyle/>
              <a:p>
                <a:r>
                  <a:rPr lang="el-GR" dirty="0"/>
                  <a:t>Όπου:</a:t>
                </a:r>
              </a:p>
              <a:p>
                <a:r>
                  <a:rPr lang="el-GR" dirty="0"/>
                  <a:t>	</a:t>
                </a:r>
                <a:r>
                  <a:rPr lang="en-US" dirty="0"/>
                  <a:t>t: </a:t>
                </a:r>
                <a:r>
                  <a:rPr lang="el-GR" dirty="0"/>
                  <a:t>τρέχουσα επανάληψη</a:t>
                </a:r>
              </a:p>
              <a:p>
                <a:r>
                  <a:rPr lang="el-GR" dirty="0"/>
                  <a:t>	</a:t>
                </a:r>
                <a:r>
                  <a:rPr lang="en-US" dirty="0" err="1"/>
                  <a:t>Xp</a:t>
                </a:r>
                <a:r>
                  <a:rPr lang="en-US" dirty="0"/>
                  <a:t>: </a:t>
                </a:r>
                <a:r>
                  <a:rPr lang="el-GR" dirty="0"/>
                  <a:t>Θέση Θηράματος</a:t>
                </a:r>
              </a:p>
              <a:p>
                <a:r>
                  <a:rPr lang="el-GR" dirty="0"/>
                  <a:t>	Χ: Θέση Λύκου</a:t>
                </a:r>
              </a:p>
              <a:p>
                <a:r>
                  <a:rPr lang="el-GR" dirty="0"/>
                  <a:t>	</a:t>
                </a:r>
                <a:r>
                  <a:rPr lang="en-US" dirty="0"/>
                  <a:t>A,C</a:t>
                </a:r>
                <a:r>
                  <a:rPr lang="el-GR" dirty="0"/>
                  <a:t>: Συντελεστές</a:t>
                </a:r>
              </a:p>
              <a:p>
                <a:endParaRPr lang="el-GR"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=2⋅</m:t>
                      </m:r>
                      <m:r>
                        <a:rPr lang="en-US" b="0" i="1" smtClean="0">
                          <a:latin typeface="Cambria Math" panose="02040503050406030204" pitchFamily="18" charset="0"/>
                        </a:rPr>
                        <m:t>𝑎</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m:t>
                      </m:r>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2</m:t>
                          </m:r>
                        </m:sub>
                      </m:sSub>
                    </m:oMath>
                  </m:oMathPara>
                </a14:m>
                <a:endParaRPr lang="en-US" dirty="0"/>
              </a:p>
              <a:p>
                <a:r>
                  <a:rPr lang="en-US" dirty="0"/>
                  <a:t>a: </a:t>
                </a:r>
                <a:r>
                  <a:rPr lang="el-GR" dirty="0"/>
                  <a:t>μειώνεται γραμμικά από 2 σε 0</a:t>
                </a:r>
              </a:p>
              <a:p>
                <a:pPr/>
                <a14:m>
                  <m:oMathPara xmlns:m="http://schemas.openxmlformats.org/officeDocument/2006/math">
                    <m:oMathParaPr>
                      <m:jc m:val="left"/>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l-GR" b="0" i="1" smtClean="0">
                          <a:latin typeface="Cambria Math" panose="02040503050406030204" pitchFamily="18" charset="0"/>
                        </a:rPr>
                        <m:t>𝜏𝜐𝜒𝛼𝜄𝛼</m:t>
                      </m:r>
                      <m:r>
                        <a:rPr lang="el-GR" b="0" i="1" smtClean="0">
                          <a:latin typeface="Cambria Math" panose="02040503050406030204" pitchFamily="18" charset="0"/>
                        </a:rPr>
                        <m:t> </m:t>
                      </m:r>
                      <m:r>
                        <a:rPr lang="el-GR" b="0" i="1" smtClean="0">
                          <a:latin typeface="Cambria Math" panose="02040503050406030204" pitchFamily="18" charset="0"/>
                        </a:rPr>
                        <m:t>𝛿𝜄𝛼𝜈</m:t>
                      </m:r>
                      <m:r>
                        <m:rPr>
                          <m:sty m:val="p"/>
                        </m:rPr>
                        <a:rPr lang="el-GR" b="0" i="1" smtClean="0">
                          <a:latin typeface="Cambria Math" panose="02040503050406030204" pitchFamily="18" charset="0"/>
                        </a:rPr>
                        <m:t>ύ</m:t>
                      </m:r>
                      <m:r>
                        <a:rPr lang="el-GR" b="0" i="1" smtClean="0">
                          <a:latin typeface="Cambria Math" panose="02040503050406030204" pitchFamily="18" charset="0"/>
                        </a:rPr>
                        <m:t>𝜎𝜇𝛼𝜏𝛼</m:t>
                      </m:r>
                      <m:r>
                        <a:rPr lang="el-GR" b="0" i="1" smtClean="0">
                          <a:latin typeface="Cambria Math" panose="02040503050406030204" pitchFamily="18" charset="0"/>
                        </a:rPr>
                        <m:t> </m:t>
                      </m:r>
                      <m:r>
                        <a:rPr lang="el-GR" b="0" i="1" smtClean="0">
                          <a:latin typeface="Cambria Math" panose="02040503050406030204" pitchFamily="18" charset="0"/>
                        </a:rPr>
                        <m:t>𝜎𝜏𝜊</m:t>
                      </m:r>
                      <m:r>
                        <a:rPr lang="el-GR" b="0" i="1" smtClean="0">
                          <a:latin typeface="Cambria Math" panose="02040503050406030204" pitchFamily="18" charset="0"/>
                        </a:rPr>
                        <m:t> [0,1]</m:t>
                      </m:r>
                    </m:oMath>
                  </m:oMathPara>
                </a14:m>
                <a:endParaRPr lang="en-US" b="0" dirty="0"/>
              </a:p>
              <a:p>
                <a:endParaRPr lang="el-GR" dirty="0"/>
              </a:p>
            </p:txBody>
          </p:sp>
        </mc:Choice>
        <mc:Fallback xmlns="">
          <p:sp>
            <p:nvSpPr>
              <p:cNvPr id="4" name="TextBox 3">
                <a:extLst>
                  <a:ext uri="{FF2B5EF4-FFF2-40B4-BE49-F238E27FC236}">
                    <a16:creationId xmlns:a16="http://schemas.microsoft.com/office/drawing/2014/main" id="{366F4E58-623E-8397-4E78-D265A5F823B9}"/>
                  </a:ext>
                </a:extLst>
              </p:cNvPr>
              <p:cNvSpPr txBox="1">
                <a:spLocks noRot="1" noChangeAspect="1" noMove="1" noResize="1" noEditPoints="1" noAdjustHandles="1" noChangeArrowheads="1" noChangeShapeType="1" noTextEdit="1"/>
              </p:cNvSpPr>
              <p:nvPr/>
            </p:nvSpPr>
            <p:spPr>
              <a:xfrm>
                <a:off x="588156" y="1859339"/>
                <a:ext cx="3913684" cy="3139321"/>
              </a:xfrm>
              <a:prstGeom prst="rect">
                <a:avLst/>
              </a:prstGeom>
              <a:blipFill>
                <a:blip r:embed="rId5"/>
                <a:stretch>
                  <a:fillRect l="-1246" t="-971"/>
                </a:stretch>
              </a:blipFill>
            </p:spPr>
            <p:txBody>
              <a:bodyPr/>
              <a:lstStyle/>
              <a:p>
                <a:r>
                  <a:rPr lang="el-GR">
                    <a:noFill/>
                  </a:rPr>
                  <a:t> </a:t>
                </a:r>
              </a:p>
            </p:txBody>
          </p:sp>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tangle 3">
            <a:extLst>
              <a:ext uri="{FF2B5EF4-FFF2-40B4-BE49-F238E27FC236}">
                <a16:creationId xmlns:a16="http://schemas.microsoft.com/office/drawing/2014/main" id="{1FDC5732-54F6-2000-8FCE-8E9981363A0F}"/>
              </a:ext>
            </a:extLst>
          </p:cNvPr>
          <p:cNvSpPr>
            <a:spLocks noGrp="1" noChangeAspect="1"/>
          </p:cNvSpPr>
          <p:nvPr>
            <p:ph idx="1"/>
          </p:nvPr>
        </p:nvSpPr>
        <p:spPr>
          <a:xfrm>
            <a:off x="609600" y="1196752"/>
            <a:ext cx="7924800" cy="4419600"/>
          </a:xfrm>
          <a:blipFill>
            <a:blip r:embed="rId3"/>
            <a:stretch>
              <a:fillRect l="-615" t="-1379"/>
            </a:stretch>
          </a:blipFill>
        </p:spPr>
        <p:txBody>
          <a:bodyPr/>
          <a:lstStyle/>
          <a:p>
            <a:pPr marL="0" indent="0">
              <a:buFont typeface="Wingdings" panose="05000000000000000000" pitchFamily="2" charset="2"/>
              <a:buNone/>
              <a:defRPr/>
            </a:pPr>
            <a:r>
              <a:rPr lang="el-GR" sz="2800" dirty="0">
                <a:noFill/>
                <a:latin typeface="Calibri" panose="020F0502020204030204" pitchFamily="34" charset="0"/>
                <a:ea typeface="Calibri" panose="020F0502020204030204" pitchFamily="34" charset="0"/>
                <a:cs typeface="Calibri" panose="020F0502020204030204" pitchFamily="34" charset="0"/>
              </a:rPr>
              <a:t> </a:t>
            </a:r>
          </a:p>
        </p:txBody>
      </p:sp>
      <p:sp>
        <p:nvSpPr>
          <p:cNvPr id="16387" name="Slide Number Placeholder 5">
            <a:extLst>
              <a:ext uri="{FF2B5EF4-FFF2-40B4-BE49-F238E27FC236}">
                <a16:creationId xmlns:a16="http://schemas.microsoft.com/office/drawing/2014/main" id="{9CDA8352-F39B-C6FF-81BF-9E61ED155FF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A9CDFE85-ADDB-4519-9481-D2815414AA48}" type="slidenum">
              <a:rPr lang="el-GR" altLang="el-GR" sz="1200" smtClean="0">
                <a:latin typeface="Arial Black" panose="020B0A04020102020204" pitchFamily="34" charset="0"/>
              </a:rPr>
              <a:pPr>
                <a:spcBef>
                  <a:spcPct val="0"/>
                </a:spcBef>
                <a:buClrTx/>
                <a:buSzTx/>
                <a:buFontTx/>
                <a:buNone/>
              </a:pPr>
              <a:t>7</a:t>
            </a:fld>
            <a:endParaRPr lang="el-GR" altLang="el-GR" sz="1200">
              <a:latin typeface="Arial Black" panose="020B0A04020102020204" pitchFamily="34" charset="0"/>
            </a:endParaRPr>
          </a:p>
        </p:txBody>
      </p:sp>
      <p:sp>
        <p:nvSpPr>
          <p:cNvPr id="16388" name="Rectangle 2">
            <a:extLst>
              <a:ext uri="{FF2B5EF4-FFF2-40B4-BE49-F238E27FC236}">
                <a16:creationId xmlns:a16="http://schemas.microsoft.com/office/drawing/2014/main" id="{AC0667F4-F9A1-4F7A-837E-8054B4FCE68F}"/>
              </a:ext>
            </a:extLst>
          </p:cNvPr>
          <p:cNvSpPr>
            <a:spLocks noGrp="1" noChangeArrowheads="1"/>
          </p:cNvSpPr>
          <p:nvPr>
            <p:ph type="title"/>
          </p:nvPr>
        </p:nvSpPr>
        <p:spPr>
          <a:xfrm>
            <a:off x="1900238" y="188913"/>
            <a:ext cx="6848226" cy="647700"/>
          </a:xfrm>
        </p:spPr>
        <p:txBody>
          <a:bodyPr/>
          <a:lstStyle/>
          <a:p>
            <a:pPr eaLnBrk="1" hangingPunct="1"/>
            <a:r>
              <a:rPr lang="el-GR" altLang="el-GR" sz="2400" dirty="0">
                <a:latin typeface="Calibri" panose="020F0502020204030204" pitchFamily="34" charset="0"/>
                <a:cs typeface="Calibri" panose="020F0502020204030204" pitchFamily="34" charset="0"/>
              </a:rPr>
              <a:t>Μεθοδολογία</a:t>
            </a:r>
            <a:r>
              <a:rPr lang="en-US" altLang="el-GR" sz="2400" dirty="0">
                <a:latin typeface="Calibri" panose="020F0502020204030204" pitchFamily="34" charset="0"/>
                <a:cs typeface="Calibri" panose="020F0502020204030204" pitchFamily="34" charset="0"/>
              </a:rPr>
              <a:t>:</a:t>
            </a:r>
            <a:r>
              <a:rPr lang="el-GR" altLang="el-GR" sz="2400" dirty="0">
                <a:latin typeface="Calibri" panose="020F0502020204030204" pitchFamily="34" charset="0"/>
                <a:cs typeface="Calibri" panose="020F0502020204030204" pitchFamily="34" charset="0"/>
              </a:rPr>
              <a:t> </a:t>
            </a:r>
            <a:r>
              <a:rPr lang="en-US" altLang="el-GR" sz="2400" dirty="0">
                <a:latin typeface="Calibri" panose="020F0502020204030204" pitchFamily="34" charset="0"/>
                <a:cs typeface="Calibri" panose="020F0502020204030204" pitchFamily="34" charset="0"/>
              </a:rPr>
              <a:t>GWO</a:t>
            </a:r>
            <a:r>
              <a:rPr lang="el-GR" altLang="el-GR" sz="2400" dirty="0">
                <a:latin typeface="Calibri" panose="020F0502020204030204" pitchFamily="34" charset="0"/>
                <a:cs typeface="Calibri" panose="020F0502020204030204" pitchFamily="34" charset="0"/>
              </a:rPr>
              <a:t> </a:t>
            </a:r>
            <a:r>
              <a:rPr lang="en-US" altLang="el-GR" sz="2400" dirty="0">
                <a:latin typeface="Calibri" panose="020F0502020204030204" pitchFamily="34" charset="0"/>
                <a:cs typeface="Calibri" panose="020F0502020204030204" pitchFamily="34" charset="0"/>
              </a:rPr>
              <a:t>– </a:t>
            </a:r>
            <a:r>
              <a:rPr lang="el-GR" altLang="el-GR" sz="2400" dirty="0">
                <a:latin typeface="Calibri" panose="020F0502020204030204" pitchFamily="34" charset="0"/>
                <a:cs typeface="Calibri" panose="020F0502020204030204" pitchFamily="34" charset="0"/>
              </a:rPr>
              <a:t>Μαθηματικό Μοντέλο</a:t>
            </a:r>
            <a:r>
              <a:rPr lang="en-US" altLang="el-GR" sz="2400" dirty="0">
                <a:latin typeface="Calibri" panose="020F0502020204030204" pitchFamily="34" charset="0"/>
                <a:cs typeface="Calibri" panose="020F0502020204030204" pitchFamily="34" charset="0"/>
              </a:rPr>
              <a:t> (</a:t>
            </a:r>
            <a:r>
              <a:rPr lang="el-GR" altLang="el-GR" sz="2400" dirty="0">
                <a:latin typeface="Calibri" panose="020F0502020204030204" pitchFamily="34" charset="0"/>
                <a:cs typeface="Calibri" panose="020F0502020204030204" pitchFamily="34" charset="0"/>
              </a:rPr>
              <a:t>Κυνήγι)</a:t>
            </a:r>
          </a:p>
        </p:txBody>
      </p:sp>
      <p:sp>
        <p:nvSpPr>
          <p:cNvPr id="16390" name="Date Placeholder 3">
            <a:extLst>
              <a:ext uri="{FF2B5EF4-FFF2-40B4-BE49-F238E27FC236}">
                <a16:creationId xmlns:a16="http://schemas.microsoft.com/office/drawing/2014/main" id="{9FFB1ABD-B2B2-7C30-1125-F781DA7B6B7E}"/>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2" name="Footer Placeholder 4">
            <a:extLst>
              <a:ext uri="{FF2B5EF4-FFF2-40B4-BE49-F238E27FC236}">
                <a16:creationId xmlns:a16="http://schemas.microsoft.com/office/drawing/2014/main" id="{36873017-F425-A8CC-C181-117E1021C261}"/>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pic>
        <p:nvPicPr>
          <p:cNvPr id="4100" name="Picture 4" descr="Application of Three Metaheuristic Algorithms to Time-Cost-Quality  Trade-Off Project Scheduling Problem for Construction Projects Considering  Time Value of Money">
            <a:extLst>
              <a:ext uri="{FF2B5EF4-FFF2-40B4-BE49-F238E27FC236}">
                <a16:creationId xmlns:a16="http://schemas.microsoft.com/office/drawing/2014/main" id="{65C0D5F1-4B0E-6268-9B1D-B600C33888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6451" y="2687023"/>
            <a:ext cx="4797949" cy="23115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5253999D-3A88-3E39-6157-592E205C6713}"/>
              </a:ext>
            </a:extLst>
          </p:cNvPr>
          <p:cNvSpPr>
            <a:spLocks noGrp="1" noChangeArrowheads="1"/>
          </p:cNvSpPr>
          <p:nvPr>
            <p:ph idx="1"/>
          </p:nvPr>
        </p:nvSpPr>
        <p:spPr>
          <a:xfrm>
            <a:off x="609600" y="1298575"/>
            <a:ext cx="7924800" cy="4949825"/>
          </a:xfrm>
        </p:spPr>
        <p:txBody>
          <a:bodyPr/>
          <a:lstStyle/>
          <a:p>
            <a:pPr eaLnBrk="1" hangingPunct="1"/>
            <a:r>
              <a:rPr lang="el-GR" altLang="el-GR" sz="2000" b="1" dirty="0">
                <a:latin typeface="Calibri" panose="020F0502020204030204" pitchFamily="34" charset="0"/>
                <a:cs typeface="Calibri" panose="020F0502020204030204" pitchFamily="34" charset="0"/>
              </a:rPr>
              <a:t>Παράμετρος </a:t>
            </a:r>
            <a:r>
              <a:rPr lang="en-US" altLang="el-GR" sz="2000" b="1" dirty="0">
                <a:latin typeface="Calibri" panose="020F0502020204030204" pitchFamily="34" charset="0"/>
                <a:cs typeface="Calibri" panose="020F0502020204030204" pitchFamily="34" charset="0"/>
              </a:rPr>
              <a:t>a</a:t>
            </a:r>
            <a:endParaRPr lang="el-GR" altLang="el-GR" sz="2000" b="1" dirty="0">
              <a:latin typeface="Calibri" panose="020F0502020204030204" pitchFamily="34" charset="0"/>
              <a:cs typeface="Calibri" panose="020F0502020204030204" pitchFamily="34" charset="0"/>
            </a:endParaRPr>
          </a:p>
          <a:p>
            <a:pPr lvl="1" eaLnBrk="1" hangingPunct="1"/>
            <a:r>
              <a:rPr lang="el-GR" altLang="el-GR" sz="1800" dirty="0">
                <a:latin typeface="Calibri" panose="020F0502020204030204" pitchFamily="34" charset="0"/>
                <a:cs typeface="Calibri" panose="020F0502020204030204" pitchFamily="34" charset="0"/>
              </a:rPr>
              <a:t>Γραμμική μείωση από 2 προς 0 κατά τη διάρκεια των επαναλήψεων.</a:t>
            </a:r>
          </a:p>
          <a:p>
            <a:pPr lvl="1" eaLnBrk="1" hangingPunct="1"/>
            <a:r>
              <a:rPr lang="el-GR" altLang="el-GR" sz="1800" dirty="0">
                <a:latin typeface="Calibri" panose="020F0502020204030204" pitchFamily="34" charset="0"/>
                <a:cs typeface="Calibri" panose="020F0502020204030204" pitchFamily="34" charset="0"/>
              </a:rPr>
              <a:t>Ελέγχει την ισορροπία μεταξύ εξερεύνησης και εκμετάλλευσης.</a:t>
            </a:r>
          </a:p>
          <a:p>
            <a:pPr eaLnBrk="1" hangingPunct="1"/>
            <a:r>
              <a:rPr lang="pt-BR" altLang="el-GR" sz="2000" b="1" dirty="0">
                <a:latin typeface="Calibri" panose="020F0502020204030204" pitchFamily="34" charset="0"/>
                <a:cs typeface="Calibri" panose="020F0502020204030204" pitchFamily="34" charset="0"/>
              </a:rPr>
              <a:t>Διάνυσμα A = 2 ⋅ a ⋅ r₁ - a</a:t>
            </a:r>
            <a:endParaRPr lang="el-GR" altLang="el-GR" sz="2000" b="1" dirty="0">
              <a:latin typeface="Calibri" panose="020F0502020204030204" pitchFamily="34" charset="0"/>
              <a:cs typeface="Calibri" panose="020F0502020204030204" pitchFamily="34" charset="0"/>
            </a:endParaRPr>
          </a:p>
          <a:p>
            <a:pPr lvl="1" eaLnBrk="1" hangingPunct="1"/>
            <a:r>
              <a:rPr lang="el-GR" altLang="el-GR" sz="1800" dirty="0">
                <a:latin typeface="Calibri" panose="020F0502020204030204" pitchFamily="34" charset="0"/>
                <a:cs typeface="Calibri" panose="020F0502020204030204" pitchFamily="34" charset="0"/>
              </a:rPr>
              <a:t>Αν |A| &gt; 1: Έμφαση στην εξερεύνηση (exploration). Οι λύκοι αποκλίνουν από το θήραμα για να αναζητήσουν καλύτερες λύσεις. </a:t>
            </a:r>
            <a:r>
              <a:rPr lang="el-GR" altLang="el-GR" sz="1800" b="1" dirty="0">
                <a:latin typeface="Calibri" panose="020F0502020204030204" pitchFamily="34" charset="0"/>
                <a:cs typeface="Calibri" panose="020F0502020204030204" pitchFamily="34" charset="0"/>
              </a:rPr>
              <a:t>(</a:t>
            </a:r>
            <a:r>
              <a:rPr lang="en-US" altLang="el-GR" sz="1800" b="1" dirty="0">
                <a:latin typeface="Calibri" panose="020F0502020204030204" pitchFamily="34" charset="0"/>
                <a:cs typeface="Calibri" panose="020F0502020204030204" pitchFamily="34" charset="0"/>
              </a:rPr>
              <a:t>a)</a:t>
            </a:r>
            <a:endParaRPr lang="el-GR" altLang="el-GR" sz="1800" b="1" dirty="0">
              <a:latin typeface="Calibri" panose="020F0502020204030204" pitchFamily="34" charset="0"/>
              <a:cs typeface="Calibri" panose="020F0502020204030204" pitchFamily="34" charset="0"/>
            </a:endParaRPr>
          </a:p>
          <a:p>
            <a:pPr lvl="1" eaLnBrk="1" hangingPunct="1"/>
            <a:r>
              <a:rPr lang="el-GR" altLang="el-GR" sz="1800" dirty="0">
                <a:latin typeface="Calibri" panose="020F0502020204030204" pitchFamily="34" charset="0"/>
                <a:cs typeface="Calibri" panose="020F0502020204030204" pitchFamily="34" charset="0"/>
              </a:rPr>
              <a:t>Αν |A| &lt; 1: Έμφαση στην εκμετάλλευση (</a:t>
            </a:r>
            <a:r>
              <a:rPr lang="el-GR" altLang="el-GR" sz="1800" dirty="0" err="1">
                <a:latin typeface="Calibri" panose="020F0502020204030204" pitchFamily="34" charset="0"/>
                <a:cs typeface="Calibri" panose="020F0502020204030204" pitchFamily="34" charset="0"/>
              </a:rPr>
              <a:t>exploitation</a:t>
            </a:r>
            <a:r>
              <a:rPr lang="el-GR" altLang="el-GR" sz="1800" dirty="0">
                <a:latin typeface="Calibri" panose="020F0502020204030204" pitchFamily="34" charset="0"/>
                <a:cs typeface="Calibri" panose="020F0502020204030204" pitchFamily="34" charset="0"/>
              </a:rPr>
              <a:t>). Οι λύκοι συγκλίνουν προς το τρέχον θήραμα.</a:t>
            </a:r>
            <a:r>
              <a:rPr lang="en-US" altLang="el-GR" sz="1800" dirty="0">
                <a:latin typeface="Calibri" panose="020F0502020204030204" pitchFamily="34" charset="0"/>
                <a:cs typeface="Calibri" panose="020F0502020204030204" pitchFamily="34" charset="0"/>
              </a:rPr>
              <a:t> </a:t>
            </a:r>
            <a:r>
              <a:rPr lang="en-US" altLang="el-GR" sz="1800" b="1" dirty="0">
                <a:latin typeface="Calibri" panose="020F0502020204030204" pitchFamily="34" charset="0"/>
                <a:cs typeface="Calibri" panose="020F0502020204030204" pitchFamily="34" charset="0"/>
              </a:rPr>
              <a:t>(b)</a:t>
            </a:r>
            <a:endParaRPr lang="el-GR" altLang="el-GR" sz="1800" b="1" dirty="0">
              <a:latin typeface="Calibri" panose="020F0502020204030204" pitchFamily="34" charset="0"/>
              <a:cs typeface="Calibri" panose="020F0502020204030204" pitchFamily="34" charset="0"/>
            </a:endParaRPr>
          </a:p>
          <a:p>
            <a:pPr eaLnBrk="1" hangingPunct="1"/>
            <a:r>
              <a:rPr lang="el-GR" altLang="el-GR" sz="2000" b="1" dirty="0">
                <a:latin typeface="Calibri" panose="020F0502020204030204" pitchFamily="34" charset="0"/>
                <a:cs typeface="Calibri" panose="020F0502020204030204" pitchFamily="34" charset="0"/>
              </a:rPr>
              <a:t>Επίθεση στο θήραμα (Εκμετάλλευση)</a:t>
            </a:r>
          </a:p>
          <a:p>
            <a:pPr lvl="1" eaLnBrk="1" hangingPunct="1"/>
            <a:r>
              <a:rPr lang="el-GR" altLang="el-GR" sz="1800" dirty="0">
                <a:latin typeface="Calibri" panose="020F0502020204030204" pitchFamily="34" charset="0"/>
                <a:cs typeface="Calibri" panose="020F0502020204030204" pitchFamily="34" charset="0"/>
              </a:rPr>
              <a:t>Όταν το θήραμα σταματήσει να κινείται (ικανοποίηση κριτηρίου σύγκλισης).</a:t>
            </a:r>
          </a:p>
          <a:p>
            <a:pPr lvl="1" eaLnBrk="1" hangingPunct="1"/>
            <a:r>
              <a:rPr lang="el-GR" altLang="el-GR" sz="1800" dirty="0">
                <a:latin typeface="Calibri" panose="020F0502020204030204" pitchFamily="34" charset="0"/>
                <a:cs typeface="Calibri" panose="020F0502020204030204" pitchFamily="34" charset="0"/>
              </a:rPr>
              <a:t>Οι τιμές του a (και άρα του A) μειώνονται.  </a:t>
            </a:r>
          </a:p>
          <a:p>
            <a:pPr lvl="1" eaLnBrk="1" hangingPunct="1">
              <a:buFont typeface="Wingdings" panose="05000000000000000000" pitchFamily="2" charset="2"/>
              <a:buNone/>
            </a:pPr>
            <a:endParaRPr lang="en-US" altLang="el-GR" sz="1800" b="1" dirty="0">
              <a:latin typeface="Calibri" panose="020F0502020204030204" pitchFamily="34" charset="0"/>
              <a:cs typeface="Calibri" panose="020F0502020204030204" pitchFamily="34" charset="0"/>
            </a:endParaRPr>
          </a:p>
        </p:txBody>
      </p:sp>
      <p:sp>
        <p:nvSpPr>
          <p:cNvPr id="18435" name="Slide Number Placeholder 5">
            <a:extLst>
              <a:ext uri="{FF2B5EF4-FFF2-40B4-BE49-F238E27FC236}">
                <a16:creationId xmlns:a16="http://schemas.microsoft.com/office/drawing/2014/main" id="{29CA40E6-6BF4-FB61-BDC1-D00882C9A1E3}"/>
              </a:ext>
            </a:extLst>
          </p:cNvPr>
          <p:cNvSpPr>
            <a:spLocks noGrp="1"/>
          </p:cNvSpPr>
          <p:nvPr>
            <p:ph type="sldNum" sz="quarter" idx="12"/>
          </p:nvPr>
        </p:nvSpPr>
        <p:spPr>
          <a:xfrm>
            <a:off x="6561138"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BF0B3F71-BB30-425F-9A01-F61E6A2A11E3}" type="slidenum">
              <a:rPr lang="el-GR" altLang="el-GR" sz="1200" smtClean="0">
                <a:latin typeface="Arial Black" panose="020B0A04020102020204" pitchFamily="34" charset="0"/>
              </a:rPr>
              <a:pPr>
                <a:spcBef>
                  <a:spcPct val="0"/>
                </a:spcBef>
                <a:buClrTx/>
                <a:buSzTx/>
                <a:buFontTx/>
                <a:buNone/>
              </a:pPr>
              <a:t>8</a:t>
            </a:fld>
            <a:endParaRPr lang="el-GR" altLang="el-GR" sz="1200">
              <a:latin typeface="Arial Black" panose="020B0A04020102020204" pitchFamily="34" charset="0"/>
            </a:endParaRPr>
          </a:p>
        </p:txBody>
      </p:sp>
      <p:sp>
        <p:nvSpPr>
          <p:cNvPr id="18436" name="Date Placeholder 3">
            <a:extLst>
              <a:ext uri="{FF2B5EF4-FFF2-40B4-BE49-F238E27FC236}">
                <a16:creationId xmlns:a16="http://schemas.microsoft.com/office/drawing/2014/main" id="{8B6ED44E-AF3A-CA12-69CA-8A71D97B096D}"/>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18438" name="Rectangle 2">
            <a:extLst>
              <a:ext uri="{FF2B5EF4-FFF2-40B4-BE49-F238E27FC236}">
                <a16:creationId xmlns:a16="http://schemas.microsoft.com/office/drawing/2014/main" id="{64AD30EF-A06D-858A-C8E4-674F6EDF2165}"/>
              </a:ext>
            </a:extLst>
          </p:cNvPr>
          <p:cNvSpPr>
            <a:spLocks noGrp="1" noChangeArrowheads="1"/>
          </p:cNvSpPr>
          <p:nvPr>
            <p:ph type="title"/>
          </p:nvPr>
        </p:nvSpPr>
        <p:spPr>
          <a:xfrm>
            <a:off x="1900238" y="188913"/>
            <a:ext cx="6416675" cy="647700"/>
          </a:xfrm>
        </p:spPr>
        <p:txBody>
          <a:bodyPr/>
          <a:lstStyle/>
          <a:p>
            <a:pPr eaLnBrk="1" hangingPunct="1"/>
            <a:r>
              <a:rPr lang="el-GR" altLang="el-GR" sz="2400" dirty="0">
                <a:latin typeface="Calibri" panose="020F0502020204030204" pitchFamily="34" charset="0"/>
                <a:cs typeface="Calibri" panose="020F0502020204030204" pitchFamily="34" charset="0"/>
              </a:rPr>
              <a:t>Μεθοδολογία</a:t>
            </a:r>
            <a:r>
              <a:rPr lang="en-US" altLang="el-GR" sz="2400" dirty="0">
                <a:latin typeface="Calibri" panose="020F0502020204030204" pitchFamily="34" charset="0"/>
                <a:cs typeface="Calibri" panose="020F0502020204030204" pitchFamily="34" charset="0"/>
              </a:rPr>
              <a:t>:</a:t>
            </a:r>
            <a:r>
              <a:rPr lang="el-GR" altLang="el-GR" sz="2400" dirty="0">
                <a:latin typeface="Calibri" panose="020F0502020204030204" pitchFamily="34" charset="0"/>
                <a:cs typeface="Calibri" panose="020F0502020204030204" pitchFamily="34" charset="0"/>
              </a:rPr>
              <a:t> </a:t>
            </a:r>
            <a:r>
              <a:rPr lang="en-US" altLang="el-GR" sz="2400" dirty="0">
                <a:latin typeface="Calibri" panose="020F0502020204030204" pitchFamily="34" charset="0"/>
                <a:cs typeface="Calibri" panose="020F0502020204030204" pitchFamily="34" charset="0"/>
              </a:rPr>
              <a:t>GWO</a:t>
            </a:r>
            <a:r>
              <a:rPr lang="el-GR" altLang="el-GR" sz="2400" dirty="0">
                <a:latin typeface="Calibri" panose="020F0502020204030204" pitchFamily="34" charset="0"/>
                <a:cs typeface="Calibri" panose="020F0502020204030204" pitchFamily="34" charset="0"/>
              </a:rPr>
              <a:t> </a:t>
            </a:r>
            <a:r>
              <a:rPr lang="en-US" altLang="el-GR" sz="2400" dirty="0">
                <a:latin typeface="Calibri" panose="020F0502020204030204" pitchFamily="34" charset="0"/>
                <a:cs typeface="Calibri" panose="020F0502020204030204" pitchFamily="34" charset="0"/>
              </a:rPr>
              <a:t>– </a:t>
            </a:r>
            <a:r>
              <a:rPr lang="el-GR" altLang="el-GR" sz="2400" dirty="0">
                <a:latin typeface="Calibri" panose="020F0502020204030204" pitchFamily="34" charset="0"/>
                <a:cs typeface="Calibri" panose="020F0502020204030204" pitchFamily="34" charset="0"/>
              </a:rPr>
              <a:t>Μαθηματικό Μοντέλο</a:t>
            </a:r>
            <a:r>
              <a:rPr lang="en-US" altLang="el-GR" sz="2400" dirty="0">
                <a:latin typeface="Calibri" panose="020F0502020204030204" pitchFamily="34" charset="0"/>
                <a:cs typeface="Calibri" panose="020F0502020204030204" pitchFamily="34" charset="0"/>
              </a:rPr>
              <a:t> (</a:t>
            </a:r>
            <a:r>
              <a:rPr lang="el-GR" altLang="el-GR" sz="2400" dirty="0">
                <a:latin typeface="Calibri" panose="020F0502020204030204" pitchFamily="34" charset="0"/>
                <a:cs typeface="Calibri" panose="020F0502020204030204" pitchFamily="34" charset="0"/>
              </a:rPr>
              <a:t>Εξερεύνηση </a:t>
            </a:r>
            <a:r>
              <a:rPr lang="en-US" altLang="el-GR" sz="2400" dirty="0">
                <a:latin typeface="Calibri" panose="020F0502020204030204" pitchFamily="34" charset="0"/>
                <a:cs typeface="Calibri" panose="020F0502020204030204" pitchFamily="34" charset="0"/>
              </a:rPr>
              <a:t>vs </a:t>
            </a:r>
            <a:r>
              <a:rPr lang="el-GR" altLang="el-GR" sz="2400" dirty="0">
                <a:latin typeface="Calibri" panose="020F0502020204030204" pitchFamily="34" charset="0"/>
                <a:cs typeface="Calibri" panose="020F0502020204030204" pitchFamily="34" charset="0"/>
              </a:rPr>
              <a:t>Εκμετάλλευση)</a:t>
            </a:r>
          </a:p>
        </p:txBody>
      </p:sp>
      <p:pic>
        <p:nvPicPr>
          <p:cNvPr id="18439" name="Εικόνα 7">
            <a:extLst>
              <a:ext uri="{FF2B5EF4-FFF2-40B4-BE49-F238E27FC236}">
                <a16:creationId xmlns:a16="http://schemas.microsoft.com/office/drawing/2014/main" id="{C98BBC5A-C074-DB3E-107D-3D8EFEED73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4652963"/>
            <a:ext cx="247808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4">
            <a:extLst>
              <a:ext uri="{FF2B5EF4-FFF2-40B4-BE49-F238E27FC236}">
                <a16:creationId xmlns:a16="http://schemas.microsoft.com/office/drawing/2014/main" id="{13DFCFF1-9BE6-56BD-CA1B-2CAE3B9A7509}"/>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9D356-C9E1-7039-71E0-21E541D125EF}"/>
            </a:ext>
          </a:extLst>
        </p:cNvPr>
        <p:cNvGrpSpPr/>
        <p:nvPr/>
      </p:nvGrpSpPr>
      <p:grpSpPr>
        <a:xfrm>
          <a:off x="0" y="0"/>
          <a:ext cx="0" cy="0"/>
          <a:chOff x="0" y="0"/>
          <a:chExt cx="0" cy="0"/>
        </a:xfrm>
      </p:grpSpPr>
      <p:sp>
        <p:nvSpPr>
          <p:cNvPr id="18434" name="Rectangle 3">
            <a:extLst>
              <a:ext uri="{FF2B5EF4-FFF2-40B4-BE49-F238E27FC236}">
                <a16:creationId xmlns:a16="http://schemas.microsoft.com/office/drawing/2014/main" id="{A36E4ADC-1F2F-23BD-3379-3961A53EDF69}"/>
              </a:ext>
            </a:extLst>
          </p:cNvPr>
          <p:cNvSpPr>
            <a:spLocks noGrp="1" noChangeArrowheads="1"/>
          </p:cNvSpPr>
          <p:nvPr>
            <p:ph idx="1"/>
          </p:nvPr>
        </p:nvSpPr>
        <p:spPr>
          <a:xfrm>
            <a:off x="486266" y="1148161"/>
            <a:ext cx="7924800" cy="4949825"/>
          </a:xfrm>
        </p:spPr>
        <p:txBody>
          <a:bodyPr/>
          <a:lstStyle/>
          <a:p>
            <a:pPr eaLnBrk="1" hangingPunct="1"/>
            <a:r>
              <a:rPr lang="el-GR" altLang="el-GR" sz="1800" b="1" dirty="0">
                <a:latin typeface="Calibri" panose="020F0502020204030204" pitchFamily="34" charset="0"/>
                <a:cs typeface="Calibri" panose="020F0502020204030204" pitchFamily="34" charset="0"/>
              </a:rPr>
              <a:t>Γλώσσα Υλοποίησης: </a:t>
            </a:r>
            <a:r>
              <a:rPr lang="en-US" altLang="el-GR" sz="1800" b="1" dirty="0">
                <a:latin typeface="Calibri" panose="020F0502020204030204" pitchFamily="34" charset="0"/>
                <a:cs typeface="Calibri" panose="020F0502020204030204" pitchFamily="34" charset="0"/>
              </a:rPr>
              <a:t>Python (</a:t>
            </a:r>
            <a:r>
              <a:rPr lang="el-GR" altLang="el-GR" sz="1800" b="1" dirty="0">
                <a:latin typeface="Calibri" panose="020F0502020204030204" pitchFamily="34" charset="0"/>
                <a:cs typeface="Calibri" panose="020F0502020204030204" pitchFamily="34" charset="0"/>
              </a:rPr>
              <a:t>έκδοση 3.12.11)</a:t>
            </a:r>
          </a:p>
          <a:p>
            <a:pPr lvl="1" eaLnBrk="1" hangingPunct="1"/>
            <a:r>
              <a:rPr lang="el-GR" altLang="el-GR" sz="1800" dirty="0">
                <a:latin typeface="Calibri" panose="020F0502020204030204" pitchFamily="34" charset="0"/>
                <a:cs typeface="Calibri" panose="020F0502020204030204" pitchFamily="34" charset="0"/>
              </a:rPr>
              <a:t>Λόγοι επιλογής: Αναγνωσιμότητα, ευκολία χρήσης, πληθώρα βιβλιοθηκών.</a:t>
            </a:r>
          </a:p>
          <a:p>
            <a:pPr eaLnBrk="1" hangingPunct="1"/>
            <a:r>
              <a:rPr lang="el-GR" altLang="el-GR" sz="1800" b="1" dirty="0">
                <a:latin typeface="Calibri" panose="020F0502020204030204" pitchFamily="34" charset="0"/>
                <a:cs typeface="Calibri" panose="020F0502020204030204" pitchFamily="34" charset="0"/>
              </a:rPr>
              <a:t>Βασικές Βιβλιοθήκες:</a:t>
            </a:r>
          </a:p>
          <a:p>
            <a:pPr lvl="1" eaLnBrk="1" hangingPunct="1"/>
            <a:r>
              <a:rPr lang="en-US" altLang="el-GR" sz="1800" b="1" i="1" dirty="0">
                <a:latin typeface="Calibri" panose="020F0502020204030204" pitchFamily="34" charset="0"/>
                <a:cs typeface="Calibri" panose="020F0502020204030204" pitchFamily="34" charset="0"/>
              </a:rPr>
              <a:t>NumPy</a:t>
            </a:r>
            <a:r>
              <a:rPr lang="en-US" altLang="el-GR" sz="1800" b="1" dirty="0">
                <a:latin typeface="Calibri" panose="020F0502020204030204" pitchFamily="34" charset="0"/>
                <a:cs typeface="Calibri" panose="020F0502020204030204" pitchFamily="34" charset="0"/>
              </a:rPr>
              <a:t>: </a:t>
            </a:r>
            <a:r>
              <a:rPr lang="el-GR" altLang="el-GR" sz="1800" dirty="0">
                <a:latin typeface="Calibri" panose="020F0502020204030204" pitchFamily="34" charset="0"/>
                <a:cs typeface="Calibri" panose="020F0502020204030204" pitchFamily="34" charset="0"/>
              </a:rPr>
              <a:t>Για αριθμητικούς υπολογισμούς και διαχείριση πινάκων (θέσεις λύκων).</a:t>
            </a:r>
          </a:p>
          <a:p>
            <a:pPr lvl="1" eaLnBrk="1" hangingPunct="1"/>
            <a:r>
              <a:rPr lang="en-US" altLang="el-GR" sz="1800" b="1" i="1" dirty="0">
                <a:latin typeface="Calibri" panose="020F0502020204030204" pitchFamily="34" charset="0"/>
                <a:cs typeface="Calibri" panose="020F0502020204030204" pitchFamily="34" charset="0"/>
              </a:rPr>
              <a:t>SciPy (scipy.stats)</a:t>
            </a:r>
            <a:r>
              <a:rPr lang="en-US" altLang="el-GR" sz="1800" b="1" dirty="0">
                <a:latin typeface="Calibri" panose="020F0502020204030204" pitchFamily="34" charset="0"/>
                <a:cs typeface="Calibri" panose="020F0502020204030204" pitchFamily="34" charset="0"/>
              </a:rPr>
              <a:t>: </a:t>
            </a:r>
            <a:r>
              <a:rPr lang="el-GR" altLang="el-GR" sz="1800" dirty="0">
                <a:latin typeface="Calibri" panose="020F0502020204030204" pitchFamily="34" charset="0"/>
                <a:cs typeface="Calibri" panose="020F0502020204030204" pitchFamily="34" charset="0"/>
              </a:rPr>
              <a:t>Για παραγωγή τυχαίων αριθμών (</a:t>
            </a:r>
            <a:r>
              <a:rPr lang="en-US" altLang="el-GR" sz="1800" dirty="0">
                <a:latin typeface="Calibri" panose="020F0502020204030204" pitchFamily="34" charset="0"/>
                <a:cs typeface="Calibri" panose="020F0502020204030204" pitchFamily="34" charset="0"/>
              </a:rPr>
              <a:t>r1,r2).</a:t>
            </a:r>
          </a:p>
          <a:p>
            <a:pPr lvl="1" eaLnBrk="1" hangingPunct="1"/>
            <a:r>
              <a:rPr lang="en-US" altLang="el-GR" sz="1800" b="1" dirty="0">
                <a:latin typeface="Calibri" panose="020F0502020204030204" pitchFamily="34" charset="0"/>
                <a:cs typeface="Calibri" panose="020F0502020204030204" pitchFamily="34" charset="0"/>
              </a:rPr>
              <a:t>Matplotlib</a:t>
            </a:r>
            <a:r>
              <a:rPr lang="en-US" altLang="el-GR" sz="1800" dirty="0">
                <a:latin typeface="Calibri" panose="020F0502020204030204" pitchFamily="34" charset="0"/>
                <a:cs typeface="Calibri" panose="020F0502020204030204" pitchFamily="34" charset="0"/>
              </a:rPr>
              <a:t>: </a:t>
            </a:r>
            <a:r>
              <a:rPr lang="el-GR" altLang="el-GR" sz="1800" dirty="0">
                <a:latin typeface="Calibri" panose="020F0502020204030204" pitchFamily="34" charset="0"/>
                <a:cs typeface="Calibri" panose="020F0502020204030204" pitchFamily="34" charset="0"/>
              </a:rPr>
              <a:t>Δημιουργία Γραφημάτων</a:t>
            </a:r>
          </a:p>
          <a:p>
            <a:pPr lvl="1" eaLnBrk="1" hangingPunct="1"/>
            <a:r>
              <a:rPr lang="en-US" altLang="el-GR" sz="1800" b="1" i="1" dirty="0">
                <a:latin typeface="Calibri" panose="020F0502020204030204" pitchFamily="34" charset="0"/>
                <a:cs typeface="Calibri" panose="020F0502020204030204" pitchFamily="34" charset="0"/>
              </a:rPr>
              <a:t>Concurrent.futures </a:t>
            </a:r>
            <a:r>
              <a:rPr lang="en-US" altLang="el-GR" sz="1800" dirty="0">
                <a:latin typeface="Calibri" panose="020F0502020204030204" pitchFamily="34" charset="0"/>
                <a:cs typeface="Calibri" panose="020F0502020204030204" pitchFamily="34" charset="0"/>
              </a:rPr>
              <a:t>: </a:t>
            </a:r>
            <a:r>
              <a:rPr lang="el-GR" altLang="el-GR" sz="1800" dirty="0">
                <a:latin typeface="Calibri" panose="020F0502020204030204" pitchFamily="34" charset="0"/>
                <a:cs typeface="Calibri" panose="020F0502020204030204" pitchFamily="34" charset="0"/>
              </a:rPr>
              <a:t>Παράλληλη Επεξεργασία (παράλληλος υπολογισμός </a:t>
            </a:r>
            <a:r>
              <a:rPr lang="en-US" altLang="el-GR" sz="1800" dirty="0">
                <a:latin typeface="Calibri" panose="020F0502020204030204" pitchFamily="34" charset="0"/>
                <a:cs typeface="Calibri" panose="020F0502020204030204" pitchFamily="34" charset="0"/>
              </a:rPr>
              <a:t>fitness </a:t>
            </a:r>
            <a:r>
              <a:rPr lang="en-US" altLang="el-GR" sz="1800" dirty="0">
                <a:latin typeface="Calibri" panose="020F0502020204030204" pitchFamily="34" charset="0"/>
                <a:cs typeface="Calibri" panose="020F0502020204030204" pitchFamily="34" charset="0"/>
                <a:sym typeface="Wingdings" panose="05000000000000000000" pitchFamily="2" charset="2"/>
              </a:rPr>
              <a:t> </a:t>
            </a:r>
            <a:r>
              <a:rPr lang="el-GR" altLang="el-GR" sz="1800" dirty="0">
                <a:latin typeface="Calibri" panose="020F0502020204030204" pitchFamily="34" charset="0"/>
                <a:cs typeface="Calibri" panose="020F0502020204030204" pitchFamily="34" charset="0"/>
                <a:sym typeface="Wingdings" panose="05000000000000000000" pitchFamily="2" charset="2"/>
              </a:rPr>
              <a:t>Επιτάχυνση Υπολογισμών).</a:t>
            </a:r>
          </a:p>
          <a:p>
            <a:pPr eaLnBrk="1" hangingPunct="1"/>
            <a:r>
              <a:rPr lang="el-GR" altLang="el-GR" sz="1800" b="1" dirty="0">
                <a:latin typeface="Calibri" panose="020F0502020204030204" pitchFamily="34" charset="0"/>
                <a:cs typeface="Calibri" panose="020F0502020204030204" pitchFamily="34" charset="0"/>
                <a:sym typeface="Wingdings" panose="05000000000000000000" pitchFamily="2" charset="2"/>
              </a:rPr>
              <a:t>Λογισμικά / Περιβάλλοντα Ανάπτυξης</a:t>
            </a:r>
          </a:p>
          <a:p>
            <a:pPr lvl="1" eaLnBrk="1" hangingPunct="1"/>
            <a:r>
              <a:rPr lang="en-US" altLang="el-GR" sz="1800" b="1" dirty="0">
                <a:latin typeface="Calibri" panose="020F0502020204030204" pitchFamily="34" charset="0"/>
                <a:cs typeface="Calibri" panose="020F0502020204030204" pitchFamily="34" charset="0"/>
                <a:sym typeface="Wingdings" panose="05000000000000000000" pitchFamily="2" charset="2"/>
              </a:rPr>
              <a:t>Anaconda, IDE Spyder, Google Collaboratory</a:t>
            </a:r>
            <a:endParaRPr lang="el-GR" altLang="el-GR" sz="1800" b="1" dirty="0">
              <a:latin typeface="Calibri" panose="020F0502020204030204" pitchFamily="34" charset="0"/>
              <a:cs typeface="Calibri" panose="020F0502020204030204" pitchFamily="34" charset="0"/>
              <a:sym typeface="Wingdings" panose="05000000000000000000" pitchFamily="2" charset="2"/>
            </a:endParaRPr>
          </a:p>
          <a:p>
            <a:pPr lvl="1" eaLnBrk="1" hangingPunct="1"/>
            <a:endParaRPr lang="el-GR" altLang="el-GR" sz="1800" dirty="0">
              <a:latin typeface="Calibri" panose="020F0502020204030204" pitchFamily="34" charset="0"/>
              <a:cs typeface="Calibri" panose="020F0502020204030204" pitchFamily="34" charset="0"/>
            </a:endParaRPr>
          </a:p>
          <a:p>
            <a:pPr lvl="1" eaLnBrk="1" hangingPunct="1">
              <a:buFont typeface="Wingdings" panose="05000000000000000000" pitchFamily="2" charset="2"/>
              <a:buNone/>
            </a:pPr>
            <a:endParaRPr lang="en-US" altLang="el-GR" sz="1800" b="1" dirty="0">
              <a:latin typeface="Calibri" panose="020F0502020204030204" pitchFamily="34" charset="0"/>
              <a:cs typeface="Calibri" panose="020F0502020204030204" pitchFamily="34" charset="0"/>
            </a:endParaRPr>
          </a:p>
        </p:txBody>
      </p:sp>
      <p:sp>
        <p:nvSpPr>
          <p:cNvPr id="18435" name="Slide Number Placeholder 5">
            <a:extLst>
              <a:ext uri="{FF2B5EF4-FFF2-40B4-BE49-F238E27FC236}">
                <a16:creationId xmlns:a16="http://schemas.microsoft.com/office/drawing/2014/main" id="{FC282083-0446-6CF8-50D6-A52741AC94E9}"/>
              </a:ext>
            </a:extLst>
          </p:cNvPr>
          <p:cNvSpPr>
            <a:spLocks noGrp="1"/>
          </p:cNvSpPr>
          <p:nvPr>
            <p:ph type="sldNum" sz="quarter" idx="12"/>
          </p:nvPr>
        </p:nvSpPr>
        <p:spPr>
          <a:xfrm>
            <a:off x="6561138"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BF0B3F71-BB30-425F-9A01-F61E6A2A11E3}" type="slidenum">
              <a:rPr lang="el-GR" altLang="el-GR" sz="1200" smtClean="0">
                <a:latin typeface="Arial Black" panose="020B0A04020102020204" pitchFamily="34" charset="0"/>
              </a:rPr>
              <a:pPr>
                <a:spcBef>
                  <a:spcPct val="0"/>
                </a:spcBef>
                <a:buClrTx/>
                <a:buSzTx/>
                <a:buFontTx/>
                <a:buNone/>
              </a:pPr>
              <a:t>9</a:t>
            </a:fld>
            <a:endParaRPr lang="el-GR" altLang="el-GR" sz="1200">
              <a:latin typeface="Arial Black" panose="020B0A04020102020204" pitchFamily="34" charset="0"/>
            </a:endParaRPr>
          </a:p>
        </p:txBody>
      </p:sp>
      <p:sp>
        <p:nvSpPr>
          <p:cNvPr id="18436" name="Date Placeholder 3">
            <a:extLst>
              <a:ext uri="{FF2B5EF4-FFF2-40B4-BE49-F238E27FC236}">
                <a16:creationId xmlns:a16="http://schemas.microsoft.com/office/drawing/2014/main" id="{74B626AC-8098-5C11-9C52-73B0F7B615F0}"/>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18438" name="Rectangle 2">
            <a:extLst>
              <a:ext uri="{FF2B5EF4-FFF2-40B4-BE49-F238E27FC236}">
                <a16:creationId xmlns:a16="http://schemas.microsoft.com/office/drawing/2014/main" id="{2C5F60F5-5A9F-DC3E-3F9F-369D8841A812}"/>
              </a:ext>
            </a:extLst>
          </p:cNvPr>
          <p:cNvSpPr>
            <a:spLocks noGrp="1" noChangeArrowheads="1"/>
          </p:cNvSpPr>
          <p:nvPr>
            <p:ph type="title"/>
          </p:nvPr>
        </p:nvSpPr>
        <p:spPr>
          <a:xfrm>
            <a:off x="1900238" y="188913"/>
            <a:ext cx="6416675" cy="647700"/>
          </a:xfrm>
        </p:spPr>
        <p:txBody>
          <a:bodyPr/>
          <a:lstStyle/>
          <a:p>
            <a:pPr eaLnBrk="1" hangingPunct="1"/>
            <a:r>
              <a:rPr lang="el-GR" altLang="el-GR" sz="2400" dirty="0">
                <a:latin typeface="Calibri" panose="020F0502020204030204" pitchFamily="34" charset="0"/>
                <a:cs typeface="Calibri" panose="020F0502020204030204" pitchFamily="34" charset="0"/>
              </a:rPr>
              <a:t>Μεθοδολογία</a:t>
            </a:r>
            <a:r>
              <a:rPr lang="en-US" altLang="el-GR" sz="2400" dirty="0">
                <a:latin typeface="Calibri" panose="020F0502020204030204" pitchFamily="34" charset="0"/>
                <a:cs typeface="Calibri" panose="020F0502020204030204" pitchFamily="34" charset="0"/>
              </a:rPr>
              <a:t>:</a:t>
            </a:r>
            <a:r>
              <a:rPr lang="el-GR" altLang="el-GR" sz="2400" dirty="0">
                <a:latin typeface="Calibri" panose="020F0502020204030204" pitchFamily="34" charset="0"/>
                <a:cs typeface="Calibri" panose="020F0502020204030204" pitchFamily="34" charset="0"/>
              </a:rPr>
              <a:t> Υλοποίηση - Εργαλεία</a:t>
            </a:r>
          </a:p>
        </p:txBody>
      </p:sp>
      <p:sp>
        <p:nvSpPr>
          <p:cNvPr id="2" name="Footer Placeholder 4">
            <a:extLst>
              <a:ext uri="{FF2B5EF4-FFF2-40B4-BE49-F238E27FC236}">
                <a16:creationId xmlns:a16="http://schemas.microsoft.com/office/drawing/2014/main" id="{B4EC38A5-AEDD-9713-611A-A968AE0C1B9A}"/>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pic>
        <p:nvPicPr>
          <p:cNvPr id="3" name="Picture 9">
            <a:extLst>
              <a:ext uri="{FF2B5EF4-FFF2-40B4-BE49-F238E27FC236}">
                <a16:creationId xmlns:a16="http://schemas.microsoft.com/office/drawing/2014/main" id="{8A633959-6368-AFE1-EB5A-5EABE150F7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4946650"/>
            <a:ext cx="2022475"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1">
            <a:extLst>
              <a:ext uri="{FF2B5EF4-FFF2-40B4-BE49-F238E27FC236}">
                <a16:creationId xmlns:a16="http://schemas.microsoft.com/office/drawing/2014/main" id="{665204B7-351C-E826-FFED-B72B890328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6371" y="5339161"/>
            <a:ext cx="29257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3">
            <a:extLst>
              <a:ext uri="{FF2B5EF4-FFF2-40B4-BE49-F238E27FC236}">
                <a16:creationId xmlns:a16="http://schemas.microsoft.com/office/drawing/2014/main" id="{B064A84D-6B61-B789-BDB7-CB47867580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5986" y="4521993"/>
            <a:ext cx="1657350"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a:extLst>
              <a:ext uri="{FF2B5EF4-FFF2-40B4-BE49-F238E27FC236}">
                <a16:creationId xmlns:a16="http://schemas.microsoft.com/office/drawing/2014/main" id="{3FA24974-7B85-A946-A9D7-538597EBA7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9156" t="19154" r="20561" b="18283"/>
          <a:stretch>
            <a:fillRect/>
          </a:stretch>
        </p:blipFill>
        <p:spPr bwMode="auto">
          <a:xfrm>
            <a:off x="527050" y="4884738"/>
            <a:ext cx="949325"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07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0977D-BE89-7655-9114-0D8E814A64E1}"/>
            </a:ext>
          </a:extLst>
        </p:cNvPr>
        <p:cNvGrpSpPr/>
        <p:nvPr/>
      </p:nvGrpSpPr>
      <p:grpSpPr>
        <a:xfrm>
          <a:off x="0" y="0"/>
          <a:ext cx="0" cy="0"/>
          <a:chOff x="0" y="0"/>
          <a:chExt cx="0" cy="0"/>
        </a:xfrm>
      </p:grpSpPr>
      <p:sp>
        <p:nvSpPr>
          <p:cNvPr id="18434" name="Rectangle 3">
            <a:extLst>
              <a:ext uri="{FF2B5EF4-FFF2-40B4-BE49-F238E27FC236}">
                <a16:creationId xmlns:a16="http://schemas.microsoft.com/office/drawing/2014/main" id="{B2E42259-BA68-3487-48EA-2F143908DB46}"/>
              </a:ext>
            </a:extLst>
          </p:cNvPr>
          <p:cNvSpPr>
            <a:spLocks noGrp="1" noChangeArrowheads="1"/>
          </p:cNvSpPr>
          <p:nvPr>
            <p:ph idx="1"/>
          </p:nvPr>
        </p:nvSpPr>
        <p:spPr>
          <a:xfrm>
            <a:off x="35496" y="908720"/>
            <a:ext cx="8964488" cy="5557439"/>
          </a:xfrm>
        </p:spPr>
        <p:txBody>
          <a:bodyPr/>
          <a:lstStyle/>
          <a:p>
            <a:r>
              <a:rPr lang="el-GR" sz="2000" b="1" dirty="0"/>
              <a:t>Αρχή Σχεδίασης: Modular Design</a:t>
            </a:r>
            <a:endParaRPr lang="el-GR" sz="2000" dirty="0"/>
          </a:p>
          <a:p>
            <a:pPr lvl="1"/>
            <a:r>
              <a:rPr lang="el-GR" sz="1800" dirty="0"/>
              <a:t>Ο κώδικας οργανωμένος σε ανεξάρτητα modules.</a:t>
            </a:r>
          </a:p>
          <a:p>
            <a:pPr lvl="1"/>
            <a:r>
              <a:rPr lang="el-GR" sz="1800" dirty="0"/>
              <a:t>ευκολία στη συντήρηση, επεκτασιμότητα και επαναχρησιμοποίηση του κώδικα.</a:t>
            </a:r>
          </a:p>
          <a:p>
            <a:r>
              <a:rPr lang="el-GR" sz="2000" b="1" dirty="0"/>
              <a:t>Δομή Κώδικα:</a:t>
            </a:r>
            <a:endParaRPr lang="el-GR" sz="2000" dirty="0"/>
          </a:p>
          <a:p>
            <a:pPr lvl="1"/>
            <a:r>
              <a:rPr lang="el-GR" sz="1800" b="1" dirty="0"/>
              <a:t>gui.py (Γραφικό Περιβάλλον)</a:t>
            </a:r>
            <a:r>
              <a:rPr lang="el-GR" sz="1800" dirty="0"/>
              <a:t>: </a:t>
            </a:r>
          </a:p>
          <a:p>
            <a:pPr lvl="2"/>
            <a:r>
              <a:rPr lang="el-GR" sz="1800" dirty="0"/>
              <a:t>Χρησιμοποιεί </a:t>
            </a:r>
            <a:r>
              <a:rPr lang="el-GR" sz="1800" dirty="0">
                <a:sym typeface="Wingdings" panose="05000000000000000000" pitchFamily="2" charset="2"/>
              </a:rPr>
              <a:t></a:t>
            </a:r>
            <a:r>
              <a:rPr lang="el-GR" sz="1800" dirty="0"/>
              <a:t>  gwo.py, benchmark_function.py</a:t>
            </a:r>
          </a:p>
          <a:p>
            <a:pPr lvl="1"/>
            <a:r>
              <a:rPr lang="el-GR" sz="1800" b="1" dirty="0"/>
              <a:t>main.py (CLI - Γραμμή Εντολών)</a:t>
            </a:r>
            <a:r>
              <a:rPr lang="el-GR" sz="1800" dirty="0"/>
              <a:t>: </a:t>
            </a:r>
          </a:p>
          <a:p>
            <a:pPr lvl="2"/>
            <a:r>
              <a:rPr lang="el-GR" sz="1800" dirty="0"/>
              <a:t>Χρησιμοποιεί </a:t>
            </a:r>
            <a:r>
              <a:rPr lang="el-GR" sz="1800" dirty="0">
                <a:sym typeface="Wingdings" panose="05000000000000000000" pitchFamily="2" charset="2"/>
              </a:rPr>
              <a:t></a:t>
            </a:r>
            <a:r>
              <a:rPr lang="el-GR" sz="1800" dirty="0"/>
              <a:t> gwo.py, benchmark_function.py, plot_graph.py</a:t>
            </a:r>
          </a:p>
          <a:p>
            <a:pPr lvl="1"/>
            <a:r>
              <a:rPr lang="el-GR" sz="1800" b="1" dirty="0"/>
              <a:t>gwo.py (Πυρήνας Αλγορίθμου)</a:t>
            </a:r>
            <a:r>
              <a:rPr lang="el-GR" sz="1800" dirty="0"/>
              <a:t>: Περιέχει την κεντρική λογική του Grey Wolf Optimizer. Είναι εντελώς ανεξάρτητο από το UI, λαμβάνει τις παραμέτρους και επιστρέφει τα αποτελέσματα.</a:t>
            </a:r>
          </a:p>
          <a:p>
            <a:pPr lvl="2"/>
            <a:r>
              <a:rPr lang="el-GR" sz="1800" dirty="0"/>
              <a:t>Χρησιμοποιεί </a:t>
            </a:r>
            <a:r>
              <a:rPr lang="el-GR" sz="1800" dirty="0">
                <a:sym typeface="Wingdings" panose="05000000000000000000" pitchFamily="2" charset="2"/>
              </a:rPr>
              <a:t></a:t>
            </a:r>
            <a:r>
              <a:rPr lang="el-GR" sz="1800" dirty="0"/>
              <a:t> benchmark_function.py</a:t>
            </a:r>
          </a:p>
          <a:p>
            <a:pPr lvl="1"/>
            <a:r>
              <a:rPr lang="el-GR" sz="1800" b="1" dirty="0"/>
              <a:t>benchmark_function.py</a:t>
            </a:r>
            <a:r>
              <a:rPr lang="el-GR" sz="1800" dirty="0"/>
              <a:t>: Ορίζει τις μαθηματικές συναρτήσεις δοκιμής (π.χ. </a:t>
            </a:r>
            <a:r>
              <a:rPr lang="el-GR" sz="1800" dirty="0" err="1"/>
              <a:t>Ackley</a:t>
            </a:r>
            <a:r>
              <a:rPr lang="el-GR" sz="1800" dirty="0"/>
              <a:t>, </a:t>
            </a:r>
            <a:r>
              <a:rPr lang="el-GR" sz="1800" dirty="0" err="1"/>
              <a:t>Sphere</a:t>
            </a:r>
            <a:r>
              <a:rPr lang="el-GR" sz="1800" dirty="0"/>
              <a:t>) σε μια κλάση.</a:t>
            </a:r>
          </a:p>
          <a:p>
            <a:pPr lvl="1"/>
            <a:r>
              <a:rPr lang="el-GR" sz="1800" b="1" dirty="0"/>
              <a:t>plot_graph.py</a:t>
            </a:r>
            <a:r>
              <a:rPr lang="el-GR" sz="1800" dirty="0"/>
              <a:t>: Βοηθητικές συναρτήσεις για τη δημιουργία γραφημάτων, </a:t>
            </a:r>
            <a:r>
              <a:rPr lang="en-US" sz="1800" dirty="0"/>
              <a:t>(</a:t>
            </a:r>
            <a:r>
              <a:rPr lang="el-GR" sz="1800" dirty="0"/>
              <a:t>χρησιμοποιούνται από την έκδοση CLI</a:t>
            </a:r>
            <a:r>
              <a:rPr lang="en-US" sz="1800" dirty="0"/>
              <a:t>).</a:t>
            </a:r>
            <a:endParaRPr lang="el-GR" sz="1800" dirty="0"/>
          </a:p>
          <a:p>
            <a:pPr lvl="1" eaLnBrk="1" hangingPunct="1"/>
            <a:endParaRPr lang="el-GR" altLang="el-GR" sz="1400" dirty="0">
              <a:latin typeface="Calibri" panose="020F0502020204030204" pitchFamily="34" charset="0"/>
              <a:cs typeface="Calibri" panose="020F0502020204030204" pitchFamily="34" charset="0"/>
            </a:endParaRPr>
          </a:p>
          <a:p>
            <a:pPr lvl="1" eaLnBrk="1" hangingPunct="1">
              <a:buFont typeface="Wingdings" panose="05000000000000000000" pitchFamily="2" charset="2"/>
              <a:buNone/>
            </a:pPr>
            <a:endParaRPr lang="en-US" altLang="el-GR" sz="1400" b="1" dirty="0">
              <a:latin typeface="Calibri" panose="020F0502020204030204" pitchFamily="34" charset="0"/>
              <a:cs typeface="Calibri" panose="020F0502020204030204" pitchFamily="34" charset="0"/>
            </a:endParaRPr>
          </a:p>
        </p:txBody>
      </p:sp>
      <p:sp>
        <p:nvSpPr>
          <p:cNvPr id="18435" name="Slide Number Placeholder 5">
            <a:extLst>
              <a:ext uri="{FF2B5EF4-FFF2-40B4-BE49-F238E27FC236}">
                <a16:creationId xmlns:a16="http://schemas.microsoft.com/office/drawing/2014/main" id="{1DA915CF-9FD6-9BE5-6D2A-D019B4540444}"/>
              </a:ext>
            </a:extLst>
          </p:cNvPr>
          <p:cNvSpPr>
            <a:spLocks noGrp="1"/>
          </p:cNvSpPr>
          <p:nvPr>
            <p:ph type="sldNum" sz="quarter" idx="12"/>
          </p:nvPr>
        </p:nvSpPr>
        <p:spPr>
          <a:xfrm>
            <a:off x="6561138"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BF0B3F71-BB30-425F-9A01-F61E6A2A11E3}" type="slidenum">
              <a:rPr lang="el-GR" altLang="el-GR" sz="1200" smtClean="0">
                <a:latin typeface="Arial Black" panose="020B0A04020102020204" pitchFamily="34" charset="0"/>
              </a:rPr>
              <a:pPr>
                <a:spcBef>
                  <a:spcPct val="0"/>
                </a:spcBef>
                <a:buClrTx/>
                <a:buSzTx/>
                <a:buFontTx/>
                <a:buNone/>
              </a:pPr>
              <a:t>10</a:t>
            </a:fld>
            <a:endParaRPr lang="el-GR" altLang="el-GR" sz="1200">
              <a:latin typeface="Arial Black" panose="020B0A04020102020204" pitchFamily="34" charset="0"/>
            </a:endParaRPr>
          </a:p>
        </p:txBody>
      </p:sp>
      <p:sp>
        <p:nvSpPr>
          <p:cNvPr id="18436" name="Date Placeholder 3">
            <a:extLst>
              <a:ext uri="{FF2B5EF4-FFF2-40B4-BE49-F238E27FC236}">
                <a16:creationId xmlns:a16="http://schemas.microsoft.com/office/drawing/2014/main" id="{DE6A3117-7C71-B412-4211-9C0226EC629D}"/>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18438" name="Rectangle 2">
            <a:extLst>
              <a:ext uri="{FF2B5EF4-FFF2-40B4-BE49-F238E27FC236}">
                <a16:creationId xmlns:a16="http://schemas.microsoft.com/office/drawing/2014/main" id="{C9D294C4-BDD5-12DF-D646-DD84C58F63BC}"/>
              </a:ext>
            </a:extLst>
          </p:cNvPr>
          <p:cNvSpPr>
            <a:spLocks noGrp="1" noChangeArrowheads="1"/>
          </p:cNvSpPr>
          <p:nvPr>
            <p:ph type="title"/>
          </p:nvPr>
        </p:nvSpPr>
        <p:spPr>
          <a:xfrm>
            <a:off x="1900238" y="188913"/>
            <a:ext cx="6416675" cy="647700"/>
          </a:xfrm>
        </p:spPr>
        <p:txBody>
          <a:bodyPr/>
          <a:lstStyle/>
          <a:p>
            <a:pPr eaLnBrk="1" hangingPunct="1"/>
            <a:r>
              <a:rPr lang="el-GR" altLang="el-GR" sz="2400" dirty="0">
                <a:latin typeface="Calibri" panose="020F0502020204030204" pitchFamily="34" charset="0"/>
                <a:cs typeface="Calibri" panose="020F0502020204030204" pitchFamily="34" charset="0"/>
              </a:rPr>
              <a:t>Μεθοδολογία</a:t>
            </a:r>
            <a:r>
              <a:rPr lang="en-US" altLang="el-GR" sz="2400" dirty="0">
                <a:latin typeface="Calibri" panose="020F0502020204030204" pitchFamily="34" charset="0"/>
                <a:cs typeface="Calibri" panose="020F0502020204030204" pitchFamily="34" charset="0"/>
              </a:rPr>
              <a:t>:</a:t>
            </a:r>
            <a:r>
              <a:rPr lang="el-GR" altLang="el-GR" sz="2400" dirty="0">
                <a:latin typeface="Calibri" panose="020F0502020204030204" pitchFamily="34" charset="0"/>
                <a:cs typeface="Calibri" panose="020F0502020204030204" pitchFamily="34" charset="0"/>
              </a:rPr>
              <a:t> Υλοποίηση – Δομή Κώδικα</a:t>
            </a:r>
          </a:p>
        </p:txBody>
      </p:sp>
      <p:sp>
        <p:nvSpPr>
          <p:cNvPr id="2" name="Footer Placeholder 4">
            <a:extLst>
              <a:ext uri="{FF2B5EF4-FFF2-40B4-BE49-F238E27FC236}">
                <a16:creationId xmlns:a16="http://schemas.microsoft.com/office/drawing/2014/main" id="{5729BC81-158B-7884-72A0-FD3529BD6A1A}"/>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spTree>
    <p:extLst>
      <p:ext uri="{BB962C8B-B14F-4D97-AF65-F5344CB8AC3E}">
        <p14:creationId xmlns:p14="http://schemas.microsoft.com/office/powerpoint/2010/main" val="2867012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97C8E-3C4A-9406-CB41-016CA2F0F8B0}"/>
            </a:ext>
          </a:extLst>
        </p:cNvPr>
        <p:cNvGrpSpPr/>
        <p:nvPr/>
      </p:nvGrpSpPr>
      <p:grpSpPr>
        <a:xfrm>
          <a:off x="0" y="0"/>
          <a:ext cx="0" cy="0"/>
          <a:chOff x="0" y="0"/>
          <a:chExt cx="0" cy="0"/>
        </a:xfrm>
      </p:grpSpPr>
      <p:sp>
        <p:nvSpPr>
          <p:cNvPr id="18434" name="Rectangle 3">
            <a:extLst>
              <a:ext uri="{FF2B5EF4-FFF2-40B4-BE49-F238E27FC236}">
                <a16:creationId xmlns:a16="http://schemas.microsoft.com/office/drawing/2014/main" id="{AA516110-9325-8919-21DB-C4AEDD1D6506}"/>
              </a:ext>
            </a:extLst>
          </p:cNvPr>
          <p:cNvSpPr>
            <a:spLocks noGrp="1" noChangeArrowheads="1"/>
          </p:cNvSpPr>
          <p:nvPr>
            <p:ph idx="1"/>
          </p:nvPr>
        </p:nvSpPr>
        <p:spPr>
          <a:xfrm>
            <a:off x="179512" y="1000919"/>
            <a:ext cx="8712968" cy="5380831"/>
          </a:xfrm>
        </p:spPr>
        <p:txBody>
          <a:bodyPr/>
          <a:lstStyle/>
          <a:p>
            <a:r>
              <a:rPr lang="el-GR" sz="1800" b="1" dirty="0"/>
              <a:t>Λογική Αλγορίθμου (gwo.py)</a:t>
            </a:r>
            <a:endParaRPr lang="el-GR" sz="1800" dirty="0"/>
          </a:p>
          <a:p>
            <a:pPr lvl="1"/>
            <a:r>
              <a:rPr lang="el-GR" sz="1600" dirty="0"/>
              <a:t>Η υλοποίηση ακολουθεί το μαθηματικό μοντέλο του GWO.</a:t>
            </a:r>
          </a:p>
          <a:p>
            <a:pPr lvl="1"/>
            <a:r>
              <a:rPr lang="el-GR" sz="1600" b="1" dirty="0"/>
              <a:t>GWO()</a:t>
            </a:r>
            <a:r>
              <a:rPr lang="el-GR" sz="1600" dirty="0"/>
              <a:t>: Η κύρια συνάρτηση που δέχεται τις παραμέτρους και συντονίζει τη διαδικασία.</a:t>
            </a:r>
          </a:p>
          <a:p>
            <a:pPr lvl="1"/>
            <a:r>
              <a:rPr lang="el-GR" sz="1600" b="1" dirty="0"/>
              <a:t>Κύριος Βρόχος (Main </a:t>
            </a:r>
            <a:r>
              <a:rPr lang="el-GR" sz="1600" b="1" dirty="0" err="1"/>
              <a:t>Loop</a:t>
            </a:r>
            <a:r>
              <a:rPr lang="el-GR" sz="1600" b="1" dirty="0"/>
              <a:t>):</a:t>
            </a:r>
            <a:endParaRPr lang="el-GR" sz="1600" dirty="0"/>
          </a:p>
          <a:p>
            <a:pPr lvl="2"/>
            <a:r>
              <a:rPr lang="el-GR" sz="1400" b="1" dirty="0"/>
              <a:t>Αρχικοποίηση</a:t>
            </a:r>
            <a:r>
              <a:rPr lang="el-GR" sz="1400" dirty="0"/>
              <a:t>: Δημιουργία τυχαίου πληθυσμού λύκων.</a:t>
            </a:r>
          </a:p>
          <a:p>
            <a:pPr lvl="2"/>
            <a:r>
              <a:rPr lang="el-GR" sz="1400" b="1" dirty="0"/>
              <a:t>find_best_three_wolves()</a:t>
            </a:r>
            <a:r>
              <a:rPr lang="el-GR" sz="1400" dirty="0"/>
              <a:t>: Εντοπισμός λύκων α, β και δ – παράλληλος υπολογισμός </a:t>
            </a:r>
            <a:r>
              <a:rPr lang="en-US" sz="1400" dirty="0"/>
              <a:t>fitness </a:t>
            </a:r>
            <a:r>
              <a:rPr lang="el-GR" sz="1400" dirty="0"/>
              <a:t>(</a:t>
            </a:r>
            <a:r>
              <a:rPr lang="el-GR" sz="1400" dirty="0" err="1"/>
              <a:t>concurrent.futures</a:t>
            </a:r>
            <a:r>
              <a:rPr lang="el-GR" sz="1400" dirty="0"/>
              <a:t>) </a:t>
            </a:r>
            <a:endParaRPr lang="en-US" sz="1400" dirty="0"/>
          </a:p>
          <a:p>
            <a:pPr lvl="2"/>
            <a:r>
              <a:rPr lang="el-GR" sz="1400" b="1" dirty="0" err="1"/>
              <a:t>calculate_new_position</a:t>
            </a:r>
            <a:r>
              <a:rPr lang="el-GR" sz="1400" b="1" dirty="0"/>
              <a:t>()</a:t>
            </a:r>
            <a:r>
              <a:rPr lang="el-GR" sz="1400" dirty="0"/>
              <a:t>: Ενημέρωση θέσης κάθε λύκου με βάση τις θέσεις των α, β, δ.</a:t>
            </a:r>
          </a:p>
          <a:p>
            <a:pPr lvl="2"/>
            <a:r>
              <a:rPr lang="el-GR" sz="1400" b="1" dirty="0"/>
              <a:t>Έλεγχος Τερματισμού</a:t>
            </a:r>
            <a:r>
              <a:rPr lang="el-GR" sz="1400" dirty="0"/>
              <a:t>: Ο βρόχος συνεχίζεται μέχρι να επιτευχθεί ο μέγιστος αριθμός επαναλήψεων ή η τυπική απόκλιση του fitness να πέσει κάτω από το καθορισμένο όριο.</a:t>
            </a:r>
          </a:p>
          <a:p>
            <a:r>
              <a:rPr lang="el-GR" sz="1800" b="1" dirty="0"/>
              <a:t>Αρχιτεκτονική του GUI (gui.py)</a:t>
            </a:r>
            <a:endParaRPr lang="el-GR" sz="1800" dirty="0"/>
          </a:p>
          <a:p>
            <a:pPr lvl="1"/>
            <a:r>
              <a:rPr lang="el-GR" sz="1600" b="1" dirty="0"/>
              <a:t>Πρόκληση</a:t>
            </a:r>
            <a:r>
              <a:rPr lang="el-GR" sz="1600" dirty="0"/>
              <a:t>: Η εκτέλεση του GWO είναι χρονοβόρα και αν γινόταν στο κύριο νήμα της εφαρμογής, το γραφικό περιβάλλον θα "πάγωνε".</a:t>
            </a:r>
          </a:p>
          <a:p>
            <a:pPr lvl="1"/>
            <a:r>
              <a:rPr lang="el-GR" sz="1600" b="1" dirty="0"/>
              <a:t>Λύση: </a:t>
            </a:r>
            <a:r>
              <a:rPr lang="el-GR" sz="1600" b="1" dirty="0" err="1"/>
              <a:t>Πολυνηματική</a:t>
            </a:r>
            <a:r>
              <a:rPr lang="el-GR" sz="1600" b="1" dirty="0"/>
              <a:t> Εκτέλεση (</a:t>
            </a:r>
            <a:r>
              <a:rPr lang="el-GR" sz="1600" b="1" dirty="0" err="1"/>
              <a:t>Multithreading</a:t>
            </a:r>
            <a:r>
              <a:rPr lang="el-GR" sz="1600" b="1" dirty="0"/>
              <a:t>)</a:t>
            </a:r>
            <a:endParaRPr lang="el-GR" sz="1600" dirty="0"/>
          </a:p>
          <a:p>
            <a:pPr lvl="2"/>
            <a:r>
              <a:rPr lang="el-GR" sz="1600" dirty="0"/>
              <a:t>Το </a:t>
            </a:r>
            <a:r>
              <a:rPr lang="el-GR" sz="1600" b="1" dirty="0"/>
              <a:t>GUI εκτελείται στο Κύριο Νήμα (Main </a:t>
            </a:r>
            <a:r>
              <a:rPr lang="el-GR" sz="1600" b="1" dirty="0" err="1"/>
              <a:t>Thread</a:t>
            </a:r>
            <a:r>
              <a:rPr lang="el-GR" sz="1600" b="1" dirty="0"/>
              <a:t>)</a:t>
            </a:r>
            <a:r>
              <a:rPr lang="el-GR" sz="1600" dirty="0"/>
              <a:t>.</a:t>
            </a:r>
          </a:p>
          <a:p>
            <a:pPr lvl="2"/>
            <a:r>
              <a:rPr lang="el-GR" sz="1600" dirty="0"/>
              <a:t>Ο </a:t>
            </a:r>
            <a:r>
              <a:rPr lang="el-GR" sz="1600" b="1" dirty="0"/>
              <a:t> GWO </a:t>
            </a:r>
            <a:r>
              <a:rPr lang="el-GR" sz="1600" b="1" dirty="0" err="1"/>
              <a:t>εκκινείται</a:t>
            </a:r>
            <a:r>
              <a:rPr lang="el-GR" sz="1600" b="1" dirty="0"/>
              <a:t> σε ξεχωριστό Νήμα (</a:t>
            </a:r>
            <a:r>
              <a:rPr lang="el-GR" sz="1600" b="1" dirty="0" err="1"/>
              <a:t>Worker</a:t>
            </a:r>
            <a:r>
              <a:rPr lang="el-GR" sz="1600" b="1" dirty="0"/>
              <a:t> </a:t>
            </a:r>
            <a:r>
              <a:rPr lang="el-GR" sz="1600" b="1" dirty="0" err="1"/>
              <a:t>Thread</a:t>
            </a:r>
            <a:r>
              <a:rPr lang="el-GR" sz="1600" b="1" dirty="0"/>
              <a:t>)</a:t>
            </a:r>
            <a:r>
              <a:rPr lang="el-GR" sz="1600" dirty="0"/>
              <a:t>,</a:t>
            </a:r>
          </a:p>
          <a:p>
            <a:pPr lvl="2"/>
            <a:r>
              <a:rPr lang="el-GR" sz="1600" b="1" dirty="0"/>
              <a:t>Ασφαλής Επικοινωνία</a:t>
            </a:r>
            <a:r>
              <a:rPr lang="el-GR" sz="1600" dirty="0"/>
              <a:t>: Για την αποστολή δεδομένων </a:t>
            </a:r>
            <a:r>
              <a:rPr lang="el-GR" sz="1600" dirty="0" err="1"/>
              <a:t>πό</a:t>
            </a:r>
            <a:r>
              <a:rPr lang="el-GR" sz="1600" dirty="0"/>
              <a:t> το GWO </a:t>
            </a:r>
            <a:r>
              <a:rPr lang="el-GR" sz="1600" dirty="0" err="1"/>
              <a:t>thread</a:t>
            </a:r>
            <a:r>
              <a:rPr lang="el-GR" sz="1600" dirty="0"/>
              <a:t> πίσω στο GUI </a:t>
            </a:r>
            <a:r>
              <a:rPr lang="el-GR" sz="1600" dirty="0" err="1"/>
              <a:t>thread</a:t>
            </a:r>
            <a:r>
              <a:rPr lang="el-GR" sz="1600" dirty="0"/>
              <a:t>, χρησιμοποιείται μια </a:t>
            </a:r>
            <a:r>
              <a:rPr lang="el-GR" sz="1600" b="1" dirty="0"/>
              <a:t>Ουρά (</a:t>
            </a:r>
            <a:r>
              <a:rPr lang="el-GR" sz="1600" b="1" dirty="0" err="1"/>
              <a:t>Queue</a:t>
            </a:r>
            <a:r>
              <a:rPr lang="el-GR" sz="1600" b="1" dirty="0"/>
              <a:t>)</a:t>
            </a:r>
            <a:r>
              <a:rPr lang="el-GR" sz="1600" dirty="0"/>
              <a:t>. Αυτό διασφαλίζει ότι οι ενημερώσεις στο GUI γίνονται με ασφαλή τρόπο, χωρίς </a:t>
            </a:r>
            <a:r>
              <a:rPr lang="el-GR" sz="1600" dirty="0" err="1"/>
              <a:t>race</a:t>
            </a:r>
            <a:r>
              <a:rPr lang="el-GR" sz="1600" dirty="0"/>
              <a:t> </a:t>
            </a:r>
            <a:r>
              <a:rPr lang="el-GR" sz="1600" dirty="0" err="1"/>
              <a:t>conditions</a:t>
            </a:r>
            <a:r>
              <a:rPr lang="el-GR" sz="1600" dirty="0"/>
              <a:t>.</a:t>
            </a:r>
          </a:p>
          <a:p>
            <a:pPr marL="457200" lvl="1" indent="0" eaLnBrk="1" hangingPunct="1">
              <a:buNone/>
            </a:pPr>
            <a:endParaRPr lang="el-GR" altLang="el-GR" sz="1050" dirty="0">
              <a:latin typeface="Calibri" panose="020F0502020204030204" pitchFamily="34" charset="0"/>
              <a:cs typeface="Calibri" panose="020F0502020204030204" pitchFamily="34" charset="0"/>
            </a:endParaRPr>
          </a:p>
          <a:p>
            <a:pPr lvl="1" eaLnBrk="1" hangingPunct="1">
              <a:buFont typeface="Wingdings" panose="05000000000000000000" pitchFamily="2" charset="2"/>
              <a:buNone/>
            </a:pPr>
            <a:endParaRPr lang="en-US" altLang="el-GR" sz="1050" b="1" dirty="0">
              <a:latin typeface="Calibri" panose="020F0502020204030204" pitchFamily="34" charset="0"/>
              <a:cs typeface="Calibri" panose="020F0502020204030204" pitchFamily="34" charset="0"/>
            </a:endParaRPr>
          </a:p>
        </p:txBody>
      </p:sp>
      <p:sp>
        <p:nvSpPr>
          <p:cNvPr id="18435" name="Slide Number Placeholder 5">
            <a:extLst>
              <a:ext uri="{FF2B5EF4-FFF2-40B4-BE49-F238E27FC236}">
                <a16:creationId xmlns:a16="http://schemas.microsoft.com/office/drawing/2014/main" id="{3E5D3075-FCC1-ECE7-4513-A3DF21132CC3}"/>
              </a:ext>
            </a:extLst>
          </p:cNvPr>
          <p:cNvSpPr>
            <a:spLocks noGrp="1"/>
          </p:cNvSpPr>
          <p:nvPr>
            <p:ph type="sldNum" sz="quarter" idx="12"/>
          </p:nvPr>
        </p:nvSpPr>
        <p:spPr>
          <a:xfrm>
            <a:off x="6561138"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BF0B3F71-BB30-425F-9A01-F61E6A2A11E3}" type="slidenum">
              <a:rPr lang="el-GR" altLang="el-GR" sz="1200" smtClean="0">
                <a:latin typeface="Arial Black" panose="020B0A04020102020204" pitchFamily="34" charset="0"/>
              </a:rPr>
              <a:pPr>
                <a:spcBef>
                  <a:spcPct val="0"/>
                </a:spcBef>
                <a:buClrTx/>
                <a:buSzTx/>
                <a:buFontTx/>
                <a:buNone/>
              </a:pPr>
              <a:t>11</a:t>
            </a:fld>
            <a:endParaRPr lang="el-GR" altLang="el-GR" sz="1200">
              <a:latin typeface="Arial Black" panose="020B0A04020102020204" pitchFamily="34" charset="0"/>
            </a:endParaRPr>
          </a:p>
        </p:txBody>
      </p:sp>
      <p:sp>
        <p:nvSpPr>
          <p:cNvPr id="18436" name="Date Placeholder 3">
            <a:extLst>
              <a:ext uri="{FF2B5EF4-FFF2-40B4-BE49-F238E27FC236}">
                <a16:creationId xmlns:a16="http://schemas.microsoft.com/office/drawing/2014/main" id="{1D5DE08C-8E65-4715-3B87-68E8700D893A}"/>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18438" name="Rectangle 2">
            <a:extLst>
              <a:ext uri="{FF2B5EF4-FFF2-40B4-BE49-F238E27FC236}">
                <a16:creationId xmlns:a16="http://schemas.microsoft.com/office/drawing/2014/main" id="{4882B99E-9EA8-17AC-E1D7-9406FD2E8960}"/>
              </a:ext>
            </a:extLst>
          </p:cNvPr>
          <p:cNvSpPr>
            <a:spLocks noGrp="1" noChangeArrowheads="1"/>
          </p:cNvSpPr>
          <p:nvPr>
            <p:ph type="title"/>
          </p:nvPr>
        </p:nvSpPr>
        <p:spPr>
          <a:xfrm>
            <a:off x="1900238" y="188913"/>
            <a:ext cx="6794500" cy="647700"/>
          </a:xfrm>
        </p:spPr>
        <p:txBody>
          <a:bodyPr/>
          <a:lstStyle/>
          <a:p>
            <a:pPr eaLnBrk="1" hangingPunct="1"/>
            <a:r>
              <a:rPr lang="el-GR" altLang="el-GR" sz="2400" dirty="0">
                <a:latin typeface="Calibri" panose="020F0502020204030204" pitchFamily="34" charset="0"/>
                <a:cs typeface="Calibri" panose="020F0502020204030204" pitchFamily="34" charset="0"/>
              </a:rPr>
              <a:t>Μεθοδολογία</a:t>
            </a:r>
            <a:r>
              <a:rPr lang="en-US" altLang="el-GR" sz="2400" dirty="0">
                <a:latin typeface="Calibri" panose="020F0502020204030204" pitchFamily="34" charset="0"/>
                <a:cs typeface="Calibri" panose="020F0502020204030204" pitchFamily="34" charset="0"/>
              </a:rPr>
              <a:t>:</a:t>
            </a:r>
            <a:r>
              <a:rPr lang="el-GR" altLang="el-GR" sz="2400" dirty="0">
                <a:latin typeface="Calibri" panose="020F0502020204030204" pitchFamily="34" charset="0"/>
                <a:cs typeface="Calibri" panose="020F0502020204030204" pitchFamily="34" charset="0"/>
              </a:rPr>
              <a:t> Υλοποίηση – Πυρήνας </a:t>
            </a:r>
            <a:r>
              <a:rPr lang="en-US" altLang="el-GR" sz="2400" dirty="0">
                <a:latin typeface="Calibri" panose="020F0502020204030204" pitchFamily="34" charset="0"/>
                <a:cs typeface="Calibri" panose="020F0502020204030204" pitchFamily="34" charset="0"/>
              </a:rPr>
              <a:t>GWO</a:t>
            </a:r>
            <a:r>
              <a:rPr lang="el-GR" altLang="el-GR" sz="2400" dirty="0">
                <a:latin typeface="Calibri" panose="020F0502020204030204" pitchFamily="34" charset="0"/>
                <a:cs typeface="Calibri" panose="020F0502020204030204" pitchFamily="34" charset="0"/>
              </a:rPr>
              <a:t> και </a:t>
            </a:r>
            <a:r>
              <a:rPr lang="en-US" altLang="el-GR" sz="2400" dirty="0">
                <a:latin typeface="Calibri" panose="020F0502020204030204" pitchFamily="34" charset="0"/>
                <a:cs typeface="Calibri" panose="020F0502020204030204" pitchFamily="34" charset="0"/>
              </a:rPr>
              <a:t>GUI</a:t>
            </a:r>
            <a:endParaRPr lang="el-GR" altLang="el-GR" sz="2400" dirty="0">
              <a:latin typeface="Calibri" panose="020F0502020204030204" pitchFamily="34" charset="0"/>
              <a:cs typeface="Calibri" panose="020F0502020204030204" pitchFamily="34" charset="0"/>
            </a:endParaRPr>
          </a:p>
        </p:txBody>
      </p:sp>
      <p:sp>
        <p:nvSpPr>
          <p:cNvPr id="2" name="Footer Placeholder 4">
            <a:extLst>
              <a:ext uri="{FF2B5EF4-FFF2-40B4-BE49-F238E27FC236}">
                <a16:creationId xmlns:a16="http://schemas.microsoft.com/office/drawing/2014/main" id="{FF20260E-D672-2045-1125-15475E2F7DCD}"/>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pic>
        <p:nvPicPr>
          <p:cNvPr id="8" name="Εικόνα 7">
            <a:extLst>
              <a:ext uri="{FF2B5EF4-FFF2-40B4-BE49-F238E27FC236}">
                <a16:creationId xmlns:a16="http://schemas.microsoft.com/office/drawing/2014/main" id="{2DEBB1E4-D607-4695-5031-A2AF19581A2E}"/>
              </a:ext>
            </a:extLst>
          </p:cNvPr>
          <p:cNvPicPr>
            <a:picLocks noChangeAspect="1"/>
          </p:cNvPicPr>
          <p:nvPr/>
        </p:nvPicPr>
        <p:blipFill>
          <a:blip r:embed="rId3"/>
          <a:srcRect t="3680" b="672"/>
          <a:stretch>
            <a:fillRect/>
          </a:stretch>
        </p:blipFill>
        <p:spPr>
          <a:xfrm>
            <a:off x="7524328" y="4277686"/>
            <a:ext cx="1020060" cy="1089236"/>
          </a:xfrm>
          <a:prstGeom prst="rect">
            <a:avLst/>
          </a:prstGeom>
        </p:spPr>
      </p:pic>
    </p:spTree>
    <p:extLst>
      <p:ext uri="{BB962C8B-B14F-4D97-AF65-F5344CB8AC3E}">
        <p14:creationId xmlns:p14="http://schemas.microsoft.com/office/powerpoint/2010/main" val="4125307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3">
            <a:extLst>
              <a:ext uri="{FF2B5EF4-FFF2-40B4-BE49-F238E27FC236}">
                <a16:creationId xmlns:a16="http://schemas.microsoft.com/office/drawing/2014/main" id="{892489C3-F98E-660D-31A3-3CCBACC33FC9}"/>
              </a:ext>
            </a:extLst>
          </p:cNvPr>
          <p:cNvSpPr>
            <a:spLocks noGrp="1" noChangeArrowheads="1"/>
          </p:cNvSpPr>
          <p:nvPr>
            <p:ph idx="1"/>
          </p:nvPr>
        </p:nvSpPr>
        <p:spPr>
          <a:xfrm>
            <a:off x="395288" y="836712"/>
            <a:ext cx="8299450" cy="4949825"/>
          </a:xfrm>
        </p:spPr>
        <p:txBody>
          <a:bodyPr/>
          <a:lstStyle/>
          <a:p>
            <a:pPr eaLnBrk="1" hangingPunct="1">
              <a:defRPr/>
            </a:pPr>
            <a:r>
              <a:rPr lang="el-GR" sz="2000" b="1" dirty="0"/>
              <a:t>Συναρτήσεις Αξιολόγησης (</a:t>
            </a:r>
            <a:r>
              <a:rPr lang="en-US" sz="2000" b="1" dirty="0"/>
              <a:t>Benchmark Functions): </a:t>
            </a:r>
            <a:endParaRPr lang="el-GR" sz="2000" b="1" dirty="0"/>
          </a:p>
          <a:p>
            <a:pPr marL="628650" lvl="1" indent="-266700" eaLnBrk="1" hangingPunct="1">
              <a:defRPr/>
            </a:pPr>
            <a:r>
              <a:rPr lang="en-US" sz="1600" b="1" dirty="0"/>
              <a:t>Unimodal</a:t>
            </a:r>
            <a:r>
              <a:rPr lang="en-US" sz="1600" dirty="0"/>
              <a:t>: Sphere, Rosenbrock. </a:t>
            </a:r>
            <a:endParaRPr lang="el-GR" sz="1600" dirty="0"/>
          </a:p>
          <a:p>
            <a:pPr marL="628650" lvl="1" indent="-266700" eaLnBrk="1" hangingPunct="1">
              <a:defRPr/>
            </a:pPr>
            <a:r>
              <a:rPr lang="en-US" sz="1600" b="1" dirty="0"/>
              <a:t>Multimodal</a:t>
            </a:r>
            <a:r>
              <a:rPr lang="en-US" sz="1600" dirty="0"/>
              <a:t>: Ackley, Griewank, Rastrigin, De Jong N5 (Shekel’s </a:t>
            </a:r>
            <a:r>
              <a:rPr lang="el-GR" sz="1600" dirty="0"/>
              <a:t> </a:t>
            </a:r>
            <a:r>
              <a:rPr lang="en-US" sz="1600" dirty="0"/>
              <a:t>Foxholes), Goldstein-Price.</a:t>
            </a:r>
            <a:endParaRPr lang="el-GR" sz="1600" dirty="0"/>
          </a:p>
          <a:p>
            <a:pPr marL="628650" lvl="1" indent="-266700" eaLnBrk="1" hangingPunct="1">
              <a:defRPr/>
            </a:pPr>
            <a:r>
              <a:rPr lang="el-GR" sz="1600" dirty="0"/>
              <a:t>Χρησιμοποιούνται για την αξιολόγηση της ικανότητας του αλγορίθμου να βρίσκει το ολικό βέλτιστο σε διαφορετικά τοπία λύσεων.</a:t>
            </a:r>
          </a:p>
          <a:p>
            <a:pPr marL="457200" lvl="1" indent="0" eaLnBrk="1" hangingPunct="1">
              <a:buFont typeface="Wingdings" panose="05000000000000000000" pitchFamily="2" charset="2"/>
              <a:buNone/>
              <a:defRPr/>
            </a:pPr>
            <a:endParaRPr lang="el-GR" sz="1600" dirty="0"/>
          </a:p>
          <a:p>
            <a:pPr marL="457200" lvl="1" indent="0" eaLnBrk="1" hangingPunct="1">
              <a:buFont typeface="Wingdings" panose="05000000000000000000" pitchFamily="2" charset="2"/>
              <a:buNone/>
              <a:defRPr/>
            </a:pPr>
            <a:endParaRPr lang="el-GR" sz="1600" dirty="0"/>
          </a:p>
          <a:p>
            <a:pPr marL="457200" lvl="1" indent="0" eaLnBrk="1" hangingPunct="1">
              <a:buFont typeface="Wingdings" panose="05000000000000000000" pitchFamily="2" charset="2"/>
              <a:buNone/>
              <a:defRPr/>
            </a:pPr>
            <a:endParaRPr lang="el-GR" sz="1600" dirty="0"/>
          </a:p>
          <a:p>
            <a:pPr eaLnBrk="1" hangingPunct="1">
              <a:defRPr/>
            </a:pPr>
            <a:r>
              <a:rPr lang="el-GR" sz="2000" b="1" dirty="0"/>
              <a:t>Πειραματική Διαδικασία: </a:t>
            </a:r>
          </a:p>
          <a:p>
            <a:pPr marL="800100" lvl="1" indent="-342900" eaLnBrk="1" hangingPunct="1">
              <a:buFont typeface="Wingdings" panose="05000000000000000000" pitchFamily="2" charset="2"/>
              <a:buAutoNum type="arabicPeriod"/>
              <a:defRPr/>
            </a:pPr>
            <a:r>
              <a:rPr lang="el-GR" sz="1800" dirty="0"/>
              <a:t>Σύγκριση </a:t>
            </a:r>
            <a:r>
              <a:rPr lang="en-US" sz="1800" dirty="0"/>
              <a:t>GWO </a:t>
            </a:r>
            <a:r>
              <a:rPr lang="el-GR" sz="1800" dirty="0"/>
              <a:t>με </a:t>
            </a:r>
            <a:r>
              <a:rPr lang="en-US" sz="1800" dirty="0"/>
              <a:t>PSO, GSA, DE (30 </a:t>
            </a:r>
            <a:r>
              <a:rPr lang="el-GR" sz="1800" dirty="0"/>
              <a:t>εκτελέσεις/συνάρτηση),</a:t>
            </a:r>
          </a:p>
          <a:p>
            <a:pPr marL="1200150" lvl="2" indent="-342900" eaLnBrk="1" hangingPunct="1">
              <a:defRPr/>
            </a:pPr>
            <a:r>
              <a:rPr lang="el-GR" sz="1600" dirty="0"/>
              <a:t>Παράμετροι </a:t>
            </a:r>
            <a:r>
              <a:rPr lang="en-US" sz="1600" dirty="0"/>
              <a:t>GWO (</a:t>
            </a:r>
            <a:r>
              <a:rPr lang="el-GR" sz="1600" dirty="0"/>
              <a:t>αρχικές): Πράκτορες=30, Επαναλήψεις=500, Διαστάσεις=30 (εκτός </a:t>
            </a:r>
            <a:r>
              <a:rPr lang="en-US" sz="1600" dirty="0"/>
              <a:t>DeJong, Goldstein=2), </a:t>
            </a:r>
            <a:r>
              <a:rPr lang="en-US" sz="1600" dirty="0" err="1"/>
              <a:t>min_std_dev</a:t>
            </a:r>
            <a:r>
              <a:rPr lang="en-US" sz="1600" dirty="0"/>
              <a:t>=1e-10. </a:t>
            </a:r>
            <a:endParaRPr lang="el-GR" sz="1600" dirty="0"/>
          </a:p>
          <a:p>
            <a:pPr marL="800100" lvl="1" indent="-342900" eaLnBrk="1" hangingPunct="1">
              <a:buFont typeface="+mj-lt"/>
              <a:buAutoNum type="arabicPeriod"/>
              <a:defRPr/>
            </a:pPr>
            <a:r>
              <a:rPr lang="el-GR" sz="1800" dirty="0"/>
              <a:t>Μελέτη &amp; Ρύθμιση Παραμέτρων </a:t>
            </a:r>
            <a:r>
              <a:rPr lang="en-US" sz="1800" dirty="0"/>
              <a:t>GWO (8 </a:t>
            </a:r>
            <a:r>
              <a:rPr lang="el-GR" sz="1800" dirty="0"/>
              <a:t>πειράματα, 30 εκτελέσεις/σενάριο):</a:t>
            </a:r>
          </a:p>
          <a:p>
            <a:pPr lvl="2" eaLnBrk="1" hangingPunct="1">
              <a:defRPr/>
            </a:pPr>
            <a:r>
              <a:rPr lang="el-GR" sz="1600" dirty="0"/>
              <a:t>Επίδραση πλήθους πρακτόρων (5, 30, 60, 90). </a:t>
            </a:r>
          </a:p>
          <a:p>
            <a:pPr lvl="2" eaLnBrk="1" hangingPunct="1">
              <a:defRPr/>
            </a:pPr>
            <a:r>
              <a:rPr lang="el-GR" sz="1600" dirty="0"/>
              <a:t>Επίδραση 1</a:t>
            </a:r>
            <a:r>
              <a:rPr lang="el-GR" sz="1600" baseline="30000" dirty="0"/>
              <a:t>ου</a:t>
            </a:r>
            <a:r>
              <a:rPr lang="el-GR" sz="1600" dirty="0"/>
              <a:t> κριτηρίου τερματισμού (</a:t>
            </a:r>
            <a:r>
              <a:rPr lang="en-US" sz="1600" dirty="0" err="1"/>
              <a:t>min_fitness_standard_deviation</a:t>
            </a:r>
            <a:r>
              <a:rPr lang="en-US" sz="1600" dirty="0"/>
              <a:t>). </a:t>
            </a:r>
            <a:endParaRPr lang="el-GR" sz="1600" dirty="0"/>
          </a:p>
          <a:p>
            <a:pPr lvl="2" eaLnBrk="1" hangingPunct="1">
              <a:defRPr/>
            </a:pPr>
            <a:r>
              <a:rPr lang="el-GR" sz="1600" dirty="0"/>
              <a:t>Επίδραση 2</a:t>
            </a:r>
            <a:r>
              <a:rPr lang="el-GR" sz="1600" baseline="30000" dirty="0"/>
              <a:t>ου</a:t>
            </a:r>
            <a:r>
              <a:rPr lang="el-GR" sz="1600" dirty="0"/>
              <a:t> κριτηρίου τερματισμού (αριθμού επαναλήψεων).  </a:t>
            </a:r>
            <a:endParaRPr lang="en-US" altLang="el-GR" sz="800" b="1" dirty="0"/>
          </a:p>
        </p:txBody>
      </p:sp>
      <p:sp>
        <p:nvSpPr>
          <p:cNvPr id="8" name="Ορθογώνιο 7">
            <a:extLst>
              <a:ext uri="{FF2B5EF4-FFF2-40B4-BE49-F238E27FC236}">
                <a16:creationId xmlns:a16="http://schemas.microsoft.com/office/drawing/2014/main" id="{63ACF21D-B0AD-7FF8-9A11-D215AB250554}"/>
              </a:ext>
            </a:extLst>
          </p:cNvPr>
          <p:cNvSpPr/>
          <p:nvPr/>
        </p:nvSpPr>
        <p:spPr>
          <a:xfrm>
            <a:off x="4373049" y="2573983"/>
            <a:ext cx="2616200" cy="1179513"/>
          </a:xfrm>
          <a:prstGeom prst="rect">
            <a:avLst/>
          </a:prstGeom>
          <a:solidFill>
            <a:schemeClr val="accent1">
              <a:alpha val="15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l-GR" dirty="0"/>
          </a:p>
        </p:txBody>
      </p:sp>
      <p:sp>
        <p:nvSpPr>
          <p:cNvPr id="22532" name="Slide Number Placeholder 5">
            <a:extLst>
              <a:ext uri="{FF2B5EF4-FFF2-40B4-BE49-F238E27FC236}">
                <a16:creationId xmlns:a16="http://schemas.microsoft.com/office/drawing/2014/main" id="{BB0F0D66-08C2-145F-C566-4650F212F597}"/>
              </a:ext>
            </a:extLst>
          </p:cNvPr>
          <p:cNvSpPr>
            <a:spLocks noGrp="1"/>
          </p:cNvSpPr>
          <p:nvPr>
            <p:ph type="sldNum" sz="quarter" idx="12"/>
          </p:nvPr>
        </p:nvSpPr>
        <p:spPr>
          <a:xfrm>
            <a:off x="6561138"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D6B0D118-73A4-4175-B95C-449209A451FE}" type="slidenum">
              <a:rPr lang="el-GR" altLang="el-GR" sz="1200" smtClean="0">
                <a:latin typeface="Arial Black" panose="020B0A04020102020204" pitchFamily="34" charset="0"/>
              </a:rPr>
              <a:pPr>
                <a:spcBef>
                  <a:spcPct val="0"/>
                </a:spcBef>
                <a:buClrTx/>
                <a:buSzTx/>
                <a:buFontTx/>
                <a:buNone/>
              </a:pPr>
              <a:t>12</a:t>
            </a:fld>
            <a:endParaRPr lang="el-GR" altLang="el-GR" sz="1200">
              <a:latin typeface="Arial Black" panose="020B0A04020102020204" pitchFamily="34" charset="0"/>
            </a:endParaRPr>
          </a:p>
        </p:txBody>
      </p:sp>
      <p:sp>
        <p:nvSpPr>
          <p:cNvPr id="22533" name="Date Placeholder 3">
            <a:extLst>
              <a:ext uri="{FF2B5EF4-FFF2-40B4-BE49-F238E27FC236}">
                <a16:creationId xmlns:a16="http://schemas.microsoft.com/office/drawing/2014/main" id="{67CABB3F-319A-6D87-2390-8C63D8803C5C}"/>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22535" name="Rectangle 2">
            <a:extLst>
              <a:ext uri="{FF2B5EF4-FFF2-40B4-BE49-F238E27FC236}">
                <a16:creationId xmlns:a16="http://schemas.microsoft.com/office/drawing/2014/main" id="{D4FDE116-668C-F8CD-14AF-C8826FB79076}"/>
              </a:ext>
            </a:extLst>
          </p:cNvPr>
          <p:cNvSpPr>
            <a:spLocks noGrp="1" noChangeArrowheads="1"/>
          </p:cNvSpPr>
          <p:nvPr>
            <p:ph type="title"/>
          </p:nvPr>
        </p:nvSpPr>
        <p:spPr>
          <a:xfrm>
            <a:off x="1900238" y="188913"/>
            <a:ext cx="6416675" cy="647700"/>
          </a:xfrm>
        </p:spPr>
        <p:txBody>
          <a:bodyPr/>
          <a:lstStyle/>
          <a:p>
            <a:pPr eaLnBrk="1" hangingPunct="1"/>
            <a:r>
              <a:rPr lang="el-GR" altLang="el-GR" sz="2400" dirty="0">
                <a:latin typeface="Calibri" panose="020F0502020204030204" pitchFamily="34" charset="0"/>
                <a:ea typeface="Calibri" panose="020F0502020204030204" pitchFamily="34" charset="0"/>
                <a:cs typeface="Calibri" panose="020F0502020204030204" pitchFamily="34" charset="0"/>
              </a:rPr>
              <a:t>Μεθοδολογία</a:t>
            </a:r>
            <a:r>
              <a:rPr lang="en-US" altLang="el-GR" sz="2400" dirty="0">
                <a:latin typeface="Calibri" panose="020F0502020204030204" pitchFamily="34" charset="0"/>
                <a:ea typeface="Calibri" panose="020F0502020204030204" pitchFamily="34" charset="0"/>
                <a:cs typeface="Calibri" panose="020F0502020204030204" pitchFamily="34" charset="0"/>
              </a:rPr>
              <a:t>:</a:t>
            </a:r>
            <a:r>
              <a:rPr lang="el-GR" altLang="el-GR" sz="2400" dirty="0">
                <a:latin typeface="Calibri" panose="020F0502020204030204" pitchFamily="34" charset="0"/>
                <a:ea typeface="Calibri" panose="020F0502020204030204" pitchFamily="34" charset="0"/>
                <a:cs typeface="Calibri" panose="020F0502020204030204" pitchFamily="34" charset="0"/>
              </a:rPr>
              <a:t> Σχεδίαση Πειραμάτων</a:t>
            </a:r>
          </a:p>
        </p:txBody>
      </p:sp>
      <p:pic>
        <p:nvPicPr>
          <p:cNvPr id="22536" name="Εικόνα 1" descr="Εικόνα που περιέχει σχεδίαση, κείμενο, διάγραμμα, οριγκάμι&#10;&#10;Το περιεχόμενο που δημιουργείται από τεχνολογία AI ενδέχεται να είναι εσφαλμένο.">
            <a:extLst>
              <a:ext uri="{FF2B5EF4-FFF2-40B4-BE49-F238E27FC236}">
                <a16:creationId xmlns:a16="http://schemas.microsoft.com/office/drawing/2014/main" id="{9FBB6E72-F12C-8621-4D32-428C20BDEE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658" t="15207" r="15919" b="9352"/>
          <a:stretch>
            <a:fillRect/>
          </a:stretch>
        </p:blipFill>
        <p:spPr bwMode="auto">
          <a:xfrm>
            <a:off x="7161099" y="2573983"/>
            <a:ext cx="1219200"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Εικόνα 2">
            <a:extLst>
              <a:ext uri="{FF2B5EF4-FFF2-40B4-BE49-F238E27FC236}">
                <a16:creationId xmlns:a16="http://schemas.microsoft.com/office/drawing/2014/main" id="{8D256144-98FA-CE16-FA0C-E654966EC0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8883" y="2573983"/>
            <a:ext cx="115887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Εικόνα 3">
            <a:extLst>
              <a:ext uri="{FF2B5EF4-FFF2-40B4-BE49-F238E27FC236}">
                <a16:creationId xmlns:a16="http://schemas.microsoft.com/office/drawing/2014/main" id="{0D5A0C1C-D5DB-F62B-4AA2-683F38A071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7845"/>
          <a:stretch>
            <a:fillRect/>
          </a:stretch>
        </p:blipFill>
        <p:spPr bwMode="auto">
          <a:xfrm>
            <a:off x="4404060" y="2578746"/>
            <a:ext cx="102235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Εικόνα 4">
            <a:extLst>
              <a:ext uri="{FF2B5EF4-FFF2-40B4-BE49-F238E27FC236}">
                <a16:creationId xmlns:a16="http://schemas.microsoft.com/office/drawing/2014/main" id="{611C5C75-040C-7235-BE9A-4DC02C973C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1426" r="21700" b="5489"/>
          <a:stretch>
            <a:fillRect/>
          </a:stretch>
        </p:blipFill>
        <p:spPr bwMode="auto">
          <a:xfrm>
            <a:off x="3035112" y="2578746"/>
            <a:ext cx="1006475"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0" name="Εικόνα 5">
            <a:extLst>
              <a:ext uri="{FF2B5EF4-FFF2-40B4-BE49-F238E27FC236}">
                <a16:creationId xmlns:a16="http://schemas.microsoft.com/office/drawing/2014/main" id="{CA6B0441-5951-6797-C06F-DC4EEC1BE2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5894"/>
          <a:stretch>
            <a:fillRect/>
          </a:stretch>
        </p:blipFill>
        <p:spPr bwMode="auto">
          <a:xfrm>
            <a:off x="1835072" y="2578746"/>
            <a:ext cx="920750"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1" name="Εικόνα 6">
            <a:extLst>
              <a:ext uri="{FF2B5EF4-FFF2-40B4-BE49-F238E27FC236}">
                <a16:creationId xmlns:a16="http://schemas.microsoft.com/office/drawing/2014/main" id="{9549088B-210B-F0FD-04A1-4F3844E5B6B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5788"/>
          <a:stretch>
            <a:fillRect/>
          </a:stretch>
        </p:blipFill>
        <p:spPr bwMode="auto">
          <a:xfrm>
            <a:off x="713241" y="2578746"/>
            <a:ext cx="925513"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4">
            <a:extLst>
              <a:ext uri="{FF2B5EF4-FFF2-40B4-BE49-F238E27FC236}">
                <a16:creationId xmlns:a16="http://schemas.microsoft.com/office/drawing/2014/main" id="{09446427-4CD8-9D7A-5090-6C210B1A2DAE}"/>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3">
            <a:extLst>
              <a:ext uri="{FF2B5EF4-FFF2-40B4-BE49-F238E27FC236}">
                <a16:creationId xmlns:a16="http://schemas.microsoft.com/office/drawing/2014/main" id="{2843527A-5710-C115-B988-8CAC6DBDAAF2}"/>
              </a:ext>
            </a:extLst>
          </p:cNvPr>
          <p:cNvSpPr>
            <a:spLocks noGrp="1" noChangeArrowheads="1"/>
          </p:cNvSpPr>
          <p:nvPr>
            <p:ph idx="1"/>
          </p:nvPr>
        </p:nvSpPr>
        <p:spPr>
          <a:xfrm>
            <a:off x="375483" y="836712"/>
            <a:ext cx="8299450" cy="4949825"/>
          </a:xfrm>
        </p:spPr>
        <p:txBody>
          <a:bodyPr/>
          <a:lstStyle/>
          <a:p>
            <a:pPr eaLnBrk="1" hangingPunct="1">
              <a:defRPr/>
            </a:pPr>
            <a:r>
              <a:rPr lang="el-GR" sz="2000" b="1" dirty="0"/>
              <a:t>Ανταγωνιστική απόδοση του </a:t>
            </a:r>
            <a:r>
              <a:rPr lang="en-US" sz="2000" b="1" dirty="0"/>
              <a:t>GWO </a:t>
            </a:r>
            <a:r>
              <a:rPr lang="el-GR" sz="2000" b="1" dirty="0"/>
              <a:t>έναντι </a:t>
            </a:r>
            <a:r>
              <a:rPr lang="en-US" sz="2000" b="1" dirty="0"/>
              <a:t>PSO, GSA.</a:t>
            </a:r>
          </a:p>
          <a:p>
            <a:pPr marL="628650" lvl="1" indent="-266700" eaLnBrk="1" hangingPunct="1">
              <a:defRPr/>
            </a:pPr>
            <a:r>
              <a:rPr lang="el-GR" sz="1800" dirty="0"/>
              <a:t>Συχνά καλύτερη σύγκλιση και μικρότερη τυπική απόκλιση.</a:t>
            </a:r>
          </a:p>
          <a:p>
            <a:pPr eaLnBrk="1" hangingPunct="1">
              <a:defRPr/>
            </a:pPr>
            <a:r>
              <a:rPr lang="el-GR" sz="2000" b="1" dirty="0"/>
              <a:t>Μεικτά αποτελέσματα έναντι </a:t>
            </a:r>
            <a:r>
              <a:rPr lang="en-US" sz="2000" b="1" dirty="0"/>
              <a:t>DE. </a:t>
            </a:r>
            <a:endParaRPr lang="el-GR" sz="2000" b="1" dirty="0"/>
          </a:p>
          <a:p>
            <a:pPr marL="628650" lvl="1" indent="-266700" eaLnBrk="1" hangingPunct="1">
              <a:defRPr/>
            </a:pPr>
            <a:r>
              <a:rPr lang="en-US" sz="1800" dirty="0"/>
              <a:t>GWO </a:t>
            </a:r>
            <a:r>
              <a:rPr lang="el-GR" sz="1800" dirty="0"/>
              <a:t>ανώτερος σε </a:t>
            </a:r>
            <a:r>
              <a:rPr lang="en-US" sz="1800" dirty="0"/>
              <a:t>Rastrigin: Sphere, Rosenbrock.</a:t>
            </a:r>
          </a:p>
          <a:p>
            <a:pPr marL="628650" lvl="1" indent="-266700" eaLnBrk="1" hangingPunct="1">
              <a:defRPr/>
            </a:pPr>
            <a:r>
              <a:rPr lang="en-US" sz="1800" dirty="0"/>
              <a:t>DE </a:t>
            </a:r>
            <a:r>
              <a:rPr lang="el-GR" sz="1800" dirty="0"/>
              <a:t>καλύτερος σε </a:t>
            </a:r>
            <a:r>
              <a:rPr lang="en-US" sz="1800" dirty="0"/>
              <a:t>Rosenbrock, De Jong N5</a:t>
            </a:r>
          </a:p>
          <a:p>
            <a:pPr marL="628650" lvl="1" indent="-266700" eaLnBrk="1" hangingPunct="1">
              <a:defRPr/>
            </a:pPr>
            <a:endParaRPr lang="en-US" sz="1600" dirty="0"/>
          </a:p>
          <a:p>
            <a:pPr marL="628650" lvl="1" indent="-266700" eaLnBrk="1" hangingPunct="1">
              <a:defRPr/>
            </a:pPr>
            <a:endParaRPr lang="en-US" sz="1600" dirty="0"/>
          </a:p>
          <a:p>
            <a:pPr marL="628650" lvl="1" indent="-266700" eaLnBrk="1" hangingPunct="1">
              <a:defRPr/>
            </a:pPr>
            <a:endParaRPr lang="en-US" sz="1600" dirty="0"/>
          </a:p>
          <a:p>
            <a:pPr marL="628650" lvl="1" indent="-266700" eaLnBrk="1" hangingPunct="1">
              <a:defRPr/>
            </a:pPr>
            <a:endParaRPr lang="en-US" sz="1600" dirty="0"/>
          </a:p>
          <a:p>
            <a:pPr marL="628650" lvl="1" indent="-266700" eaLnBrk="1" hangingPunct="1">
              <a:defRPr/>
            </a:pPr>
            <a:endParaRPr lang="en-US" sz="1600" dirty="0"/>
          </a:p>
          <a:p>
            <a:pPr marL="628650" lvl="1" indent="-266700" eaLnBrk="1" hangingPunct="1">
              <a:defRPr/>
            </a:pPr>
            <a:endParaRPr lang="en-US" sz="1600" dirty="0"/>
          </a:p>
          <a:p>
            <a:pPr marL="628650" lvl="1" indent="-266700" eaLnBrk="1" hangingPunct="1">
              <a:defRPr/>
            </a:pPr>
            <a:endParaRPr lang="en-US" sz="1600" dirty="0"/>
          </a:p>
          <a:p>
            <a:pPr marL="628650" lvl="1" indent="-266700" eaLnBrk="1" hangingPunct="1">
              <a:defRPr/>
            </a:pPr>
            <a:endParaRPr lang="en-US" sz="1600" dirty="0"/>
          </a:p>
          <a:p>
            <a:pPr marL="228600" indent="-266700" eaLnBrk="1" hangingPunct="1">
              <a:defRPr/>
            </a:pPr>
            <a:r>
              <a:rPr lang="el-GR" sz="2000" b="1" dirty="0"/>
              <a:t>Παρατήρηση: Η μορφολογία της συνάρτησης επηρεάζει την απόδοση του </a:t>
            </a:r>
            <a:r>
              <a:rPr lang="en-US" sz="2000" b="1" dirty="0"/>
              <a:t>GWO.</a:t>
            </a:r>
          </a:p>
          <a:p>
            <a:pPr marL="628650" lvl="1" indent="-266700" eaLnBrk="1" hangingPunct="1">
              <a:defRPr/>
            </a:pPr>
            <a:r>
              <a:rPr lang="el-GR" sz="1800" dirty="0"/>
              <a:t>Δυσκολεύεται σε συναρτήσεις με στενή κοιλάδα (</a:t>
            </a:r>
            <a:r>
              <a:rPr lang="en-US" sz="1800" dirty="0"/>
              <a:t>Rosenbrock) </a:t>
            </a:r>
            <a:r>
              <a:rPr lang="el-GR" sz="1800" dirty="0"/>
              <a:t>ή πολύ βαθιά τοπικά ελάχιστα (</a:t>
            </a:r>
            <a:r>
              <a:rPr lang="en-US" sz="1800" dirty="0"/>
              <a:t>De Jong N5)</a:t>
            </a:r>
            <a:endParaRPr lang="el-GR" sz="1800" dirty="0"/>
          </a:p>
          <a:p>
            <a:pPr marL="457200" lvl="1" indent="0" eaLnBrk="1" hangingPunct="1">
              <a:buFont typeface="Wingdings" panose="05000000000000000000" pitchFamily="2" charset="2"/>
              <a:buNone/>
              <a:defRPr/>
            </a:pPr>
            <a:endParaRPr lang="el-GR" sz="1600" dirty="0"/>
          </a:p>
          <a:p>
            <a:pPr marL="57150" indent="0" eaLnBrk="1" hangingPunct="1">
              <a:buFont typeface="Wingdings" panose="05000000000000000000" pitchFamily="2" charset="2"/>
              <a:buNone/>
              <a:defRPr/>
            </a:pPr>
            <a:endParaRPr lang="el-GR" sz="2000" dirty="0"/>
          </a:p>
        </p:txBody>
      </p:sp>
      <p:sp>
        <p:nvSpPr>
          <p:cNvPr id="24579" name="Slide Number Placeholder 5">
            <a:extLst>
              <a:ext uri="{FF2B5EF4-FFF2-40B4-BE49-F238E27FC236}">
                <a16:creationId xmlns:a16="http://schemas.microsoft.com/office/drawing/2014/main" id="{5BE416F6-3528-9B15-AB7D-F0AF54358B89}"/>
              </a:ext>
            </a:extLst>
          </p:cNvPr>
          <p:cNvSpPr>
            <a:spLocks noGrp="1"/>
          </p:cNvSpPr>
          <p:nvPr>
            <p:ph type="sldNum" sz="quarter" idx="12"/>
          </p:nvPr>
        </p:nvSpPr>
        <p:spPr>
          <a:xfrm>
            <a:off x="6561138"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2609F87D-06F3-4B52-90A6-0D59DE536D20}" type="slidenum">
              <a:rPr lang="el-GR" altLang="el-GR" sz="1200" smtClean="0">
                <a:latin typeface="Arial Black" panose="020B0A04020102020204" pitchFamily="34" charset="0"/>
              </a:rPr>
              <a:pPr>
                <a:spcBef>
                  <a:spcPct val="0"/>
                </a:spcBef>
                <a:buClrTx/>
                <a:buSzTx/>
                <a:buFontTx/>
                <a:buNone/>
              </a:pPr>
              <a:t>13</a:t>
            </a:fld>
            <a:endParaRPr lang="el-GR" altLang="el-GR" sz="1200">
              <a:latin typeface="Arial Black" panose="020B0A04020102020204" pitchFamily="34" charset="0"/>
            </a:endParaRPr>
          </a:p>
        </p:txBody>
      </p:sp>
      <p:sp>
        <p:nvSpPr>
          <p:cNvPr id="24580" name="Date Placeholder 3">
            <a:extLst>
              <a:ext uri="{FF2B5EF4-FFF2-40B4-BE49-F238E27FC236}">
                <a16:creationId xmlns:a16="http://schemas.microsoft.com/office/drawing/2014/main" id="{94D68B5F-4836-5256-53F0-DC878BC22D93}"/>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24582" name="Rectangle 2">
            <a:extLst>
              <a:ext uri="{FF2B5EF4-FFF2-40B4-BE49-F238E27FC236}">
                <a16:creationId xmlns:a16="http://schemas.microsoft.com/office/drawing/2014/main" id="{2FDCB240-76F5-ED49-708C-454147CA7B88}"/>
              </a:ext>
            </a:extLst>
          </p:cNvPr>
          <p:cNvSpPr>
            <a:spLocks noGrp="1" noChangeArrowheads="1"/>
          </p:cNvSpPr>
          <p:nvPr>
            <p:ph type="title"/>
          </p:nvPr>
        </p:nvSpPr>
        <p:spPr>
          <a:xfrm>
            <a:off x="1900238" y="188913"/>
            <a:ext cx="6992242" cy="647700"/>
          </a:xfrm>
        </p:spPr>
        <p:txBody>
          <a:bodyPr/>
          <a:lstStyle/>
          <a:p>
            <a:pPr eaLnBrk="1" hangingPunct="1"/>
            <a:r>
              <a:rPr lang="el-GR" altLang="el-GR" sz="2400" dirty="0">
                <a:latin typeface="Calibri" panose="020F0502020204030204" pitchFamily="34" charset="0"/>
                <a:ea typeface="Calibri" panose="020F0502020204030204" pitchFamily="34" charset="0"/>
                <a:cs typeface="Calibri" panose="020F0502020204030204" pitchFamily="34" charset="0"/>
              </a:rPr>
              <a:t>Αποτελέσματα </a:t>
            </a:r>
            <a:r>
              <a:rPr lang="en-US" altLang="el-GR" sz="2400" dirty="0">
                <a:latin typeface="Calibri" panose="020F0502020204030204" pitchFamily="34" charset="0"/>
                <a:ea typeface="Calibri" panose="020F0502020204030204" pitchFamily="34" charset="0"/>
                <a:cs typeface="Calibri" panose="020F0502020204030204" pitchFamily="34" charset="0"/>
              </a:rPr>
              <a:t>:</a:t>
            </a:r>
            <a:r>
              <a:rPr lang="el-GR" altLang="el-GR" sz="2400" dirty="0">
                <a:latin typeface="Calibri" panose="020F0502020204030204" pitchFamily="34" charset="0"/>
                <a:ea typeface="Calibri" panose="020F0502020204030204" pitchFamily="34" charset="0"/>
                <a:cs typeface="Calibri" panose="020F0502020204030204" pitchFamily="34" charset="0"/>
              </a:rPr>
              <a:t> Σύγκριση με Άλλους Αλγορίθμους</a:t>
            </a:r>
          </a:p>
        </p:txBody>
      </p:sp>
      <p:graphicFrame>
        <p:nvGraphicFramePr>
          <p:cNvPr id="8" name="Πίνακας 7">
            <a:extLst>
              <a:ext uri="{FF2B5EF4-FFF2-40B4-BE49-F238E27FC236}">
                <a16:creationId xmlns:a16="http://schemas.microsoft.com/office/drawing/2014/main" id="{18B83639-1A5C-D3D2-9FCD-B652B1AA2D3F}"/>
              </a:ext>
            </a:extLst>
          </p:cNvPr>
          <p:cNvGraphicFramePr>
            <a:graphicFrameLocks noGrp="1"/>
          </p:cNvGraphicFramePr>
          <p:nvPr>
            <p:extLst>
              <p:ext uri="{D42A27DB-BD31-4B8C-83A1-F6EECF244321}">
                <p14:modId xmlns:p14="http://schemas.microsoft.com/office/powerpoint/2010/main" val="995778251"/>
              </p:ext>
            </p:extLst>
          </p:nvPr>
        </p:nvGraphicFramePr>
        <p:xfrm>
          <a:off x="515145" y="2586557"/>
          <a:ext cx="8113710" cy="2292674"/>
        </p:xfrm>
        <a:graphic>
          <a:graphicData uri="http://schemas.openxmlformats.org/drawingml/2006/table">
            <a:tbl>
              <a:tblPr firstRow="1" bandRow="1">
                <a:tableStyleId>{5C22544A-7EE6-4342-B048-85BDC9FD1C3A}</a:tableStyleId>
              </a:tblPr>
              <a:tblGrid>
                <a:gridCol w="1622742">
                  <a:extLst>
                    <a:ext uri="{9D8B030D-6E8A-4147-A177-3AD203B41FA5}">
                      <a16:colId xmlns:a16="http://schemas.microsoft.com/office/drawing/2014/main" val="20000"/>
                    </a:ext>
                  </a:extLst>
                </a:gridCol>
                <a:gridCol w="1622742">
                  <a:extLst>
                    <a:ext uri="{9D8B030D-6E8A-4147-A177-3AD203B41FA5}">
                      <a16:colId xmlns:a16="http://schemas.microsoft.com/office/drawing/2014/main" val="20001"/>
                    </a:ext>
                  </a:extLst>
                </a:gridCol>
                <a:gridCol w="1622742">
                  <a:extLst>
                    <a:ext uri="{9D8B030D-6E8A-4147-A177-3AD203B41FA5}">
                      <a16:colId xmlns:a16="http://schemas.microsoft.com/office/drawing/2014/main" val="20002"/>
                    </a:ext>
                  </a:extLst>
                </a:gridCol>
                <a:gridCol w="1622742">
                  <a:extLst>
                    <a:ext uri="{9D8B030D-6E8A-4147-A177-3AD203B41FA5}">
                      <a16:colId xmlns:a16="http://schemas.microsoft.com/office/drawing/2014/main" val="20003"/>
                    </a:ext>
                  </a:extLst>
                </a:gridCol>
                <a:gridCol w="1622742">
                  <a:extLst>
                    <a:ext uri="{9D8B030D-6E8A-4147-A177-3AD203B41FA5}">
                      <a16:colId xmlns:a16="http://schemas.microsoft.com/office/drawing/2014/main" val="20004"/>
                    </a:ext>
                  </a:extLst>
                </a:gridCol>
              </a:tblGrid>
              <a:tr h="586135">
                <a:tc>
                  <a:txBody>
                    <a:bodyPr/>
                    <a:lstStyle/>
                    <a:p>
                      <a:pPr algn="ctr"/>
                      <a:r>
                        <a:rPr lang="el-GR" sz="1800" dirty="0">
                          <a:solidFill>
                            <a:schemeClr val="tx1"/>
                          </a:solidFill>
                        </a:rPr>
                        <a:t>Συνάρτηση</a:t>
                      </a:r>
                    </a:p>
                  </a:txBody>
                  <a:tcPr marL="91431" marR="91431" marT="45710" marB="45710"/>
                </a:tc>
                <a:tc>
                  <a:txBody>
                    <a:bodyPr/>
                    <a:lstStyle/>
                    <a:p>
                      <a:pPr algn="ctr"/>
                      <a:r>
                        <a:rPr lang="en-US" sz="1800" dirty="0">
                          <a:solidFill>
                            <a:schemeClr val="tx1"/>
                          </a:solidFill>
                        </a:rPr>
                        <a:t>GWO (Ave)</a:t>
                      </a:r>
                      <a:endParaRPr lang="el-GR" sz="1800" dirty="0">
                        <a:solidFill>
                          <a:schemeClr val="tx1"/>
                        </a:solidFill>
                      </a:endParaRPr>
                    </a:p>
                  </a:txBody>
                  <a:tcPr marL="91431" marR="91431" marT="45710" marB="45710"/>
                </a:tc>
                <a:tc>
                  <a:txBody>
                    <a:bodyPr/>
                    <a:lstStyle/>
                    <a:p>
                      <a:pPr algn="ctr"/>
                      <a:r>
                        <a:rPr lang="en-US" sz="1800" dirty="0">
                          <a:solidFill>
                            <a:schemeClr val="tx1"/>
                          </a:solidFill>
                        </a:rPr>
                        <a:t>PSO (Ave)</a:t>
                      </a:r>
                      <a:endParaRPr lang="el-GR" sz="1800" dirty="0">
                        <a:solidFill>
                          <a:schemeClr val="tx1"/>
                        </a:solidFill>
                      </a:endParaRPr>
                    </a:p>
                  </a:txBody>
                  <a:tcPr marL="91431" marR="91431" marT="45710" marB="45710"/>
                </a:tc>
                <a:tc>
                  <a:txBody>
                    <a:bodyPr/>
                    <a:lstStyle/>
                    <a:p>
                      <a:pPr algn="ctr"/>
                      <a:r>
                        <a:rPr lang="en-US" sz="1800" dirty="0">
                          <a:solidFill>
                            <a:schemeClr val="tx1"/>
                          </a:solidFill>
                        </a:rPr>
                        <a:t>GSA (Ave)</a:t>
                      </a:r>
                      <a:endParaRPr lang="el-GR" sz="1800" dirty="0">
                        <a:solidFill>
                          <a:schemeClr val="tx1"/>
                        </a:solidFill>
                      </a:endParaRPr>
                    </a:p>
                  </a:txBody>
                  <a:tcPr marL="91431" marR="91431" marT="45710" marB="45710"/>
                </a:tc>
                <a:tc>
                  <a:txBody>
                    <a:bodyPr/>
                    <a:lstStyle/>
                    <a:p>
                      <a:pPr algn="ctr"/>
                      <a:r>
                        <a:rPr lang="en-US" sz="1800" dirty="0">
                          <a:solidFill>
                            <a:schemeClr val="tx1"/>
                          </a:solidFill>
                        </a:rPr>
                        <a:t>DE (Ave)</a:t>
                      </a:r>
                      <a:endParaRPr lang="el-GR" sz="1800" dirty="0">
                        <a:solidFill>
                          <a:schemeClr val="tx1"/>
                        </a:solidFill>
                      </a:endParaRPr>
                    </a:p>
                  </a:txBody>
                  <a:tcPr marL="91431" marR="91431" marT="45710" marB="45710"/>
                </a:tc>
                <a:extLst>
                  <a:ext uri="{0D108BD9-81ED-4DB2-BD59-A6C34878D82A}">
                    <a16:rowId xmlns:a16="http://schemas.microsoft.com/office/drawing/2014/main" val="10000"/>
                  </a:ext>
                </a:extLst>
              </a:tr>
              <a:tr h="442119">
                <a:tc>
                  <a:txBody>
                    <a:bodyPr/>
                    <a:lstStyle/>
                    <a:p>
                      <a:pPr algn="ctr"/>
                      <a:r>
                        <a:rPr lang="en-US" sz="1800" b="1" dirty="0"/>
                        <a:t>Sphere-F1</a:t>
                      </a:r>
                      <a:endParaRPr lang="el-GR" sz="1800" b="1" dirty="0"/>
                    </a:p>
                  </a:txBody>
                  <a:tcPr marL="91431" marR="91431" marT="45710" marB="45710"/>
                </a:tc>
                <a:tc>
                  <a:txBody>
                    <a:bodyPr/>
                    <a:lstStyle/>
                    <a:p>
                      <a:pPr algn="ctr"/>
                      <a:r>
                        <a:rPr lang="en-US" sz="1800" b="0" i="0" kern="1200" dirty="0">
                          <a:solidFill>
                            <a:schemeClr val="dk1"/>
                          </a:solidFill>
                          <a:effectLst/>
                          <a:latin typeface="+mn-lt"/>
                          <a:ea typeface="+mn-ea"/>
                          <a:cs typeface="+mn-cs"/>
                        </a:rPr>
                        <a:t>2.59E-10</a:t>
                      </a:r>
                      <a:endParaRPr lang="el-GR" sz="1800" dirty="0"/>
                    </a:p>
                  </a:txBody>
                  <a:tcPr marL="91431" marR="91431" marT="45710" marB="45710"/>
                </a:tc>
                <a:tc>
                  <a:txBody>
                    <a:bodyPr/>
                    <a:lstStyle/>
                    <a:p>
                      <a:pPr algn="ctr"/>
                      <a:r>
                        <a:rPr lang="el-GR" sz="1800" b="0" i="0" kern="1200" dirty="0">
                          <a:solidFill>
                            <a:schemeClr val="dk1"/>
                          </a:solidFill>
                          <a:effectLst/>
                          <a:latin typeface="+mn-lt"/>
                          <a:ea typeface="+mn-ea"/>
                          <a:cs typeface="+mn-cs"/>
                        </a:rPr>
                        <a:t>0.000136</a:t>
                      </a:r>
                      <a:endParaRPr lang="el-GR" sz="1800" dirty="0"/>
                    </a:p>
                  </a:txBody>
                  <a:tcPr marL="91431" marR="91431" marT="45710" marB="45710"/>
                </a:tc>
                <a:tc>
                  <a:txBody>
                    <a:bodyPr/>
                    <a:lstStyle/>
                    <a:p>
                      <a:pPr algn="ctr"/>
                      <a:r>
                        <a:rPr lang="en-US" sz="1800" b="0" i="0" kern="1200" dirty="0">
                          <a:solidFill>
                            <a:schemeClr val="dk1"/>
                          </a:solidFill>
                          <a:effectLst/>
                          <a:latin typeface="+mn-lt"/>
                          <a:ea typeface="+mn-ea"/>
                          <a:cs typeface="+mn-cs"/>
                        </a:rPr>
                        <a:t>2.53E-16</a:t>
                      </a:r>
                      <a:endParaRPr lang="el-GR" sz="1800" dirty="0"/>
                    </a:p>
                  </a:txBody>
                  <a:tcPr marL="91431" marR="91431" marT="45710" marB="45710"/>
                </a:tc>
                <a:tc>
                  <a:txBody>
                    <a:bodyPr/>
                    <a:lstStyle/>
                    <a:p>
                      <a:pPr algn="ctr"/>
                      <a:r>
                        <a:rPr lang="en-US" sz="1800" b="0" i="0" kern="1200" dirty="0">
                          <a:solidFill>
                            <a:schemeClr val="dk1"/>
                          </a:solidFill>
                          <a:effectLst/>
                          <a:latin typeface="+mn-lt"/>
                          <a:ea typeface="+mn-ea"/>
                          <a:cs typeface="+mn-cs"/>
                        </a:rPr>
                        <a:t>8.2E-14</a:t>
                      </a:r>
                      <a:endParaRPr lang="el-GR" sz="1800" dirty="0"/>
                    </a:p>
                  </a:txBody>
                  <a:tcPr marL="91431" marR="91431" marT="45710" marB="45710"/>
                </a:tc>
                <a:extLst>
                  <a:ext uri="{0D108BD9-81ED-4DB2-BD59-A6C34878D82A}">
                    <a16:rowId xmlns:a16="http://schemas.microsoft.com/office/drawing/2014/main" val="10001"/>
                  </a:ext>
                </a:extLst>
              </a:tr>
              <a:tr h="442119">
                <a:tc>
                  <a:txBody>
                    <a:bodyPr/>
                    <a:lstStyle/>
                    <a:p>
                      <a:pPr algn="ctr"/>
                      <a:r>
                        <a:rPr lang="en-US" sz="1800" b="1" dirty="0"/>
                        <a:t>Ackley-F10</a:t>
                      </a:r>
                      <a:endParaRPr lang="el-GR" sz="1800" b="1" dirty="0"/>
                    </a:p>
                  </a:txBody>
                  <a:tcPr marL="91431" marR="91431" marT="45710" marB="45710"/>
                </a:tc>
                <a:tc>
                  <a:txBody>
                    <a:bodyPr/>
                    <a:lstStyle/>
                    <a:p>
                      <a:pPr algn="ctr"/>
                      <a:r>
                        <a:rPr lang="en-US" sz="1800" b="0" i="0" kern="1200" dirty="0">
                          <a:solidFill>
                            <a:schemeClr val="dk1"/>
                          </a:solidFill>
                          <a:effectLst/>
                          <a:latin typeface="+mn-lt"/>
                          <a:ea typeface="+mn-ea"/>
                          <a:cs typeface="+mn-cs"/>
                        </a:rPr>
                        <a:t>1.82E-09</a:t>
                      </a:r>
                      <a:endParaRPr lang="el-GR" sz="1800" dirty="0"/>
                    </a:p>
                  </a:txBody>
                  <a:tcPr marL="91431" marR="91431" marT="45710" marB="45710"/>
                </a:tc>
                <a:tc>
                  <a:txBody>
                    <a:bodyPr/>
                    <a:lstStyle/>
                    <a:p>
                      <a:pPr algn="ctr"/>
                      <a:r>
                        <a:rPr lang="el-GR" sz="1800" b="0" i="0" kern="1200" dirty="0">
                          <a:solidFill>
                            <a:schemeClr val="dk1"/>
                          </a:solidFill>
                          <a:effectLst/>
                          <a:latin typeface="+mn-lt"/>
                          <a:ea typeface="+mn-ea"/>
                          <a:cs typeface="+mn-cs"/>
                        </a:rPr>
                        <a:t>0.27670</a:t>
                      </a:r>
                      <a:endParaRPr lang="el-GR" sz="1800" dirty="0"/>
                    </a:p>
                  </a:txBody>
                  <a:tcPr marL="91431" marR="91431" marT="45710" marB="45710"/>
                </a:tc>
                <a:tc>
                  <a:txBody>
                    <a:bodyPr/>
                    <a:lstStyle/>
                    <a:p>
                      <a:pPr algn="ctr"/>
                      <a:r>
                        <a:rPr lang="el-GR" sz="1800" b="0" i="0" kern="1200" dirty="0">
                          <a:solidFill>
                            <a:schemeClr val="dk1"/>
                          </a:solidFill>
                          <a:effectLst/>
                          <a:latin typeface="+mn-lt"/>
                          <a:ea typeface="+mn-ea"/>
                          <a:cs typeface="+mn-cs"/>
                        </a:rPr>
                        <a:t>0.06208</a:t>
                      </a:r>
                      <a:endParaRPr lang="el-GR" sz="1800" dirty="0"/>
                    </a:p>
                  </a:txBody>
                  <a:tcPr marL="91431" marR="91431" marT="45710" marB="45710"/>
                </a:tc>
                <a:tc>
                  <a:txBody>
                    <a:bodyPr/>
                    <a:lstStyle/>
                    <a:p>
                      <a:pPr algn="ctr"/>
                      <a:r>
                        <a:rPr lang="en-US" sz="1800" b="0" i="0" kern="1200" dirty="0">
                          <a:solidFill>
                            <a:schemeClr val="dk1"/>
                          </a:solidFill>
                          <a:effectLst/>
                          <a:latin typeface="+mn-lt"/>
                          <a:ea typeface="+mn-ea"/>
                          <a:cs typeface="+mn-cs"/>
                        </a:rPr>
                        <a:t>9.7E-08</a:t>
                      </a:r>
                      <a:endParaRPr lang="el-GR" sz="1800" dirty="0"/>
                    </a:p>
                  </a:txBody>
                  <a:tcPr marL="91431" marR="91431" marT="45710" marB="45710"/>
                </a:tc>
                <a:extLst>
                  <a:ext uri="{0D108BD9-81ED-4DB2-BD59-A6C34878D82A}">
                    <a16:rowId xmlns:a16="http://schemas.microsoft.com/office/drawing/2014/main" val="10002"/>
                  </a:ext>
                </a:extLst>
              </a:tr>
              <a:tr h="380182">
                <a:tc>
                  <a:txBody>
                    <a:bodyPr/>
                    <a:lstStyle/>
                    <a:p>
                      <a:pPr algn="ctr"/>
                      <a:r>
                        <a:rPr lang="en-US" sz="1800" b="1" dirty="0"/>
                        <a:t>Rastrigin-F9</a:t>
                      </a:r>
                      <a:endParaRPr lang="el-GR" sz="1800" b="1" dirty="0"/>
                    </a:p>
                  </a:txBody>
                  <a:tcPr marL="91431" marR="91431" marT="45710" marB="45710"/>
                </a:tc>
                <a:tc>
                  <a:txBody>
                    <a:bodyPr/>
                    <a:lstStyle/>
                    <a:p>
                      <a:pPr algn="ctr"/>
                      <a:r>
                        <a:rPr lang="en-US" sz="1800" b="0" i="0" kern="1200" dirty="0">
                          <a:solidFill>
                            <a:schemeClr val="dk1"/>
                          </a:solidFill>
                          <a:effectLst/>
                          <a:latin typeface="+mn-lt"/>
                          <a:ea typeface="+mn-ea"/>
                          <a:cs typeface="+mn-cs"/>
                        </a:rPr>
                        <a:t>2.54E-10</a:t>
                      </a:r>
                      <a:endParaRPr lang="el-GR" sz="1800" dirty="0"/>
                    </a:p>
                  </a:txBody>
                  <a:tcPr marL="91431" marR="91431" marT="45710" marB="45710"/>
                </a:tc>
                <a:tc>
                  <a:txBody>
                    <a:bodyPr/>
                    <a:lstStyle/>
                    <a:p>
                      <a:pPr algn="ctr"/>
                      <a:r>
                        <a:rPr lang="el-GR" sz="1800" b="0" i="0" kern="1200" dirty="0">
                          <a:solidFill>
                            <a:schemeClr val="dk1"/>
                          </a:solidFill>
                          <a:effectLst/>
                          <a:latin typeface="+mn-lt"/>
                          <a:ea typeface="+mn-ea"/>
                          <a:cs typeface="+mn-cs"/>
                        </a:rPr>
                        <a:t>46.70423</a:t>
                      </a:r>
                      <a:endParaRPr lang="el-GR" sz="1800" dirty="0"/>
                    </a:p>
                  </a:txBody>
                  <a:tcPr marL="91431" marR="91431" marT="45710" marB="45710"/>
                </a:tc>
                <a:tc>
                  <a:txBody>
                    <a:bodyPr/>
                    <a:lstStyle/>
                    <a:p>
                      <a:pPr algn="ctr"/>
                      <a:r>
                        <a:rPr lang="el-GR" sz="1800" b="0" i="0" kern="1200" dirty="0">
                          <a:solidFill>
                            <a:schemeClr val="dk1"/>
                          </a:solidFill>
                          <a:effectLst/>
                          <a:latin typeface="+mn-lt"/>
                          <a:ea typeface="+mn-ea"/>
                          <a:cs typeface="+mn-cs"/>
                        </a:rPr>
                        <a:t>25.96841</a:t>
                      </a:r>
                      <a:endParaRPr lang="el-GR" sz="1800" dirty="0"/>
                    </a:p>
                  </a:txBody>
                  <a:tcPr marL="91431" marR="91431" marT="45710" marB="45710"/>
                </a:tc>
                <a:tc>
                  <a:txBody>
                    <a:bodyPr/>
                    <a:lstStyle/>
                    <a:p>
                      <a:pPr algn="ctr"/>
                      <a:r>
                        <a:rPr lang="el-GR" sz="1800" b="0" i="0" kern="1200" dirty="0">
                          <a:solidFill>
                            <a:schemeClr val="dk1"/>
                          </a:solidFill>
                          <a:effectLst/>
                          <a:latin typeface="+mn-lt"/>
                          <a:ea typeface="+mn-ea"/>
                          <a:cs typeface="+mn-cs"/>
                        </a:rPr>
                        <a:t>69.2</a:t>
                      </a:r>
                      <a:endParaRPr lang="el-GR" sz="1800" dirty="0"/>
                    </a:p>
                  </a:txBody>
                  <a:tcPr marL="91431" marR="91431" marT="45710" marB="45710"/>
                </a:tc>
                <a:extLst>
                  <a:ext uri="{0D108BD9-81ED-4DB2-BD59-A6C34878D82A}">
                    <a16:rowId xmlns:a16="http://schemas.microsoft.com/office/drawing/2014/main" val="10003"/>
                  </a:ext>
                </a:extLst>
              </a:tr>
              <a:tr h="442119">
                <a:tc>
                  <a:txBody>
                    <a:bodyPr/>
                    <a:lstStyle/>
                    <a:p>
                      <a:pPr marL="0" algn="ctr" defTabSz="914400" rtl="0" eaLnBrk="1" latinLnBrk="0" hangingPunct="1">
                        <a:spcBef>
                          <a:spcPts val="600"/>
                        </a:spcBef>
                        <a:spcAft>
                          <a:spcPts val="600"/>
                        </a:spcAft>
                        <a:buNone/>
                      </a:pPr>
                      <a:r>
                        <a:rPr lang="en-US" sz="1800" b="1" kern="1200" dirty="0">
                          <a:solidFill>
                            <a:schemeClr val="dk1"/>
                          </a:solidFill>
                          <a:latin typeface="+mn-lt"/>
                          <a:ea typeface="+mn-ea"/>
                          <a:cs typeface="+mn-cs"/>
                        </a:rPr>
                        <a:t>Ros/brock-F5</a:t>
                      </a:r>
                      <a:endParaRPr lang="el-GR" sz="1800" b="1"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Bef>
                          <a:spcPts val="600"/>
                        </a:spcBef>
                        <a:spcAft>
                          <a:spcPts val="600"/>
                        </a:spcAft>
                        <a:buNone/>
                      </a:pPr>
                      <a:r>
                        <a:rPr lang="en-US" sz="1800" b="0" kern="1200" dirty="0">
                          <a:solidFill>
                            <a:schemeClr val="dk1"/>
                          </a:solidFill>
                          <a:latin typeface="+mn-lt"/>
                          <a:ea typeface="+mn-ea"/>
                          <a:cs typeface="+mn-cs"/>
                        </a:rPr>
                        <a:t>27.78771</a:t>
                      </a:r>
                      <a:endParaRPr lang="el-GR" sz="1800" b="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Bef>
                          <a:spcPts val="600"/>
                        </a:spcBef>
                        <a:spcAft>
                          <a:spcPts val="600"/>
                        </a:spcAft>
                        <a:buNone/>
                      </a:pPr>
                      <a:r>
                        <a:rPr lang="en-US" sz="1800" b="0" i="0" kern="1200" dirty="0">
                          <a:solidFill>
                            <a:schemeClr val="dk1"/>
                          </a:solidFill>
                          <a:effectLst/>
                          <a:latin typeface="+mn-lt"/>
                          <a:ea typeface="+mn-ea"/>
                          <a:cs typeface="+mn-cs"/>
                        </a:rPr>
                        <a:t>96.71832</a:t>
                      </a:r>
                      <a:endParaRPr lang="el-GR" sz="1800" b="0" i="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Bef>
                          <a:spcPts val="600"/>
                        </a:spcBef>
                        <a:spcAft>
                          <a:spcPts val="600"/>
                        </a:spcAft>
                        <a:buNone/>
                      </a:pPr>
                      <a:r>
                        <a:rPr lang="en-US" sz="1800" b="0" i="0" kern="1200" dirty="0">
                          <a:solidFill>
                            <a:schemeClr val="dk1"/>
                          </a:solidFill>
                          <a:effectLst/>
                          <a:latin typeface="+mn-lt"/>
                          <a:ea typeface="+mn-ea"/>
                          <a:cs typeface="+mn-cs"/>
                        </a:rPr>
                        <a:t>67.54309</a:t>
                      </a:r>
                      <a:endParaRPr lang="el-GR" sz="1800" b="0" i="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Bef>
                          <a:spcPts val="600"/>
                        </a:spcBef>
                        <a:spcAft>
                          <a:spcPts val="600"/>
                        </a:spcAft>
                        <a:buNone/>
                      </a:pPr>
                      <a:r>
                        <a:rPr lang="en-US" sz="1800" b="0" i="0" kern="1200" dirty="0">
                          <a:solidFill>
                            <a:schemeClr val="dk1"/>
                          </a:solidFill>
                          <a:effectLst/>
                          <a:latin typeface="+mn-lt"/>
                          <a:ea typeface="+mn-ea"/>
                          <a:cs typeface="+mn-cs"/>
                        </a:rPr>
                        <a:t>0</a:t>
                      </a:r>
                      <a:endParaRPr lang="el-GR" sz="1800" b="0" i="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230068141"/>
                  </a:ext>
                </a:extLst>
              </a:tr>
            </a:tbl>
          </a:graphicData>
        </a:graphic>
      </p:graphicFrame>
      <p:sp>
        <p:nvSpPr>
          <p:cNvPr id="2" name="Footer Placeholder 4">
            <a:extLst>
              <a:ext uri="{FF2B5EF4-FFF2-40B4-BE49-F238E27FC236}">
                <a16:creationId xmlns:a16="http://schemas.microsoft.com/office/drawing/2014/main" id="{21D7D54D-D80B-E4D1-E7A1-B59BD890A895}"/>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EB363E57-789F-F139-4FAA-32C9E4A30135}"/>
              </a:ext>
            </a:extLst>
          </p:cNvPr>
          <p:cNvSpPr>
            <a:spLocks noGrp="1" noChangeArrowheads="1"/>
          </p:cNvSpPr>
          <p:nvPr>
            <p:ph idx="1"/>
          </p:nvPr>
        </p:nvSpPr>
        <p:spPr>
          <a:xfrm>
            <a:off x="395288" y="1150938"/>
            <a:ext cx="8299450" cy="838200"/>
          </a:xfrm>
        </p:spPr>
        <p:txBody>
          <a:bodyPr/>
          <a:lstStyle/>
          <a:p>
            <a:pPr eaLnBrk="1" hangingPunct="1"/>
            <a:r>
              <a:rPr lang="el-GR" altLang="el-GR" sz="1600" b="1" dirty="0">
                <a:latin typeface="Calibri" panose="020F0502020204030204" pitchFamily="34" charset="0"/>
                <a:cs typeface="Calibri" panose="020F0502020204030204" pitchFamily="34" charset="0"/>
              </a:rPr>
              <a:t>Επίδραση Πλήθους Πρακτόρων (</a:t>
            </a:r>
            <a:r>
              <a:rPr lang="en-US" altLang="el-GR" sz="1600" b="1" dirty="0">
                <a:latin typeface="Calibri" panose="020F0502020204030204" pitchFamily="34" charset="0"/>
                <a:cs typeface="Calibri" panose="020F0502020204030204" pitchFamily="34" charset="0"/>
              </a:rPr>
              <a:t>Wolves Number):</a:t>
            </a:r>
          </a:p>
          <a:p>
            <a:pPr lvl="1" eaLnBrk="1" hangingPunct="1"/>
            <a:r>
              <a:rPr lang="el-GR" altLang="el-GR" sz="1200" dirty="0">
                <a:latin typeface="Calibri" panose="020F0502020204030204" pitchFamily="34" charset="0"/>
                <a:cs typeface="Calibri" panose="020F0502020204030204" pitchFamily="34" charset="0"/>
              </a:rPr>
              <a:t>Αύξηση πρακτόρων </a:t>
            </a:r>
            <a:r>
              <a:rPr lang="en-US" altLang="el-GR" sz="1200" dirty="0">
                <a:latin typeface="Calibri" panose="020F0502020204030204" pitchFamily="34" charset="0"/>
                <a:cs typeface="Calibri" panose="020F0502020204030204" pitchFamily="34" charset="0"/>
              </a:rPr>
              <a:t>(5</a:t>
            </a:r>
            <a:r>
              <a:rPr lang="en-US" altLang="el-GR" sz="1200" dirty="0">
                <a:latin typeface="Calibri" panose="020F0502020204030204" pitchFamily="34" charset="0"/>
                <a:cs typeface="Calibri" panose="020F0502020204030204" pitchFamily="34" charset="0"/>
                <a:sym typeface="Wingdings" panose="05000000000000000000" pitchFamily="2" charset="2"/>
              </a:rPr>
              <a:t></a:t>
            </a:r>
            <a:r>
              <a:rPr lang="en-US" altLang="el-GR" sz="1200" dirty="0">
                <a:latin typeface="Calibri" panose="020F0502020204030204" pitchFamily="34" charset="0"/>
                <a:cs typeface="Calibri" panose="020F0502020204030204" pitchFamily="34" charset="0"/>
              </a:rPr>
              <a:t>3</a:t>
            </a:r>
            <a:r>
              <a:rPr lang="el-GR" altLang="el-GR" sz="1200" dirty="0">
                <a:latin typeface="Calibri" panose="020F0502020204030204" pitchFamily="34" charset="0"/>
                <a:cs typeface="Calibri" panose="020F0502020204030204" pitchFamily="34" charset="0"/>
              </a:rPr>
              <a:t>0</a:t>
            </a:r>
            <a:r>
              <a:rPr lang="en-US" altLang="el-GR" sz="1200" dirty="0">
                <a:latin typeface="Calibri" panose="020F0502020204030204" pitchFamily="34" charset="0"/>
                <a:cs typeface="Calibri" panose="020F0502020204030204" pitchFamily="34" charset="0"/>
                <a:sym typeface="Wingdings" panose="05000000000000000000" pitchFamily="2" charset="2"/>
              </a:rPr>
              <a:t></a:t>
            </a:r>
            <a:r>
              <a:rPr lang="el-GR" altLang="el-GR" sz="1200" dirty="0">
                <a:latin typeface="Calibri" panose="020F0502020204030204" pitchFamily="34" charset="0"/>
                <a:cs typeface="Calibri" panose="020F0502020204030204" pitchFamily="34" charset="0"/>
              </a:rPr>
              <a:t>60) βελτιώνει την ποιότητα της λύσης (καλύτερη εξερεύνηση).</a:t>
            </a:r>
          </a:p>
          <a:p>
            <a:pPr lvl="1" eaLnBrk="1" hangingPunct="1"/>
            <a:r>
              <a:rPr lang="el-GR" altLang="el-GR" sz="1200" dirty="0">
                <a:latin typeface="Calibri" panose="020F0502020204030204" pitchFamily="34" charset="0"/>
                <a:cs typeface="Calibri" panose="020F0502020204030204" pitchFamily="34" charset="0"/>
              </a:rPr>
              <a:t>Περαιτέρω αύξηση (π.χ από 60 σε 90) έχει οριακή βελτίωση με σημαντική αύξηση υπολογιστικού κόστους.</a:t>
            </a:r>
          </a:p>
          <a:p>
            <a:pPr lvl="1" eaLnBrk="1" hangingPunct="1"/>
            <a:endParaRPr lang="el-GR" altLang="el-GR" sz="1600" dirty="0">
              <a:latin typeface="Calibri" panose="020F0502020204030204" pitchFamily="34" charset="0"/>
              <a:cs typeface="Calibri" panose="020F0502020204030204" pitchFamily="34" charset="0"/>
            </a:endParaRPr>
          </a:p>
          <a:p>
            <a:pPr lvl="1" eaLnBrk="1" hangingPunct="1">
              <a:buFont typeface="Wingdings" panose="05000000000000000000" pitchFamily="2" charset="2"/>
              <a:buNone/>
            </a:pPr>
            <a:endParaRPr lang="en-US" altLang="el-GR" sz="1600" dirty="0"/>
          </a:p>
          <a:p>
            <a:pPr lvl="1" eaLnBrk="1" hangingPunct="1"/>
            <a:endParaRPr lang="en-US" altLang="el-GR" sz="1600" dirty="0"/>
          </a:p>
          <a:p>
            <a:pPr lvl="1" eaLnBrk="1" hangingPunct="1"/>
            <a:endParaRPr lang="en-US" altLang="el-GR" sz="1600" dirty="0"/>
          </a:p>
          <a:p>
            <a:pPr lvl="1" eaLnBrk="1" hangingPunct="1"/>
            <a:endParaRPr lang="en-US" altLang="el-GR" sz="1600" dirty="0"/>
          </a:p>
          <a:p>
            <a:pPr lvl="1" eaLnBrk="1" hangingPunct="1"/>
            <a:endParaRPr lang="en-US" altLang="el-GR" sz="1600" dirty="0"/>
          </a:p>
          <a:p>
            <a:pPr lvl="1" eaLnBrk="1" hangingPunct="1"/>
            <a:endParaRPr lang="en-US" altLang="el-GR" sz="1600" dirty="0"/>
          </a:p>
          <a:p>
            <a:pPr lvl="1" eaLnBrk="1" hangingPunct="1"/>
            <a:endParaRPr lang="en-US" altLang="el-GR" sz="1600" dirty="0"/>
          </a:p>
          <a:p>
            <a:pPr lvl="1" eaLnBrk="1" hangingPunct="1">
              <a:buFont typeface="Wingdings" panose="05000000000000000000" pitchFamily="2" charset="2"/>
              <a:buNone/>
            </a:pPr>
            <a:endParaRPr lang="el-GR" altLang="el-GR" sz="1600" dirty="0"/>
          </a:p>
          <a:p>
            <a:pPr eaLnBrk="1" hangingPunct="1">
              <a:buFont typeface="Wingdings" panose="05000000000000000000" pitchFamily="2" charset="2"/>
              <a:buNone/>
            </a:pPr>
            <a:endParaRPr lang="el-GR" altLang="el-GR" sz="2000" dirty="0"/>
          </a:p>
        </p:txBody>
      </p:sp>
      <p:sp>
        <p:nvSpPr>
          <p:cNvPr id="26627" name="Slide Number Placeholder 5">
            <a:extLst>
              <a:ext uri="{FF2B5EF4-FFF2-40B4-BE49-F238E27FC236}">
                <a16:creationId xmlns:a16="http://schemas.microsoft.com/office/drawing/2014/main" id="{215F5320-863B-B7AA-30D7-E83B5B637511}"/>
              </a:ext>
            </a:extLst>
          </p:cNvPr>
          <p:cNvSpPr>
            <a:spLocks noGrp="1"/>
          </p:cNvSpPr>
          <p:nvPr>
            <p:ph type="sldNum" sz="quarter" idx="12"/>
          </p:nvPr>
        </p:nvSpPr>
        <p:spPr>
          <a:xfrm>
            <a:off x="6561138"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5D32F83D-78D4-4F3A-949D-3F800F011085}" type="slidenum">
              <a:rPr lang="el-GR" altLang="el-GR" sz="1200" smtClean="0">
                <a:latin typeface="Arial Black" panose="020B0A04020102020204" pitchFamily="34" charset="0"/>
              </a:rPr>
              <a:pPr>
                <a:spcBef>
                  <a:spcPct val="0"/>
                </a:spcBef>
                <a:buClrTx/>
                <a:buSzTx/>
                <a:buFontTx/>
                <a:buNone/>
              </a:pPr>
              <a:t>14</a:t>
            </a:fld>
            <a:endParaRPr lang="el-GR" altLang="el-GR" sz="1200">
              <a:latin typeface="Arial Black" panose="020B0A04020102020204" pitchFamily="34" charset="0"/>
            </a:endParaRPr>
          </a:p>
        </p:txBody>
      </p:sp>
      <p:sp>
        <p:nvSpPr>
          <p:cNvPr id="26628" name="Date Placeholder 3">
            <a:extLst>
              <a:ext uri="{FF2B5EF4-FFF2-40B4-BE49-F238E27FC236}">
                <a16:creationId xmlns:a16="http://schemas.microsoft.com/office/drawing/2014/main" id="{B744444C-A35C-597A-D5E3-0BDAB2934FD0}"/>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26630" name="Rectangle 2">
            <a:extLst>
              <a:ext uri="{FF2B5EF4-FFF2-40B4-BE49-F238E27FC236}">
                <a16:creationId xmlns:a16="http://schemas.microsoft.com/office/drawing/2014/main" id="{8F4CBA97-5EDA-268D-76CF-A25F23E3FCD3}"/>
              </a:ext>
            </a:extLst>
          </p:cNvPr>
          <p:cNvSpPr>
            <a:spLocks noGrp="1" noChangeArrowheads="1"/>
          </p:cNvSpPr>
          <p:nvPr>
            <p:ph type="title"/>
          </p:nvPr>
        </p:nvSpPr>
        <p:spPr>
          <a:xfrm>
            <a:off x="1900238" y="188913"/>
            <a:ext cx="6416675" cy="647700"/>
          </a:xfrm>
        </p:spPr>
        <p:txBody>
          <a:bodyPr/>
          <a:lstStyle/>
          <a:p>
            <a:pPr eaLnBrk="1" hangingPunct="1"/>
            <a:r>
              <a:rPr lang="el-GR" altLang="el-GR" sz="2400" dirty="0">
                <a:latin typeface="Calibri" panose="020F0502020204030204" pitchFamily="34" charset="0"/>
                <a:cs typeface="Calibri" panose="020F0502020204030204" pitchFamily="34" charset="0"/>
              </a:rPr>
              <a:t>Αποτελέσματα </a:t>
            </a:r>
            <a:r>
              <a:rPr lang="en-US" altLang="el-GR" sz="2400" dirty="0">
                <a:latin typeface="Calibri" panose="020F0502020204030204" pitchFamily="34" charset="0"/>
                <a:cs typeface="Calibri" panose="020F0502020204030204" pitchFamily="34" charset="0"/>
              </a:rPr>
              <a:t>:</a:t>
            </a:r>
            <a:r>
              <a:rPr lang="el-GR" altLang="el-GR" sz="2400" dirty="0">
                <a:latin typeface="Calibri" panose="020F0502020204030204" pitchFamily="34" charset="0"/>
                <a:cs typeface="Calibri" panose="020F0502020204030204" pitchFamily="34" charset="0"/>
              </a:rPr>
              <a:t> Επίδραση Παραμέτρων</a:t>
            </a:r>
          </a:p>
        </p:txBody>
      </p:sp>
      <p:sp>
        <p:nvSpPr>
          <p:cNvPr id="2" name="Footer Placeholder 4">
            <a:extLst>
              <a:ext uri="{FF2B5EF4-FFF2-40B4-BE49-F238E27FC236}">
                <a16:creationId xmlns:a16="http://schemas.microsoft.com/office/drawing/2014/main" id="{F0CB3C44-3851-B5BE-C2CA-C63E00B8FEDC}"/>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pic>
        <p:nvPicPr>
          <p:cNvPr id="4" name="Εικόνα 3">
            <a:extLst>
              <a:ext uri="{FF2B5EF4-FFF2-40B4-BE49-F238E27FC236}">
                <a16:creationId xmlns:a16="http://schemas.microsoft.com/office/drawing/2014/main" id="{CB0EF11A-E63C-48E8-5239-7104D525C6B4}"/>
              </a:ext>
            </a:extLst>
          </p:cNvPr>
          <p:cNvPicPr>
            <a:picLocks noChangeAspect="1"/>
          </p:cNvPicPr>
          <p:nvPr/>
        </p:nvPicPr>
        <p:blipFill>
          <a:blip r:embed="rId3"/>
          <a:stretch>
            <a:fillRect/>
          </a:stretch>
        </p:blipFill>
        <p:spPr>
          <a:xfrm>
            <a:off x="4664075" y="1911293"/>
            <a:ext cx="3456384" cy="4257938"/>
          </a:xfrm>
          <a:prstGeom prst="rect">
            <a:avLst/>
          </a:prstGeom>
        </p:spPr>
      </p:pic>
      <p:pic>
        <p:nvPicPr>
          <p:cNvPr id="6" name="Εικόνα 5">
            <a:extLst>
              <a:ext uri="{FF2B5EF4-FFF2-40B4-BE49-F238E27FC236}">
                <a16:creationId xmlns:a16="http://schemas.microsoft.com/office/drawing/2014/main" id="{59F88D12-124A-3CFF-DCA6-A62568279097}"/>
              </a:ext>
            </a:extLst>
          </p:cNvPr>
          <p:cNvPicPr>
            <a:picLocks noChangeAspect="1"/>
          </p:cNvPicPr>
          <p:nvPr/>
        </p:nvPicPr>
        <p:blipFill>
          <a:blip r:embed="rId4"/>
          <a:stretch>
            <a:fillRect/>
          </a:stretch>
        </p:blipFill>
        <p:spPr>
          <a:xfrm>
            <a:off x="1023542" y="1911292"/>
            <a:ext cx="3529062" cy="422247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a:extLst>
              <a:ext uri="{FF2B5EF4-FFF2-40B4-BE49-F238E27FC236}">
                <a16:creationId xmlns:a16="http://schemas.microsoft.com/office/drawing/2014/main" id="{2D4FCC0A-C6AB-5718-1BB3-F06A6375CDC7}"/>
              </a:ext>
            </a:extLst>
          </p:cNvPr>
          <p:cNvSpPr>
            <a:spLocks noGrp="1" noChangeArrowheads="1"/>
          </p:cNvSpPr>
          <p:nvPr>
            <p:ph idx="1"/>
          </p:nvPr>
        </p:nvSpPr>
        <p:spPr>
          <a:xfrm>
            <a:off x="405379" y="882402"/>
            <a:ext cx="8127061" cy="936873"/>
          </a:xfrm>
        </p:spPr>
        <p:txBody>
          <a:bodyPr/>
          <a:lstStyle/>
          <a:p>
            <a:pPr eaLnBrk="1" hangingPunct="1"/>
            <a:r>
              <a:rPr lang="el-GR" altLang="el-GR" sz="2000" b="1" dirty="0">
                <a:latin typeface="Calibri" panose="020F0502020204030204" pitchFamily="34" charset="0"/>
                <a:cs typeface="Calibri" panose="020F0502020204030204" pitchFamily="34" charset="0"/>
              </a:rPr>
              <a:t>Επίδραση</a:t>
            </a:r>
            <a:r>
              <a:rPr lang="en-US" altLang="el-GR" sz="2000" b="1" dirty="0">
                <a:latin typeface="Calibri" panose="020F0502020204030204" pitchFamily="34" charset="0"/>
                <a:cs typeface="Calibri" panose="020F0502020204030204" pitchFamily="34" charset="0"/>
              </a:rPr>
              <a:t> </a:t>
            </a:r>
            <a:r>
              <a:rPr lang="el-GR" altLang="el-GR" sz="2000" b="1" dirty="0">
                <a:latin typeface="Calibri" panose="020F0502020204030204" pitchFamily="34" charset="0"/>
                <a:cs typeface="Calibri" panose="020F0502020204030204" pitchFamily="34" charset="0"/>
              </a:rPr>
              <a:t>Ελάχιστης Τυπικής Απόκλισης</a:t>
            </a:r>
            <a:r>
              <a:rPr lang="en-US" altLang="el-GR" sz="2000" b="1" dirty="0">
                <a:latin typeface="Calibri" panose="020F0502020204030204" pitchFamily="34" charset="0"/>
                <a:cs typeface="Calibri" panose="020F0502020204030204" pitchFamily="34" charset="0"/>
              </a:rPr>
              <a:t> </a:t>
            </a:r>
            <a:r>
              <a:rPr lang="el-GR" altLang="el-GR" sz="2000" b="1" dirty="0">
                <a:latin typeface="Calibri" panose="020F0502020204030204" pitchFamily="34" charset="0"/>
                <a:cs typeface="Calibri" panose="020F0502020204030204" pitchFamily="34" charset="0"/>
              </a:rPr>
              <a:t>(</a:t>
            </a:r>
            <a:r>
              <a:rPr lang="en-US" altLang="el-GR" sz="2000" b="1" dirty="0" err="1">
                <a:latin typeface="Calibri" panose="020F0502020204030204" pitchFamily="34" charset="0"/>
                <a:cs typeface="Calibri" panose="020F0502020204030204" pitchFamily="34" charset="0"/>
              </a:rPr>
              <a:t>min_fitness_std_deviation</a:t>
            </a:r>
            <a:r>
              <a:rPr lang="en-US" altLang="el-GR" sz="2000" b="1" dirty="0">
                <a:latin typeface="Calibri" panose="020F0502020204030204" pitchFamily="34" charset="0"/>
                <a:cs typeface="Calibri" panose="020F0502020204030204" pitchFamily="34" charset="0"/>
              </a:rPr>
              <a:t>):</a:t>
            </a:r>
          </a:p>
          <a:p>
            <a:pPr lvl="1" eaLnBrk="1" hangingPunct="1"/>
            <a:r>
              <a:rPr lang="el-GR" altLang="el-GR" sz="1600" dirty="0">
                <a:latin typeface="Calibri" panose="020F0502020204030204" pitchFamily="34" charset="0"/>
                <a:cs typeface="Calibri" panose="020F0502020204030204" pitchFamily="34" charset="0"/>
              </a:rPr>
              <a:t>Αυστηρότερο κριτήριο τερματισμού (π.χ </a:t>
            </a:r>
            <a:r>
              <a:rPr lang="en-US" altLang="el-GR" sz="1600" dirty="0">
                <a:latin typeface="Calibri" panose="020F0502020204030204" pitchFamily="34" charset="0"/>
                <a:cs typeface="Calibri" panose="020F0502020204030204" pitchFamily="34" charset="0"/>
              </a:rPr>
              <a:t>1</a:t>
            </a:r>
            <a:r>
              <a:rPr lang="el-GR" altLang="el-GR" sz="1600" dirty="0">
                <a:latin typeface="Calibri" panose="020F0502020204030204" pitchFamily="34" charset="0"/>
                <a:cs typeface="Calibri" panose="020F0502020204030204" pitchFamily="34" charset="0"/>
              </a:rPr>
              <a:t>E-20 αντί 1E-10) οδηγεί σε μεγαλύτερη ακρίβεια σε πολλές συναρτήσεις, χωρίς δραματική αύξηση χρόνου.</a:t>
            </a:r>
            <a:endParaRPr lang="el-GR" altLang="el-GR" sz="1400" dirty="0">
              <a:latin typeface="Calibri" panose="020F0502020204030204" pitchFamily="34" charset="0"/>
              <a:cs typeface="Calibri" panose="020F0502020204030204" pitchFamily="34" charset="0"/>
            </a:endParaRPr>
          </a:p>
        </p:txBody>
      </p:sp>
      <p:sp>
        <p:nvSpPr>
          <p:cNvPr id="28675" name="Slide Number Placeholder 5">
            <a:extLst>
              <a:ext uri="{FF2B5EF4-FFF2-40B4-BE49-F238E27FC236}">
                <a16:creationId xmlns:a16="http://schemas.microsoft.com/office/drawing/2014/main" id="{08154A40-EABA-C83F-03E0-BE7057E46E34}"/>
              </a:ext>
            </a:extLst>
          </p:cNvPr>
          <p:cNvSpPr>
            <a:spLocks noGrp="1"/>
          </p:cNvSpPr>
          <p:nvPr>
            <p:ph type="sldNum" sz="quarter" idx="12"/>
          </p:nvPr>
        </p:nvSpPr>
        <p:spPr>
          <a:xfrm>
            <a:off x="6561138"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7AFAC098-20DB-4AF2-9B2D-07BDD63B7376}" type="slidenum">
              <a:rPr lang="el-GR" altLang="el-GR" sz="1200" smtClean="0">
                <a:latin typeface="Arial Black" panose="020B0A04020102020204" pitchFamily="34" charset="0"/>
              </a:rPr>
              <a:pPr>
                <a:spcBef>
                  <a:spcPct val="0"/>
                </a:spcBef>
                <a:buClrTx/>
                <a:buSzTx/>
                <a:buFontTx/>
                <a:buNone/>
              </a:pPr>
              <a:t>15</a:t>
            </a:fld>
            <a:endParaRPr lang="el-GR" altLang="el-GR" sz="1200">
              <a:latin typeface="Arial Black" panose="020B0A04020102020204" pitchFamily="34" charset="0"/>
            </a:endParaRPr>
          </a:p>
        </p:txBody>
      </p:sp>
      <p:sp>
        <p:nvSpPr>
          <p:cNvPr id="28676" name="Date Placeholder 3">
            <a:extLst>
              <a:ext uri="{FF2B5EF4-FFF2-40B4-BE49-F238E27FC236}">
                <a16:creationId xmlns:a16="http://schemas.microsoft.com/office/drawing/2014/main" id="{DAF19CCE-2B65-8A8C-BE09-2CA7B1210687}"/>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28678" name="Rectangle 2">
            <a:extLst>
              <a:ext uri="{FF2B5EF4-FFF2-40B4-BE49-F238E27FC236}">
                <a16:creationId xmlns:a16="http://schemas.microsoft.com/office/drawing/2014/main" id="{5B56B2A8-40D1-6A11-526A-CF4B7241AD3B}"/>
              </a:ext>
            </a:extLst>
          </p:cNvPr>
          <p:cNvSpPr>
            <a:spLocks noGrp="1" noChangeArrowheads="1"/>
          </p:cNvSpPr>
          <p:nvPr>
            <p:ph type="title"/>
          </p:nvPr>
        </p:nvSpPr>
        <p:spPr>
          <a:xfrm>
            <a:off x="1900238" y="188913"/>
            <a:ext cx="6416675" cy="647700"/>
          </a:xfrm>
        </p:spPr>
        <p:txBody>
          <a:bodyPr/>
          <a:lstStyle/>
          <a:p>
            <a:pPr eaLnBrk="1" hangingPunct="1"/>
            <a:r>
              <a:rPr lang="el-GR" altLang="el-GR" sz="2400" dirty="0">
                <a:latin typeface="Calibri" panose="020F0502020204030204" pitchFamily="34" charset="0"/>
                <a:cs typeface="Calibri" panose="020F0502020204030204" pitchFamily="34" charset="0"/>
              </a:rPr>
              <a:t>Αποτελέσματα </a:t>
            </a:r>
            <a:r>
              <a:rPr lang="en-US" altLang="el-GR" sz="2400" dirty="0">
                <a:latin typeface="Calibri" panose="020F0502020204030204" pitchFamily="34" charset="0"/>
                <a:cs typeface="Calibri" panose="020F0502020204030204" pitchFamily="34" charset="0"/>
              </a:rPr>
              <a:t>:</a:t>
            </a:r>
            <a:r>
              <a:rPr lang="el-GR" altLang="el-GR" sz="2400" dirty="0">
                <a:latin typeface="Calibri" panose="020F0502020204030204" pitchFamily="34" charset="0"/>
                <a:cs typeface="Calibri" panose="020F0502020204030204" pitchFamily="34" charset="0"/>
              </a:rPr>
              <a:t> Επίδραση Παραμέτρων</a:t>
            </a:r>
          </a:p>
        </p:txBody>
      </p:sp>
      <p:pic>
        <p:nvPicPr>
          <p:cNvPr id="28679" name="Εικόνα 3">
            <a:extLst>
              <a:ext uri="{FF2B5EF4-FFF2-40B4-BE49-F238E27FC236}">
                <a16:creationId xmlns:a16="http://schemas.microsoft.com/office/drawing/2014/main" id="{EBF851B8-3718-5D4D-7ACE-FD996FD8FE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819275"/>
            <a:ext cx="3156717" cy="415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4">
            <a:extLst>
              <a:ext uri="{FF2B5EF4-FFF2-40B4-BE49-F238E27FC236}">
                <a16:creationId xmlns:a16="http://schemas.microsoft.com/office/drawing/2014/main" id="{9BAA6F83-837E-8E4E-BDC1-0C65239974BF}"/>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pic>
        <p:nvPicPr>
          <p:cNvPr id="6" name="Εικόνα 5">
            <a:extLst>
              <a:ext uri="{FF2B5EF4-FFF2-40B4-BE49-F238E27FC236}">
                <a16:creationId xmlns:a16="http://schemas.microsoft.com/office/drawing/2014/main" id="{D401366C-5A7E-EF8B-A718-6271CDF00DF7}"/>
              </a:ext>
            </a:extLst>
          </p:cNvPr>
          <p:cNvPicPr>
            <a:picLocks noChangeAspect="1"/>
          </p:cNvPicPr>
          <p:nvPr/>
        </p:nvPicPr>
        <p:blipFill>
          <a:blip r:embed="rId4"/>
          <a:stretch>
            <a:fillRect/>
          </a:stretch>
        </p:blipFill>
        <p:spPr>
          <a:xfrm>
            <a:off x="4695995" y="1814415"/>
            <a:ext cx="3260381" cy="416604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a:extLst>
              <a:ext uri="{FF2B5EF4-FFF2-40B4-BE49-F238E27FC236}">
                <a16:creationId xmlns:a16="http://schemas.microsoft.com/office/drawing/2014/main" id="{39A3EB17-56F4-A7F0-5457-56A2F3732E50}"/>
              </a:ext>
            </a:extLst>
          </p:cNvPr>
          <p:cNvSpPr>
            <a:spLocks noGrp="1" noChangeArrowheads="1"/>
          </p:cNvSpPr>
          <p:nvPr>
            <p:ph idx="1"/>
          </p:nvPr>
        </p:nvSpPr>
        <p:spPr>
          <a:xfrm>
            <a:off x="394494" y="969963"/>
            <a:ext cx="4392612" cy="4949825"/>
          </a:xfrm>
        </p:spPr>
        <p:txBody>
          <a:bodyPr/>
          <a:lstStyle/>
          <a:p>
            <a:pPr eaLnBrk="1" hangingPunct="1"/>
            <a:r>
              <a:rPr lang="el-GR" altLang="el-GR" sz="2400" b="1" dirty="0">
                <a:latin typeface="Calibri" panose="020F0502020204030204" pitchFamily="34" charset="0"/>
                <a:cs typeface="Calibri" panose="020F0502020204030204" pitchFamily="34" charset="0"/>
              </a:rPr>
              <a:t>Επίδραση Αριθμού Επαναλήψεων (</a:t>
            </a:r>
            <a:r>
              <a:rPr lang="en-US" altLang="el-GR" sz="2400" b="1" dirty="0">
                <a:latin typeface="Calibri" panose="020F0502020204030204" pitchFamily="34" charset="0"/>
                <a:cs typeface="Calibri" panose="020F0502020204030204" pitchFamily="34" charset="0"/>
              </a:rPr>
              <a:t>GWO Iterations):</a:t>
            </a:r>
          </a:p>
          <a:p>
            <a:pPr lvl="1" eaLnBrk="1" hangingPunct="1"/>
            <a:r>
              <a:rPr lang="el-GR" altLang="el-GR" sz="2000" dirty="0">
                <a:latin typeface="Calibri" panose="020F0502020204030204" pitchFamily="34" charset="0"/>
                <a:cs typeface="Calibri" panose="020F0502020204030204" pitchFamily="34" charset="0"/>
              </a:rPr>
              <a:t>Αύξηση Επαναλήψεων (π.χ από 500 σε 1000) βελτιώνει την ποιότητα της λύσης ειδικά σε δύσκολες συναρτήσεις (π.χ </a:t>
            </a:r>
            <a:r>
              <a:rPr lang="en-US" altLang="el-GR" sz="2000" dirty="0">
                <a:latin typeface="Calibri" panose="020F0502020204030204" pitchFamily="34" charset="0"/>
                <a:cs typeface="Calibri" panose="020F0502020204030204" pitchFamily="34" charset="0"/>
              </a:rPr>
              <a:t>Griewank</a:t>
            </a:r>
            <a:r>
              <a:rPr lang="el-GR" altLang="el-GR" sz="2000" dirty="0">
                <a:latin typeface="Calibri" panose="020F0502020204030204" pitchFamily="34" charset="0"/>
                <a:cs typeface="Calibri" panose="020F0502020204030204" pitchFamily="34" charset="0"/>
              </a:rPr>
              <a:t>).</a:t>
            </a:r>
            <a:endParaRPr lang="en-US" altLang="el-GR" sz="2000" dirty="0">
              <a:latin typeface="Calibri" panose="020F0502020204030204" pitchFamily="34" charset="0"/>
              <a:cs typeface="Calibri" panose="020F0502020204030204" pitchFamily="34" charset="0"/>
            </a:endParaRPr>
          </a:p>
          <a:p>
            <a:pPr lvl="1" eaLnBrk="1" hangingPunct="1"/>
            <a:r>
              <a:rPr lang="el-GR" altLang="el-GR" sz="2000" dirty="0">
                <a:latin typeface="Calibri" panose="020F0502020204030204" pitchFamily="34" charset="0"/>
                <a:cs typeface="Calibri" panose="020F0502020204030204" pitchFamily="34" charset="0"/>
              </a:rPr>
              <a:t>Σημαντική αύξηση του υπολογιστικού κόστους.</a:t>
            </a:r>
          </a:p>
          <a:p>
            <a:pPr lvl="1" eaLnBrk="1" hangingPunct="1"/>
            <a:r>
              <a:rPr lang="el-GR" altLang="el-GR" sz="2000" dirty="0">
                <a:latin typeface="Calibri" panose="020F0502020204030204" pitchFamily="34" charset="0"/>
                <a:cs typeface="Calibri" panose="020F0502020204030204" pitchFamily="34" charset="0"/>
              </a:rPr>
              <a:t>Πειραματικά ανακαλύφθηκε ότι μία τιμή επαναλήψεων στο διάστημα (550,650) προσφέρει καλή ισορροπία απόδοσης-κόστους για το εξεταζόμενο σετ συναρτήσεων δοκιμής. </a:t>
            </a:r>
          </a:p>
          <a:p>
            <a:pPr lvl="1" eaLnBrk="1" hangingPunct="1">
              <a:buFont typeface="Wingdings" panose="05000000000000000000" pitchFamily="2" charset="2"/>
              <a:buNone/>
            </a:pPr>
            <a:endParaRPr lang="el-GR" altLang="el-GR" sz="1600" dirty="0">
              <a:latin typeface="Calibri" panose="020F0502020204030204" pitchFamily="34" charset="0"/>
              <a:cs typeface="Calibri" panose="020F0502020204030204" pitchFamily="34" charset="0"/>
            </a:endParaRPr>
          </a:p>
        </p:txBody>
      </p:sp>
      <p:sp>
        <p:nvSpPr>
          <p:cNvPr id="30723" name="Slide Number Placeholder 5">
            <a:extLst>
              <a:ext uri="{FF2B5EF4-FFF2-40B4-BE49-F238E27FC236}">
                <a16:creationId xmlns:a16="http://schemas.microsoft.com/office/drawing/2014/main" id="{8F5EB643-9D58-493B-CF8D-4122A8164D85}"/>
              </a:ext>
            </a:extLst>
          </p:cNvPr>
          <p:cNvSpPr>
            <a:spLocks noGrp="1"/>
          </p:cNvSpPr>
          <p:nvPr>
            <p:ph type="sldNum" sz="quarter" idx="12"/>
          </p:nvPr>
        </p:nvSpPr>
        <p:spPr>
          <a:xfrm>
            <a:off x="6561138"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E8B63D81-33B7-4E40-A073-0F21838F2749}" type="slidenum">
              <a:rPr lang="el-GR" altLang="el-GR" sz="1200" smtClean="0">
                <a:latin typeface="Arial Black" panose="020B0A04020102020204" pitchFamily="34" charset="0"/>
              </a:rPr>
              <a:pPr>
                <a:spcBef>
                  <a:spcPct val="0"/>
                </a:spcBef>
                <a:buClrTx/>
                <a:buSzTx/>
                <a:buFontTx/>
                <a:buNone/>
              </a:pPr>
              <a:t>16</a:t>
            </a:fld>
            <a:endParaRPr lang="el-GR" altLang="el-GR" sz="1200">
              <a:latin typeface="Arial Black" panose="020B0A04020102020204" pitchFamily="34" charset="0"/>
            </a:endParaRPr>
          </a:p>
        </p:txBody>
      </p:sp>
      <p:sp>
        <p:nvSpPr>
          <p:cNvPr id="30724" name="Date Placeholder 3">
            <a:extLst>
              <a:ext uri="{FF2B5EF4-FFF2-40B4-BE49-F238E27FC236}">
                <a16:creationId xmlns:a16="http://schemas.microsoft.com/office/drawing/2014/main" id="{94314044-1464-11ED-797F-6E595F11CF40}"/>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30726" name="Rectangle 2">
            <a:extLst>
              <a:ext uri="{FF2B5EF4-FFF2-40B4-BE49-F238E27FC236}">
                <a16:creationId xmlns:a16="http://schemas.microsoft.com/office/drawing/2014/main" id="{953F60AA-DDA2-4213-6EC6-F7D17868D2B6}"/>
              </a:ext>
            </a:extLst>
          </p:cNvPr>
          <p:cNvSpPr>
            <a:spLocks noGrp="1" noChangeArrowheads="1"/>
          </p:cNvSpPr>
          <p:nvPr>
            <p:ph type="title"/>
          </p:nvPr>
        </p:nvSpPr>
        <p:spPr>
          <a:xfrm>
            <a:off x="1900238" y="188913"/>
            <a:ext cx="6416675" cy="647700"/>
          </a:xfrm>
        </p:spPr>
        <p:txBody>
          <a:bodyPr/>
          <a:lstStyle/>
          <a:p>
            <a:pPr eaLnBrk="1" hangingPunct="1"/>
            <a:r>
              <a:rPr lang="el-GR" altLang="el-GR" sz="2400" dirty="0">
                <a:latin typeface="Calibri" panose="020F0502020204030204" pitchFamily="34" charset="0"/>
                <a:cs typeface="Calibri" panose="020F0502020204030204" pitchFamily="34" charset="0"/>
              </a:rPr>
              <a:t>Αποτελέσματα </a:t>
            </a:r>
            <a:r>
              <a:rPr lang="en-US" altLang="el-GR" sz="2400" dirty="0">
                <a:latin typeface="Calibri" panose="020F0502020204030204" pitchFamily="34" charset="0"/>
                <a:cs typeface="Calibri" panose="020F0502020204030204" pitchFamily="34" charset="0"/>
              </a:rPr>
              <a:t>:</a:t>
            </a:r>
            <a:r>
              <a:rPr lang="el-GR" altLang="el-GR" sz="2400" dirty="0">
                <a:latin typeface="Calibri" panose="020F0502020204030204" pitchFamily="34" charset="0"/>
                <a:cs typeface="Calibri" panose="020F0502020204030204" pitchFamily="34" charset="0"/>
              </a:rPr>
              <a:t> Επίδραση Παραμέτρων</a:t>
            </a:r>
          </a:p>
        </p:txBody>
      </p:sp>
      <p:pic>
        <p:nvPicPr>
          <p:cNvPr id="30727" name="Εικόνα 2">
            <a:extLst>
              <a:ext uri="{FF2B5EF4-FFF2-40B4-BE49-F238E27FC236}">
                <a16:creationId xmlns:a16="http://schemas.microsoft.com/office/drawing/2014/main" id="{D9AC3C28-AF34-45DD-A2BD-FAF5BCAD1B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1235075"/>
            <a:ext cx="3527425" cy="465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4">
            <a:extLst>
              <a:ext uri="{FF2B5EF4-FFF2-40B4-BE49-F238E27FC236}">
                <a16:creationId xmlns:a16="http://schemas.microsoft.com/office/drawing/2014/main" id="{C07D30C6-0848-A30A-2555-3BD2E4039F7C}"/>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a:extLst>
              <a:ext uri="{FF2B5EF4-FFF2-40B4-BE49-F238E27FC236}">
                <a16:creationId xmlns:a16="http://schemas.microsoft.com/office/drawing/2014/main" id="{BA8FE9D8-9C82-7829-5321-96E0DD99EDB5}"/>
              </a:ext>
            </a:extLst>
          </p:cNvPr>
          <p:cNvSpPr>
            <a:spLocks noGrp="1" noChangeArrowheads="1"/>
          </p:cNvSpPr>
          <p:nvPr>
            <p:ph idx="1"/>
          </p:nvPr>
        </p:nvSpPr>
        <p:spPr>
          <a:xfrm>
            <a:off x="395536" y="871976"/>
            <a:ext cx="8137525" cy="4616450"/>
          </a:xfrm>
        </p:spPr>
        <p:txBody>
          <a:bodyPr/>
          <a:lstStyle/>
          <a:p>
            <a:pPr eaLnBrk="1" hangingPunct="1"/>
            <a:r>
              <a:rPr lang="el-GR" altLang="el-GR" sz="2400" dirty="0">
                <a:latin typeface="Calibri" panose="020F0502020204030204" pitchFamily="34" charset="0"/>
                <a:cs typeface="Calibri" panose="020F0502020204030204" pitchFamily="34" charset="0"/>
              </a:rPr>
              <a:t>Για την καλύτερη κατανόηση και οπτικοποίηση της λειτουργίας του GWO αναπτύχθηκε ένα Γραφικό Περιβάλλον Διεπαφής (GUI).</a:t>
            </a:r>
            <a:endParaRPr lang="en-US" altLang="el-GR" sz="2400" dirty="0">
              <a:latin typeface="Calibri" panose="020F0502020204030204" pitchFamily="34" charset="0"/>
              <a:cs typeface="Calibri" panose="020F0502020204030204" pitchFamily="34" charset="0"/>
            </a:endParaRPr>
          </a:p>
          <a:p>
            <a:pPr eaLnBrk="1" hangingPunct="1"/>
            <a:r>
              <a:rPr lang="el-GR" altLang="el-GR" sz="2400" dirty="0">
                <a:latin typeface="Calibri" panose="020F0502020204030204" pitchFamily="34" charset="0"/>
                <a:cs typeface="Calibri" panose="020F0502020204030204" pitchFamily="34" charset="0"/>
              </a:rPr>
              <a:t>Στη συνέχεια, θα πραγματοποιηθεί μια σύντομη επίδειξη των βασικών λειτουργιών του GUI. </a:t>
            </a:r>
            <a:endParaRPr lang="en-US" altLang="el-GR" sz="2400" dirty="0">
              <a:latin typeface="Calibri" panose="020F0502020204030204" pitchFamily="34" charset="0"/>
              <a:cs typeface="Calibri" panose="020F0502020204030204" pitchFamily="34" charset="0"/>
            </a:endParaRPr>
          </a:p>
          <a:p>
            <a:pPr lvl="1" eaLnBrk="1" hangingPunct="1"/>
            <a:r>
              <a:rPr lang="el-GR" altLang="el-GR" sz="2400" dirty="0">
                <a:latin typeface="Calibri" panose="020F0502020204030204" pitchFamily="34" charset="0"/>
                <a:cs typeface="Calibri" panose="020F0502020204030204" pitchFamily="34" charset="0"/>
              </a:rPr>
              <a:t>Τεχνολογίες GUI:  Tkinter,</a:t>
            </a:r>
            <a:r>
              <a:rPr lang="en-US" altLang="el-GR" sz="2400" dirty="0">
                <a:latin typeface="Calibri" panose="020F0502020204030204" pitchFamily="34" charset="0"/>
                <a:cs typeface="Calibri" panose="020F0502020204030204" pitchFamily="34" charset="0"/>
              </a:rPr>
              <a:t> ttkbootstrap</a:t>
            </a:r>
            <a:r>
              <a:rPr lang="el-GR" altLang="el-GR" sz="2400" dirty="0">
                <a:latin typeface="Calibri" panose="020F0502020204030204" pitchFamily="34" charset="0"/>
                <a:cs typeface="Calibri" panose="020F0502020204030204" pitchFamily="34" charset="0"/>
              </a:rPr>
              <a:t> για βελτιωμένη εμφάνιση, Matplotlib για τα γραφήματα</a:t>
            </a:r>
            <a:r>
              <a:rPr lang="en-US" altLang="el-GR" sz="2400" dirty="0">
                <a:latin typeface="Calibri" panose="020F0502020204030204" pitchFamily="34" charset="0"/>
                <a:cs typeface="Calibri" panose="020F0502020204030204" pitchFamily="34" charset="0"/>
              </a:rPr>
              <a:t>.</a:t>
            </a:r>
          </a:p>
        </p:txBody>
      </p:sp>
      <p:sp>
        <p:nvSpPr>
          <p:cNvPr id="32771" name="Slide Number Placeholder 5">
            <a:extLst>
              <a:ext uri="{FF2B5EF4-FFF2-40B4-BE49-F238E27FC236}">
                <a16:creationId xmlns:a16="http://schemas.microsoft.com/office/drawing/2014/main" id="{912815F2-35C9-3273-F765-9FE8549F0EA9}"/>
              </a:ext>
            </a:extLst>
          </p:cNvPr>
          <p:cNvSpPr>
            <a:spLocks noGrp="1"/>
          </p:cNvSpPr>
          <p:nvPr>
            <p:ph type="sldNum" sz="quarter" idx="12"/>
          </p:nvPr>
        </p:nvSpPr>
        <p:spPr>
          <a:xfrm>
            <a:off x="6561138"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8D425ABC-F929-44B0-971D-E70D520885F3}" type="slidenum">
              <a:rPr lang="el-GR" altLang="el-GR" sz="1200" smtClean="0">
                <a:latin typeface="Arial Black" panose="020B0A04020102020204" pitchFamily="34" charset="0"/>
              </a:rPr>
              <a:pPr>
                <a:spcBef>
                  <a:spcPct val="0"/>
                </a:spcBef>
                <a:buClrTx/>
                <a:buSzTx/>
                <a:buFontTx/>
                <a:buNone/>
              </a:pPr>
              <a:t>17</a:t>
            </a:fld>
            <a:endParaRPr lang="el-GR" altLang="el-GR" sz="1200">
              <a:latin typeface="Arial Black" panose="020B0A04020102020204" pitchFamily="34" charset="0"/>
            </a:endParaRPr>
          </a:p>
        </p:txBody>
      </p:sp>
      <p:sp>
        <p:nvSpPr>
          <p:cNvPr id="32772" name="Date Placeholder 3">
            <a:extLst>
              <a:ext uri="{FF2B5EF4-FFF2-40B4-BE49-F238E27FC236}">
                <a16:creationId xmlns:a16="http://schemas.microsoft.com/office/drawing/2014/main" id="{6D66B516-667C-4869-6132-8C6AF8B894D9}"/>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32774" name="Rectangle 2">
            <a:extLst>
              <a:ext uri="{FF2B5EF4-FFF2-40B4-BE49-F238E27FC236}">
                <a16:creationId xmlns:a16="http://schemas.microsoft.com/office/drawing/2014/main" id="{5FF506AC-30E8-5A3A-343E-30A8C911F299}"/>
              </a:ext>
            </a:extLst>
          </p:cNvPr>
          <p:cNvSpPr>
            <a:spLocks noGrp="1" noChangeArrowheads="1"/>
          </p:cNvSpPr>
          <p:nvPr>
            <p:ph type="title"/>
          </p:nvPr>
        </p:nvSpPr>
        <p:spPr>
          <a:xfrm>
            <a:off x="1900238" y="188913"/>
            <a:ext cx="6416675" cy="647700"/>
          </a:xfrm>
        </p:spPr>
        <p:txBody>
          <a:bodyPr/>
          <a:lstStyle/>
          <a:p>
            <a:pPr eaLnBrk="1" hangingPunct="1"/>
            <a:r>
              <a:rPr lang="el-GR" altLang="el-GR" sz="2400">
                <a:latin typeface="Calibri" panose="020F0502020204030204" pitchFamily="34" charset="0"/>
                <a:cs typeface="Calibri" panose="020F0502020204030204" pitchFamily="34" charset="0"/>
              </a:rPr>
              <a:t>Επίδειξη Λειτουργικότητας (</a:t>
            </a:r>
            <a:r>
              <a:rPr lang="en-US" altLang="el-GR" sz="2400">
                <a:latin typeface="Calibri" panose="020F0502020204030204" pitchFamily="34" charset="0"/>
                <a:cs typeface="Calibri" panose="020F0502020204030204" pitchFamily="34" charset="0"/>
              </a:rPr>
              <a:t>GUI)</a:t>
            </a:r>
            <a:endParaRPr lang="el-GR" altLang="el-GR" sz="2400">
              <a:latin typeface="Calibri" panose="020F0502020204030204" pitchFamily="34" charset="0"/>
              <a:cs typeface="Calibri" panose="020F0502020204030204" pitchFamily="34" charset="0"/>
            </a:endParaRPr>
          </a:p>
        </p:txBody>
      </p:sp>
      <p:sp>
        <p:nvSpPr>
          <p:cNvPr id="2" name="Footer Placeholder 4">
            <a:extLst>
              <a:ext uri="{FF2B5EF4-FFF2-40B4-BE49-F238E27FC236}">
                <a16:creationId xmlns:a16="http://schemas.microsoft.com/office/drawing/2014/main" id="{684F2934-7487-FA95-B0B4-D252A703E91F}"/>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pic>
        <p:nvPicPr>
          <p:cNvPr id="1026" name="Picture 2" descr="GitHub - israel-dryer/ttkbootstrap: A modern theming library for Tkinter  that adds sleek, responsive styles inspired by Bootstrap. Includes  ready-to-use widgets, 20+ themes, and tools for building beautiful,  cross-platform desktop apps with ease.">
            <a:extLst>
              <a:ext uri="{FF2B5EF4-FFF2-40B4-BE49-F238E27FC236}">
                <a16:creationId xmlns:a16="http://schemas.microsoft.com/office/drawing/2014/main" id="{1DCE7CC9-A3CE-80F2-0038-1ECC1170D4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6909" y="3826952"/>
            <a:ext cx="2948512" cy="14742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rafting Desktop Magic: Python and Tkinter Unleashed | by Pranshu Aggarwal  | Medium">
            <a:extLst>
              <a:ext uri="{FF2B5EF4-FFF2-40B4-BE49-F238E27FC236}">
                <a16:creationId xmlns:a16="http://schemas.microsoft.com/office/drawing/2014/main" id="{F63A1F35-A9B8-CF91-503A-BCAC137BD5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775" t="10101" r="13775" b="10101"/>
          <a:stretch>
            <a:fillRect/>
          </a:stretch>
        </p:blipFill>
        <p:spPr bwMode="auto">
          <a:xfrm>
            <a:off x="725169" y="3789040"/>
            <a:ext cx="1830519" cy="15121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619ED1AB-2BCF-D0CD-AF47-328B530633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12628" y="3826952"/>
            <a:ext cx="1467684" cy="14676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a:extLst>
              <a:ext uri="{FF2B5EF4-FFF2-40B4-BE49-F238E27FC236}">
                <a16:creationId xmlns:a16="http://schemas.microsoft.com/office/drawing/2014/main" id="{B4688D14-8213-6F52-8ED8-902363B684A9}"/>
              </a:ext>
            </a:extLst>
          </p:cNvPr>
          <p:cNvSpPr>
            <a:spLocks noGrp="1"/>
          </p:cNvSpPr>
          <p:nvPr>
            <p:ph type="sldNum" sz="quarter" idx="12"/>
          </p:nvPr>
        </p:nvSpPr>
        <p:spPr>
          <a:xfrm>
            <a:off x="6561138"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579E48EB-C75B-43FD-A051-F919FF8EC16C}" type="slidenum">
              <a:rPr lang="el-GR" altLang="el-GR" sz="1200" smtClean="0">
                <a:latin typeface="Arial Black" panose="020B0A04020102020204" pitchFamily="34" charset="0"/>
              </a:rPr>
              <a:pPr>
                <a:spcBef>
                  <a:spcPct val="0"/>
                </a:spcBef>
                <a:buClrTx/>
                <a:buSzTx/>
                <a:buFontTx/>
                <a:buNone/>
              </a:pPr>
              <a:t>18</a:t>
            </a:fld>
            <a:endParaRPr lang="el-GR" altLang="el-GR" sz="1200">
              <a:latin typeface="Arial Black" panose="020B0A04020102020204" pitchFamily="34" charset="0"/>
            </a:endParaRPr>
          </a:p>
        </p:txBody>
      </p:sp>
      <p:sp>
        <p:nvSpPr>
          <p:cNvPr id="34819" name="Date Placeholder 3">
            <a:extLst>
              <a:ext uri="{FF2B5EF4-FFF2-40B4-BE49-F238E27FC236}">
                <a16:creationId xmlns:a16="http://schemas.microsoft.com/office/drawing/2014/main" id="{DEEEF5E8-01EF-AA5A-F19E-F63A121B2F81}"/>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34821" name="Rectangle 2">
            <a:extLst>
              <a:ext uri="{FF2B5EF4-FFF2-40B4-BE49-F238E27FC236}">
                <a16:creationId xmlns:a16="http://schemas.microsoft.com/office/drawing/2014/main" id="{11A5C21F-B15D-9A9C-2104-35459A35A341}"/>
              </a:ext>
            </a:extLst>
          </p:cNvPr>
          <p:cNvSpPr>
            <a:spLocks noGrp="1" noChangeArrowheads="1"/>
          </p:cNvSpPr>
          <p:nvPr>
            <p:ph type="title"/>
          </p:nvPr>
        </p:nvSpPr>
        <p:spPr>
          <a:xfrm>
            <a:off x="1900238" y="188913"/>
            <a:ext cx="6416675" cy="647700"/>
          </a:xfrm>
        </p:spPr>
        <p:txBody>
          <a:bodyPr/>
          <a:lstStyle/>
          <a:p>
            <a:pPr eaLnBrk="1" hangingPunct="1"/>
            <a:r>
              <a:rPr lang="el-GR" altLang="el-GR" sz="2400" dirty="0">
                <a:latin typeface="Calibri" panose="020F0502020204030204" pitchFamily="34" charset="0"/>
                <a:cs typeface="Calibri" panose="020F0502020204030204" pitchFamily="34" charset="0"/>
              </a:rPr>
              <a:t>Επίδειξη Λειτουργικότητας (</a:t>
            </a:r>
            <a:r>
              <a:rPr lang="en-US" altLang="el-GR" sz="2400" dirty="0">
                <a:latin typeface="Calibri" panose="020F0502020204030204" pitchFamily="34" charset="0"/>
                <a:cs typeface="Calibri" panose="020F0502020204030204" pitchFamily="34" charset="0"/>
              </a:rPr>
              <a:t>GUI)</a:t>
            </a:r>
            <a:endParaRPr lang="el-GR" altLang="el-GR" sz="2400" dirty="0">
              <a:latin typeface="Calibri" panose="020F0502020204030204" pitchFamily="34" charset="0"/>
              <a:cs typeface="Calibri" panose="020F0502020204030204" pitchFamily="34" charset="0"/>
            </a:endParaRPr>
          </a:p>
        </p:txBody>
      </p:sp>
      <p:pic>
        <p:nvPicPr>
          <p:cNvPr id="4" name="PE452_SMARLAMAKIS_GWO.mp4">
            <a:hlinkClick r:id="" action="ppaction://media"/>
            <a:extLst>
              <a:ext uri="{FF2B5EF4-FFF2-40B4-BE49-F238E27FC236}">
                <a16:creationId xmlns:a16="http://schemas.microsoft.com/office/drawing/2014/main" id="{6EB49C3E-7088-593A-F0D9-12ACBC1B5EE1}"/>
              </a:ext>
            </a:extLst>
          </p:cNvPr>
          <p:cNvPicPr>
            <a:picLocks noGrp="1" noChangeAspect="1" noChangeArrowheads="1"/>
          </p:cNvPicPr>
          <p:nvPr>
            <p:ph idx="1"/>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a:xfrm>
            <a:off x="643731" y="1255089"/>
            <a:ext cx="7856537" cy="4419600"/>
          </a:xfrm>
        </p:spPr>
      </p:pic>
      <p:sp>
        <p:nvSpPr>
          <p:cNvPr id="2" name="Footer Placeholder 4">
            <a:extLst>
              <a:ext uri="{FF2B5EF4-FFF2-40B4-BE49-F238E27FC236}">
                <a16:creationId xmlns:a16="http://schemas.microsoft.com/office/drawing/2014/main" id="{4279AB5C-8C34-077D-A8CA-A3C7820A599A}"/>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912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a:extLst>
              <a:ext uri="{FF2B5EF4-FFF2-40B4-BE49-F238E27FC236}">
                <a16:creationId xmlns:a16="http://schemas.microsoft.com/office/drawing/2014/main" id="{3CD9025C-E51B-3539-4913-76DF4CBBA889}"/>
              </a:ext>
            </a:extLst>
          </p:cNvPr>
          <p:cNvSpPr>
            <a:spLocks noGrp="1" noChangeArrowheads="1"/>
          </p:cNvSpPr>
          <p:nvPr>
            <p:ph idx="1"/>
          </p:nvPr>
        </p:nvSpPr>
        <p:spPr>
          <a:xfrm>
            <a:off x="323528" y="969963"/>
            <a:ext cx="8137525" cy="4616450"/>
          </a:xfrm>
        </p:spPr>
        <p:txBody>
          <a:bodyPr/>
          <a:lstStyle/>
          <a:p>
            <a:pPr marL="0" indent="0" algn="just" eaLnBrk="1" hangingPunct="1">
              <a:buFont typeface="Wingdings" panose="05000000000000000000" pitchFamily="2" charset="2"/>
              <a:buNone/>
            </a:pPr>
            <a:r>
              <a:rPr lang="el-GR" altLang="el-GR" sz="2800" dirty="0">
                <a:latin typeface="Calibri" panose="020F0502020204030204" pitchFamily="34" charset="0"/>
                <a:cs typeface="Calibri" panose="020F0502020204030204" pitchFamily="34" charset="0"/>
              </a:rPr>
              <a:t>Όπως είδαμε στην επίδειξη: </a:t>
            </a:r>
            <a:endParaRPr lang="en-US" altLang="el-GR" sz="2800" dirty="0">
              <a:latin typeface="Calibri" panose="020F0502020204030204" pitchFamily="34" charset="0"/>
              <a:cs typeface="Calibri" panose="020F0502020204030204" pitchFamily="34" charset="0"/>
            </a:endParaRPr>
          </a:p>
          <a:p>
            <a:pPr lvl="1" algn="just" eaLnBrk="1" hangingPunct="1"/>
            <a:r>
              <a:rPr lang="el-GR" altLang="el-GR" sz="2400" dirty="0">
                <a:latin typeface="Calibri" panose="020F0502020204030204" pitchFamily="34" charset="0"/>
                <a:cs typeface="Calibri" panose="020F0502020204030204" pitchFamily="34" charset="0"/>
              </a:rPr>
              <a:t>Το GUI επιτρέπει την εύκολη επιλογή συναρτήσεων δοκιμής και τη ρύθμιση των παραμέτρων του GWO. </a:t>
            </a:r>
            <a:endParaRPr lang="en-US" altLang="el-GR" sz="2400" dirty="0">
              <a:latin typeface="Calibri" panose="020F0502020204030204" pitchFamily="34" charset="0"/>
              <a:cs typeface="Calibri" panose="020F0502020204030204" pitchFamily="34" charset="0"/>
            </a:endParaRPr>
          </a:p>
          <a:p>
            <a:pPr lvl="1" algn="just" eaLnBrk="1" hangingPunct="1"/>
            <a:r>
              <a:rPr lang="el-GR" altLang="el-GR" sz="2400" dirty="0" err="1">
                <a:latin typeface="Calibri" panose="020F0502020204030204" pitchFamily="34" charset="0"/>
                <a:cs typeface="Calibri" panose="020F0502020204030204" pitchFamily="34" charset="0"/>
              </a:rPr>
              <a:t>Οπτικοποιήθηκε</a:t>
            </a:r>
            <a:r>
              <a:rPr lang="el-GR" altLang="el-GR" sz="2400" dirty="0">
                <a:latin typeface="Calibri" panose="020F0502020204030204" pitchFamily="34" charset="0"/>
                <a:cs typeface="Calibri" panose="020F0502020204030204" pitchFamily="34" charset="0"/>
              </a:rPr>
              <a:t> η δυναμική συμπεριφορά των πρακτόρων (λύκων): </a:t>
            </a:r>
            <a:endParaRPr lang="en-US" altLang="el-GR" sz="2400" dirty="0">
              <a:latin typeface="Calibri" panose="020F0502020204030204" pitchFamily="34" charset="0"/>
              <a:cs typeface="Calibri" panose="020F0502020204030204" pitchFamily="34" charset="0"/>
            </a:endParaRPr>
          </a:p>
          <a:p>
            <a:pPr lvl="2" algn="just" eaLnBrk="1" hangingPunct="1"/>
            <a:r>
              <a:rPr lang="el-GR" altLang="el-GR" sz="2000" dirty="0">
                <a:latin typeface="Calibri" panose="020F0502020204030204" pitchFamily="34" charset="0"/>
                <a:cs typeface="Calibri" panose="020F0502020204030204" pitchFamily="34" charset="0"/>
              </a:rPr>
              <a:t>Αρχική τυχαία κατανομή. </a:t>
            </a:r>
            <a:endParaRPr lang="en-US" altLang="el-GR" sz="2000" dirty="0">
              <a:latin typeface="Calibri" panose="020F0502020204030204" pitchFamily="34" charset="0"/>
              <a:cs typeface="Calibri" panose="020F0502020204030204" pitchFamily="34" charset="0"/>
            </a:endParaRPr>
          </a:p>
          <a:p>
            <a:pPr lvl="2" algn="just" eaLnBrk="1" hangingPunct="1"/>
            <a:r>
              <a:rPr lang="el-GR" altLang="el-GR" sz="2000" dirty="0">
                <a:latin typeface="Calibri" panose="020F0502020204030204" pitchFamily="34" charset="0"/>
                <a:cs typeface="Calibri" panose="020F0502020204030204" pitchFamily="34" charset="0"/>
              </a:rPr>
              <a:t>Σταδιακή σύγκλιση προς τη βέλτιστη περιοχή. </a:t>
            </a:r>
            <a:endParaRPr lang="en-US" altLang="el-GR" sz="2000" dirty="0">
              <a:latin typeface="Calibri" panose="020F0502020204030204" pitchFamily="34" charset="0"/>
              <a:cs typeface="Calibri" panose="020F0502020204030204" pitchFamily="34" charset="0"/>
            </a:endParaRPr>
          </a:p>
          <a:p>
            <a:pPr lvl="2" algn="just" eaLnBrk="1" hangingPunct="1"/>
            <a:r>
              <a:rPr lang="el-GR" altLang="el-GR" sz="2000" dirty="0">
                <a:latin typeface="Calibri" panose="020F0502020204030204" pitchFamily="34" charset="0"/>
                <a:cs typeface="Calibri" panose="020F0502020204030204" pitchFamily="34" charset="0"/>
              </a:rPr>
              <a:t>Εμφάνιση της τελικής βέλτιστης λύσης που βρέθηκε. </a:t>
            </a:r>
            <a:endParaRPr lang="en-US" altLang="el-GR" sz="2000" dirty="0">
              <a:latin typeface="Calibri" panose="020F0502020204030204" pitchFamily="34" charset="0"/>
              <a:cs typeface="Calibri" panose="020F0502020204030204" pitchFamily="34" charset="0"/>
            </a:endParaRPr>
          </a:p>
          <a:p>
            <a:pPr lvl="1" algn="just" eaLnBrk="1" hangingPunct="1"/>
            <a:r>
              <a:rPr lang="el-GR" altLang="el-GR" sz="2400" dirty="0">
                <a:latin typeface="Calibri" panose="020F0502020204030204" pitchFamily="34" charset="0"/>
                <a:cs typeface="Calibri" panose="020F0502020204030204" pitchFamily="34" charset="0"/>
              </a:rPr>
              <a:t>Διευκολύνθηκε η παρακολούθηση της διαδικασίας βελτιστοποίησης και η κατανόηση της συμπεριφοράς του αλγορίθμου.</a:t>
            </a:r>
            <a:endParaRPr lang="en-US" altLang="el-GR" sz="1050" dirty="0">
              <a:latin typeface="Calibri" panose="020F0502020204030204" pitchFamily="34" charset="0"/>
              <a:cs typeface="Calibri" panose="020F0502020204030204" pitchFamily="34" charset="0"/>
            </a:endParaRPr>
          </a:p>
        </p:txBody>
      </p:sp>
      <p:sp>
        <p:nvSpPr>
          <p:cNvPr id="36867" name="Slide Number Placeholder 5">
            <a:extLst>
              <a:ext uri="{FF2B5EF4-FFF2-40B4-BE49-F238E27FC236}">
                <a16:creationId xmlns:a16="http://schemas.microsoft.com/office/drawing/2014/main" id="{48975CA3-6500-6F9B-415B-3B200F268557}"/>
              </a:ext>
            </a:extLst>
          </p:cNvPr>
          <p:cNvSpPr>
            <a:spLocks noGrp="1"/>
          </p:cNvSpPr>
          <p:nvPr>
            <p:ph type="sldNum" sz="quarter" idx="12"/>
          </p:nvPr>
        </p:nvSpPr>
        <p:spPr>
          <a:xfrm>
            <a:off x="6561138"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0034ACA6-1E3A-4E48-AB5A-5CDACD63C4A8}" type="slidenum">
              <a:rPr lang="el-GR" altLang="el-GR" sz="1200" smtClean="0">
                <a:latin typeface="Arial Black" panose="020B0A04020102020204" pitchFamily="34" charset="0"/>
              </a:rPr>
              <a:pPr>
                <a:spcBef>
                  <a:spcPct val="0"/>
                </a:spcBef>
                <a:buClrTx/>
                <a:buSzTx/>
                <a:buFontTx/>
                <a:buNone/>
              </a:pPr>
              <a:t>19</a:t>
            </a:fld>
            <a:endParaRPr lang="el-GR" altLang="el-GR" sz="1200">
              <a:latin typeface="Arial Black" panose="020B0A04020102020204" pitchFamily="34" charset="0"/>
            </a:endParaRPr>
          </a:p>
        </p:txBody>
      </p:sp>
      <p:sp>
        <p:nvSpPr>
          <p:cNvPr id="36868" name="Date Placeholder 3">
            <a:extLst>
              <a:ext uri="{FF2B5EF4-FFF2-40B4-BE49-F238E27FC236}">
                <a16:creationId xmlns:a16="http://schemas.microsoft.com/office/drawing/2014/main" id="{F810EA08-3F06-9AC9-8D14-46A0FA394BD5}"/>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36870" name="Rectangle 2">
            <a:extLst>
              <a:ext uri="{FF2B5EF4-FFF2-40B4-BE49-F238E27FC236}">
                <a16:creationId xmlns:a16="http://schemas.microsoft.com/office/drawing/2014/main" id="{24D1F2FF-2039-4ABD-B4CB-E313E431B94B}"/>
              </a:ext>
            </a:extLst>
          </p:cNvPr>
          <p:cNvSpPr>
            <a:spLocks noGrp="1" noChangeArrowheads="1"/>
          </p:cNvSpPr>
          <p:nvPr>
            <p:ph type="title"/>
          </p:nvPr>
        </p:nvSpPr>
        <p:spPr>
          <a:xfrm>
            <a:off x="1900238" y="188913"/>
            <a:ext cx="6416675" cy="647700"/>
          </a:xfrm>
        </p:spPr>
        <p:txBody>
          <a:bodyPr/>
          <a:lstStyle/>
          <a:p>
            <a:pPr eaLnBrk="1" hangingPunct="1"/>
            <a:r>
              <a:rPr lang="el-GR" altLang="el-GR" sz="2400">
                <a:latin typeface="Calibri" panose="020F0502020204030204" pitchFamily="34" charset="0"/>
                <a:cs typeface="Calibri" panose="020F0502020204030204" pitchFamily="34" charset="0"/>
              </a:rPr>
              <a:t>Επίδειξη Λειτουργικότητας (</a:t>
            </a:r>
            <a:r>
              <a:rPr lang="en-US" altLang="el-GR" sz="2400">
                <a:latin typeface="Calibri" panose="020F0502020204030204" pitchFamily="34" charset="0"/>
                <a:cs typeface="Calibri" panose="020F0502020204030204" pitchFamily="34" charset="0"/>
              </a:rPr>
              <a:t>GUI)</a:t>
            </a:r>
            <a:endParaRPr lang="el-GR" altLang="el-GR" sz="2400">
              <a:latin typeface="Calibri" panose="020F0502020204030204" pitchFamily="34" charset="0"/>
              <a:cs typeface="Calibri" panose="020F0502020204030204" pitchFamily="34" charset="0"/>
            </a:endParaRPr>
          </a:p>
        </p:txBody>
      </p:sp>
      <p:sp>
        <p:nvSpPr>
          <p:cNvPr id="2" name="Footer Placeholder 4">
            <a:extLst>
              <a:ext uri="{FF2B5EF4-FFF2-40B4-BE49-F238E27FC236}">
                <a16:creationId xmlns:a16="http://schemas.microsoft.com/office/drawing/2014/main" id="{7DC73872-F5B7-F358-8A0E-46C1D6AE0970}"/>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a:extLst>
              <a:ext uri="{FF2B5EF4-FFF2-40B4-BE49-F238E27FC236}">
                <a16:creationId xmlns:a16="http://schemas.microsoft.com/office/drawing/2014/main" id="{201420BC-44F5-CA04-5262-E24006FD5D52}"/>
              </a:ext>
            </a:extLst>
          </p:cNvPr>
          <p:cNvSpPr>
            <a:spLocks noGrp="1" noChangeArrowheads="1"/>
          </p:cNvSpPr>
          <p:nvPr>
            <p:ph idx="1"/>
          </p:nvPr>
        </p:nvSpPr>
        <p:spPr>
          <a:xfrm>
            <a:off x="395288" y="1196975"/>
            <a:ext cx="8137525" cy="4835525"/>
          </a:xfrm>
        </p:spPr>
        <p:txBody>
          <a:bodyPr/>
          <a:lstStyle/>
          <a:p>
            <a:pPr eaLnBrk="1" hangingPunct="1"/>
            <a:r>
              <a:rPr lang="el-GR" altLang="el-GR" sz="2400" dirty="0">
                <a:latin typeface="Calibri" panose="020F0502020204030204" pitchFamily="34" charset="0"/>
                <a:cs typeface="Calibri" panose="020F0502020204030204" pitchFamily="34" charset="0"/>
              </a:rPr>
              <a:t>Σύνοψη Ευρημάτων:</a:t>
            </a:r>
            <a:endParaRPr lang="en-US" altLang="el-GR" sz="2400" dirty="0">
              <a:latin typeface="Calibri" panose="020F0502020204030204" pitchFamily="34" charset="0"/>
              <a:cs typeface="Calibri" panose="020F0502020204030204" pitchFamily="34" charset="0"/>
            </a:endParaRPr>
          </a:p>
          <a:p>
            <a:pPr lvl="1" eaLnBrk="1" hangingPunct="1"/>
            <a:r>
              <a:rPr lang="el-GR" altLang="el-GR" sz="1800" dirty="0">
                <a:latin typeface="Calibri" panose="020F0502020204030204" pitchFamily="34" charset="0"/>
                <a:cs typeface="Calibri" panose="020F0502020204030204" pitchFamily="34" charset="0"/>
              </a:rPr>
              <a:t>Ο </a:t>
            </a:r>
            <a:r>
              <a:rPr lang="en-US" altLang="el-GR" sz="1800" dirty="0">
                <a:latin typeface="Calibri" panose="020F0502020204030204" pitchFamily="34" charset="0"/>
                <a:cs typeface="Calibri" panose="020F0502020204030204" pitchFamily="34" charset="0"/>
              </a:rPr>
              <a:t>GWO</a:t>
            </a:r>
            <a:r>
              <a:rPr lang="el-GR" altLang="el-GR" sz="1800" dirty="0">
                <a:latin typeface="Calibri" panose="020F0502020204030204" pitchFamily="34" charset="0"/>
                <a:cs typeface="Calibri" panose="020F0502020204030204" pitchFamily="34" charset="0"/>
              </a:rPr>
              <a:t> είναι ένας ανταγωνιστικός μεταευρετικός αλγόριθμος.</a:t>
            </a:r>
          </a:p>
          <a:p>
            <a:pPr lvl="1" eaLnBrk="1" hangingPunct="1"/>
            <a:r>
              <a:rPr lang="el-GR" altLang="el-GR" sz="1800" dirty="0">
                <a:latin typeface="Calibri" panose="020F0502020204030204" pitchFamily="34" charset="0"/>
                <a:cs typeface="Calibri" panose="020F0502020204030204" pitchFamily="34" charset="0"/>
              </a:rPr>
              <a:t>Η απόδοση του είναι ευαίσθητη στην μορφολογία του προβλήματος.</a:t>
            </a:r>
          </a:p>
          <a:p>
            <a:pPr lvl="1" eaLnBrk="1" hangingPunct="1"/>
            <a:r>
              <a:rPr lang="el-GR" altLang="el-GR" sz="1800" dirty="0">
                <a:latin typeface="Calibri" panose="020F0502020204030204" pitchFamily="34" charset="0"/>
                <a:cs typeface="Calibri" panose="020F0502020204030204" pitchFamily="34" charset="0"/>
              </a:rPr>
              <a:t>Η σωστή ρύθμιση των παραμέτρων είναι κρίσιμη:</a:t>
            </a:r>
          </a:p>
          <a:p>
            <a:pPr lvl="2" eaLnBrk="1" hangingPunct="1"/>
            <a:r>
              <a:rPr lang="el-GR" altLang="el-GR" sz="1400" dirty="0">
                <a:latin typeface="Calibri" panose="020F0502020204030204" pitchFamily="34" charset="0"/>
                <a:cs typeface="Calibri" panose="020F0502020204030204" pitchFamily="34" charset="0"/>
              </a:rPr>
              <a:t>Πληθυσμός 30-60 πρακτόρων φάνηκε αποτελεσματικός.</a:t>
            </a:r>
          </a:p>
          <a:p>
            <a:pPr lvl="2" eaLnBrk="1" hangingPunct="1"/>
            <a:r>
              <a:rPr lang="el-GR" altLang="el-GR" sz="1400" dirty="0">
                <a:latin typeface="Calibri" panose="020F0502020204030204" pitchFamily="34" charset="0"/>
                <a:cs typeface="Calibri" panose="020F0502020204030204" pitchFamily="34" charset="0"/>
              </a:rPr>
              <a:t>Κριτήριο τερματισμού τυπικής απόκλισης 1</a:t>
            </a:r>
            <a:r>
              <a:rPr lang="el-GR" altLang="el-GR" sz="1400" baseline="30000" dirty="0">
                <a:latin typeface="Calibri" panose="020F0502020204030204" pitchFamily="34" charset="0"/>
                <a:cs typeface="Calibri" panose="020F0502020204030204" pitchFamily="34" charset="0"/>
              </a:rPr>
              <a:t>Ε</a:t>
            </a:r>
            <a:r>
              <a:rPr lang="el-GR" altLang="el-GR" sz="1400" dirty="0">
                <a:latin typeface="Calibri" panose="020F0502020204030204" pitchFamily="34" charset="0"/>
                <a:cs typeface="Calibri" panose="020F0502020204030204" pitchFamily="34" charset="0"/>
              </a:rPr>
              <a:t>-20 βελτίωσε την ακρίβεια.</a:t>
            </a:r>
          </a:p>
          <a:p>
            <a:pPr lvl="2" eaLnBrk="1" hangingPunct="1"/>
            <a:r>
              <a:rPr lang="el-GR" altLang="el-GR" sz="1400" dirty="0">
                <a:latin typeface="Calibri" panose="020F0502020204030204" pitchFamily="34" charset="0"/>
                <a:cs typeface="Calibri" panose="020F0502020204030204" pitchFamily="34" charset="0"/>
              </a:rPr>
              <a:t>Περίπου 600 επαναλήψεις αποτελούν έναν καλό συμβιβασμό απόδοσης/κόστους.</a:t>
            </a:r>
            <a:endParaRPr lang="en-US" altLang="el-GR" sz="1400" dirty="0">
              <a:latin typeface="Calibri" panose="020F0502020204030204" pitchFamily="34" charset="0"/>
              <a:cs typeface="Calibri" panose="020F0502020204030204" pitchFamily="34" charset="0"/>
            </a:endParaRPr>
          </a:p>
          <a:p>
            <a:pPr eaLnBrk="1" hangingPunct="1"/>
            <a:r>
              <a:rPr lang="el-GR" altLang="el-GR" sz="2200" dirty="0">
                <a:latin typeface="Calibri" panose="020F0502020204030204" pitchFamily="34" charset="0"/>
                <a:cs typeface="Calibri" panose="020F0502020204030204" pitchFamily="34" charset="0"/>
              </a:rPr>
              <a:t>Αξιολόγηση Υλοποίησης </a:t>
            </a:r>
            <a:r>
              <a:rPr lang="en-US" altLang="el-GR" sz="2200" dirty="0">
                <a:latin typeface="Calibri" panose="020F0502020204030204" pitchFamily="34" charset="0"/>
                <a:cs typeface="Calibri" panose="020F0502020204030204" pitchFamily="34" charset="0"/>
              </a:rPr>
              <a:t>GWO:</a:t>
            </a:r>
          </a:p>
          <a:p>
            <a:pPr lvl="1" eaLnBrk="1" hangingPunct="1"/>
            <a:r>
              <a:rPr lang="el-GR" altLang="el-GR" sz="1800" dirty="0">
                <a:latin typeface="Calibri" panose="020F0502020204030204" pitchFamily="34" charset="0"/>
                <a:cs typeface="Calibri" panose="020F0502020204030204" pitchFamily="34" charset="0"/>
              </a:rPr>
              <a:t>Θετικά:</a:t>
            </a:r>
          </a:p>
          <a:p>
            <a:pPr lvl="2" eaLnBrk="1" hangingPunct="1"/>
            <a:r>
              <a:rPr lang="el-GR" altLang="el-GR" sz="1400" dirty="0">
                <a:latin typeface="Calibri" panose="020F0502020204030204" pitchFamily="34" charset="0"/>
                <a:cs typeface="Calibri" panose="020F0502020204030204" pitchFamily="34" charset="0"/>
              </a:rPr>
              <a:t>Απλότητα στην κατανόηση και υλοποίηση.</a:t>
            </a:r>
          </a:p>
          <a:p>
            <a:pPr lvl="2" eaLnBrk="1" hangingPunct="1"/>
            <a:r>
              <a:rPr lang="el-GR" altLang="el-GR" sz="1400" dirty="0">
                <a:latin typeface="Calibri" panose="020F0502020204030204" pitchFamily="34" charset="0"/>
                <a:cs typeface="Calibri" panose="020F0502020204030204" pitchFamily="34" charset="0"/>
              </a:rPr>
              <a:t>Λίγες παράμετροι προς ρύθμιση.</a:t>
            </a:r>
          </a:p>
          <a:p>
            <a:pPr lvl="2" eaLnBrk="1" hangingPunct="1"/>
            <a:r>
              <a:rPr lang="el-GR" altLang="el-GR" sz="1400" dirty="0">
                <a:latin typeface="Calibri" panose="020F0502020204030204" pitchFamily="34" charset="0"/>
                <a:cs typeface="Calibri" panose="020F0502020204030204" pitchFamily="34" charset="0"/>
              </a:rPr>
              <a:t>Καλή απόδοση σε </a:t>
            </a:r>
            <a:r>
              <a:rPr lang="en-US" altLang="el-GR" sz="1400" dirty="0">
                <a:latin typeface="Calibri" panose="020F0502020204030204" pitchFamily="34" charset="0"/>
                <a:cs typeface="Calibri" panose="020F0502020204030204" pitchFamily="34" charset="0"/>
              </a:rPr>
              <a:t>Multimodal </a:t>
            </a:r>
            <a:r>
              <a:rPr lang="el-GR" altLang="el-GR" sz="1400" dirty="0">
                <a:latin typeface="Calibri" panose="020F0502020204030204" pitchFamily="34" charset="0"/>
                <a:cs typeface="Calibri" panose="020F0502020204030204" pitchFamily="34" charset="0"/>
              </a:rPr>
              <a:t>συναρτήσεις (π.χ </a:t>
            </a:r>
            <a:r>
              <a:rPr lang="en-US" altLang="el-GR" sz="1400" dirty="0">
                <a:latin typeface="Calibri" panose="020F0502020204030204" pitchFamily="34" charset="0"/>
                <a:cs typeface="Calibri" panose="020F0502020204030204" pitchFamily="34" charset="0"/>
              </a:rPr>
              <a:t>Ackley, Rastrigin).</a:t>
            </a:r>
          </a:p>
          <a:p>
            <a:pPr lvl="1" eaLnBrk="1" hangingPunct="1"/>
            <a:r>
              <a:rPr lang="el-GR" altLang="el-GR" sz="1800" dirty="0">
                <a:latin typeface="Calibri" panose="020F0502020204030204" pitchFamily="34" charset="0"/>
                <a:cs typeface="Calibri" panose="020F0502020204030204" pitchFamily="34" charset="0"/>
              </a:rPr>
              <a:t>Περιορισμοί / Μειονεκτήματα:</a:t>
            </a:r>
          </a:p>
          <a:p>
            <a:pPr lvl="2" eaLnBrk="1" hangingPunct="1"/>
            <a:r>
              <a:rPr lang="el-GR" altLang="el-GR" sz="1400" dirty="0">
                <a:latin typeface="Calibri" panose="020F0502020204030204" pitchFamily="34" charset="0"/>
                <a:cs typeface="Calibri" panose="020F0502020204030204" pitchFamily="34" charset="0"/>
              </a:rPr>
              <a:t>Τάση για πρόωρη σύγκλιση / στασιμότητα σε ορισμένα τοπία (π.χ </a:t>
            </a:r>
            <a:r>
              <a:rPr lang="en-US" altLang="el-GR" sz="1400" dirty="0">
                <a:latin typeface="Calibri" panose="020F0502020204030204" pitchFamily="34" charset="0"/>
                <a:cs typeface="Calibri" panose="020F0502020204030204" pitchFamily="34" charset="0"/>
              </a:rPr>
              <a:t>Rosenbrock, De Jong N5).</a:t>
            </a:r>
          </a:p>
          <a:p>
            <a:pPr lvl="2" eaLnBrk="1" hangingPunct="1"/>
            <a:r>
              <a:rPr lang="el-GR" altLang="el-GR" sz="1400" dirty="0">
                <a:latin typeface="Calibri" panose="020F0502020204030204" pitchFamily="34" charset="0"/>
                <a:cs typeface="Calibri" panose="020F0502020204030204" pitchFamily="34" charset="0"/>
              </a:rPr>
              <a:t>Έλλειψη ποικιλομορφίας στον πληθυσμό σε μεταγενέστερα στάδια.</a:t>
            </a:r>
          </a:p>
          <a:p>
            <a:pPr lvl="2" eaLnBrk="1" hangingPunct="1"/>
            <a:r>
              <a:rPr lang="el-GR" altLang="el-GR" sz="1400" dirty="0">
                <a:latin typeface="Calibri" panose="020F0502020204030204" pitchFamily="34" charset="0"/>
                <a:cs typeface="Calibri" panose="020F0502020204030204" pitchFamily="34" charset="0"/>
              </a:rPr>
              <a:t>Ευαισθησία στην επιλογή παραμέτρων.</a:t>
            </a:r>
            <a:endParaRPr lang="en-US" altLang="el-GR" sz="1400" dirty="0">
              <a:latin typeface="Calibri" panose="020F0502020204030204" pitchFamily="34" charset="0"/>
              <a:cs typeface="Calibri" panose="020F0502020204030204" pitchFamily="34" charset="0"/>
            </a:endParaRPr>
          </a:p>
        </p:txBody>
      </p:sp>
      <p:sp>
        <p:nvSpPr>
          <p:cNvPr id="38915" name="Slide Number Placeholder 5">
            <a:extLst>
              <a:ext uri="{FF2B5EF4-FFF2-40B4-BE49-F238E27FC236}">
                <a16:creationId xmlns:a16="http://schemas.microsoft.com/office/drawing/2014/main" id="{0AE1FADB-225E-BABD-509B-7BBD37EC9777}"/>
              </a:ext>
            </a:extLst>
          </p:cNvPr>
          <p:cNvSpPr>
            <a:spLocks noGrp="1"/>
          </p:cNvSpPr>
          <p:nvPr>
            <p:ph type="sldNum" sz="quarter" idx="12"/>
          </p:nvPr>
        </p:nvSpPr>
        <p:spPr>
          <a:xfrm>
            <a:off x="6561138"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D9EF9FE6-BC55-4121-B0FF-40EDB546EAD8}" type="slidenum">
              <a:rPr lang="el-GR" altLang="el-GR" sz="1200" smtClean="0">
                <a:latin typeface="Arial Black" panose="020B0A04020102020204" pitchFamily="34" charset="0"/>
              </a:rPr>
              <a:pPr>
                <a:spcBef>
                  <a:spcPct val="0"/>
                </a:spcBef>
                <a:buClrTx/>
                <a:buSzTx/>
                <a:buFontTx/>
                <a:buNone/>
              </a:pPr>
              <a:t>20</a:t>
            </a:fld>
            <a:endParaRPr lang="el-GR" altLang="el-GR" sz="1200">
              <a:latin typeface="Arial Black" panose="020B0A04020102020204" pitchFamily="34" charset="0"/>
            </a:endParaRPr>
          </a:p>
        </p:txBody>
      </p:sp>
      <p:sp>
        <p:nvSpPr>
          <p:cNvPr id="38916" name="Date Placeholder 3">
            <a:extLst>
              <a:ext uri="{FF2B5EF4-FFF2-40B4-BE49-F238E27FC236}">
                <a16:creationId xmlns:a16="http://schemas.microsoft.com/office/drawing/2014/main" id="{BC8C5F77-C094-00A6-9FC5-40C0BEA11B83}"/>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38918" name="Rectangle 2">
            <a:extLst>
              <a:ext uri="{FF2B5EF4-FFF2-40B4-BE49-F238E27FC236}">
                <a16:creationId xmlns:a16="http://schemas.microsoft.com/office/drawing/2014/main" id="{E8D44C16-E22A-2B70-1693-E22E229DAF04}"/>
              </a:ext>
            </a:extLst>
          </p:cNvPr>
          <p:cNvSpPr>
            <a:spLocks noGrp="1" noChangeArrowheads="1"/>
          </p:cNvSpPr>
          <p:nvPr>
            <p:ph type="title"/>
          </p:nvPr>
        </p:nvSpPr>
        <p:spPr>
          <a:xfrm>
            <a:off x="1900238" y="188913"/>
            <a:ext cx="6416675" cy="647700"/>
          </a:xfrm>
        </p:spPr>
        <p:txBody>
          <a:bodyPr/>
          <a:lstStyle/>
          <a:p>
            <a:pPr eaLnBrk="1" hangingPunct="1"/>
            <a:r>
              <a:rPr lang="el-GR" altLang="el-GR" sz="2400">
                <a:latin typeface="Calibri" panose="020F0502020204030204" pitchFamily="34" charset="0"/>
                <a:cs typeface="Calibri" panose="020F0502020204030204" pitchFamily="34" charset="0"/>
              </a:rPr>
              <a:t>Συμπεράσματα </a:t>
            </a:r>
            <a:r>
              <a:rPr lang="en-US" altLang="el-GR" sz="2400">
                <a:latin typeface="Calibri" panose="020F0502020204030204" pitchFamily="34" charset="0"/>
                <a:cs typeface="Calibri" panose="020F0502020204030204" pitchFamily="34" charset="0"/>
              </a:rPr>
              <a:t>:</a:t>
            </a:r>
            <a:r>
              <a:rPr lang="el-GR" altLang="el-GR" sz="2400">
                <a:latin typeface="Calibri" panose="020F0502020204030204" pitchFamily="34" charset="0"/>
                <a:cs typeface="Calibri" panose="020F0502020204030204" pitchFamily="34" charset="0"/>
              </a:rPr>
              <a:t> Σύνοψη &amp; Αξιολόγηση</a:t>
            </a:r>
          </a:p>
        </p:txBody>
      </p:sp>
      <p:sp>
        <p:nvSpPr>
          <p:cNvPr id="2" name="Footer Placeholder 4">
            <a:extLst>
              <a:ext uri="{FF2B5EF4-FFF2-40B4-BE49-F238E27FC236}">
                <a16:creationId xmlns:a16="http://schemas.microsoft.com/office/drawing/2014/main" id="{B0FD9241-EA77-101A-3381-4B4455FD24DC}"/>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BE33C-0DE4-27F4-AD5C-54B6876AC510}"/>
            </a:ext>
          </a:extLst>
        </p:cNvPr>
        <p:cNvGrpSpPr/>
        <p:nvPr/>
      </p:nvGrpSpPr>
      <p:grpSpPr>
        <a:xfrm>
          <a:off x="0" y="0"/>
          <a:ext cx="0" cy="0"/>
          <a:chOff x="0" y="0"/>
          <a:chExt cx="0" cy="0"/>
        </a:xfrm>
      </p:grpSpPr>
      <p:sp>
        <p:nvSpPr>
          <p:cNvPr id="38914" name="Rectangle 3">
            <a:extLst>
              <a:ext uri="{FF2B5EF4-FFF2-40B4-BE49-F238E27FC236}">
                <a16:creationId xmlns:a16="http://schemas.microsoft.com/office/drawing/2014/main" id="{EE7D4F6C-8741-DFE3-D2E5-84ED2520EF2E}"/>
              </a:ext>
            </a:extLst>
          </p:cNvPr>
          <p:cNvSpPr>
            <a:spLocks noGrp="1" noChangeArrowheads="1"/>
          </p:cNvSpPr>
          <p:nvPr>
            <p:ph idx="1"/>
          </p:nvPr>
        </p:nvSpPr>
        <p:spPr>
          <a:xfrm>
            <a:off x="395288" y="1196975"/>
            <a:ext cx="8137525" cy="5184775"/>
          </a:xfrm>
        </p:spPr>
        <p:txBody>
          <a:bodyPr/>
          <a:lstStyle/>
          <a:p>
            <a:pPr algn="just" eaLnBrk="1" hangingPunct="1"/>
            <a:r>
              <a:rPr lang="el-GR" altLang="el-GR" sz="2400">
                <a:latin typeface="Calibri" panose="020F0502020204030204" pitchFamily="34" charset="0"/>
                <a:cs typeface="Calibri" panose="020F0502020204030204" pitchFamily="34" charset="0"/>
              </a:rPr>
              <a:t>Συνεισφορά Εργασίας:</a:t>
            </a:r>
            <a:endParaRPr lang="en-US" altLang="el-GR" sz="2400">
              <a:latin typeface="Calibri" panose="020F0502020204030204" pitchFamily="34" charset="0"/>
              <a:cs typeface="Calibri" panose="020F0502020204030204" pitchFamily="34" charset="0"/>
            </a:endParaRPr>
          </a:p>
          <a:p>
            <a:pPr lvl="1" algn="just" eaLnBrk="1" hangingPunct="1"/>
            <a:r>
              <a:rPr lang="el-GR" altLang="el-GR" sz="1800">
                <a:latin typeface="Calibri" panose="020F0502020204030204" pitchFamily="34" charset="0"/>
                <a:cs typeface="Calibri" panose="020F0502020204030204" pitchFamily="34" charset="0"/>
              </a:rPr>
              <a:t>Υλοποίηση του </a:t>
            </a:r>
            <a:r>
              <a:rPr lang="en-US" altLang="el-GR" sz="1800">
                <a:latin typeface="Calibri" panose="020F0502020204030204" pitchFamily="34" charset="0"/>
                <a:cs typeface="Calibri" panose="020F0502020204030204" pitchFamily="34" charset="0"/>
              </a:rPr>
              <a:t>GWO </a:t>
            </a:r>
            <a:r>
              <a:rPr lang="el-GR" altLang="el-GR" sz="1800">
                <a:latin typeface="Calibri" panose="020F0502020204030204" pitchFamily="34" charset="0"/>
                <a:cs typeface="Calibri" panose="020F0502020204030204" pitchFamily="34" charset="0"/>
              </a:rPr>
              <a:t>σε </a:t>
            </a:r>
            <a:r>
              <a:rPr lang="en-US" altLang="el-GR" sz="1800">
                <a:latin typeface="Calibri" panose="020F0502020204030204" pitchFamily="34" charset="0"/>
                <a:cs typeface="Calibri" panose="020F0502020204030204" pitchFamily="34" charset="0"/>
              </a:rPr>
              <a:t>Python </a:t>
            </a:r>
            <a:r>
              <a:rPr lang="el-GR" altLang="el-GR" sz="1800">
                <a:latin typeface="Calibri" panose="020F0502020204030204" pitchFamily="34" charset="0"/>
                <a:cs typeface="Calibri" panose="020F0502020204030204" pitchFamily="34" charset="0"/>
              </a:rPr>
              <a:t>χρήση παραλληλισμού και λοιπών σύγχρονων βιβλιοθηκών.</a:t>
            </a:r>
          </a:p>
          <a:p>
            <a:pPr lvl="1" algn="just" eaLnBrk="1" hangingPunct="1"/>
            <a:r>
              <a:rPr lang="el-GR" altLang="el-GR" sz="1800">
                <a:latin typeface="Calibri" panose="020F0502020204030204" pitchFamily="34" charset="0"/>
                <a:cs typeface="Calibri" panose="020F0502020204030204" pitchFamily="34" charset="0"/>
              </a:rPr>
              <a:t>Εκτενής πειραματική αξιολόγηση σε ευρύ φάσμα συναρτήσεων δοκιμής.</a:t>
            </a:r>
          </a:p>
          <a:p>
            <a:pPr lvl="1" algn="just" eaLnBrk="1" hangingPunct="1"/>
            <a:r>
              <a:rPr lang="el-GR" altLang="el-GR" sz="1800">
                <a:latin typeface="Calibri" panose="020F0502020204030204" pitchFamily="34" charset="0"/>
                <a:cs typeface="Calibri" panose="020F0502020204030204" pitchFamily="34" charset="0"/>
              </a:rPr>
              <a:t>Συστηματική διερεύνηση της επίδρασης των παραμέτρων του αλγορίθμου.</a:t>
            </a:r>
          </a:p>
          <a:p>
            <a:pPr lvl="1" algn="just" eaLnBrk="1" hangingPunct="1"/>
            <a:r>
              <a:rPr lang="el-GR" altLang="el-GR" sz="1800">
                <a:latin typeface="Calibri" panose="020F0502020204030204" pitchFamily="34" charset="0"/>
                <a:cs typeface="Calibri" panose="020F0502020204030204" pitchFamily="34" charset="0"/>
              </a:rPr>
              <a:t>Ανάπτυξη γραφικού περιβάλλοντος </a:t>
            </a:r>
            <a:r>
              <a:rPr lang="en-US" altLang="el-GR" sz="1800">
                <a:latin typeface="Calibri" panose="020F0502020204030204" pitchFamily="34" charset="0"/>
                <a:cs typeface="Calibri" panose="020F0502020204030204" pitchFamily="34" charset="0"/>
              </a:rPr>
              <a:t>(GUI) </a:t>
            </a:r>
            <a:endParaRPr lang="el-GR" altLang="el-GR" sz="1800">
              <a:latin typeface="Calibri" panose="020F0502020204030204" pitchFamily="34" charset="0"/>
              <a:cs typeface="Calibri" panose="020F0502020204030204" pitchFamily="34" charset="0"/>
            </a:endParaRPr>
          </a:p>
          <a:p>
            <a:pPr algn="just" eaLnBrk="1" hangingPunct="1"/>
            <a:r>
              <a:rPr lang="el-GR" altLang="el-GR" sz="2200">
                <a:latin typeface="Calibri" panose="020F0502020204030204" pitchFamily="34" charset="0"/>
                <a:cs typeface="Calibri" panose="020F0502020204030204" pitchFamily="34" charset="0"/>
              </a:rPr>
              <a:t>Επεκτάσεις:</a:t>
            </a:r>
            <a:endParaRPr lang="en-US" altLang="el-GR" sz="2200">
              <a:latin typeface="Calibri" panose="020F0502020204030204" pitchFamily="34" charset="0"/>
              <a:cs typeface="Calibri" panose="020F0502020204030204" pitchFamily="34" charset="0"/>
            </a:endParaRPr>
          </a:p>
          <a:p>
            <a:pPr lvl="1" algn="just" eaLnBrk="1" hangingPunct="1"/>
            <a:r>
              <a:rPr lang="el-GR" altLang="el-GR" sz="1800">
                <a:latin typeface="Calibri" panose="020F0502020204030204" pitchFamily="34" charset="0"/>
                <a:cs typeface="Calibri" panose="020F0502020204030204" pitchFamily="34" charset="0"/>
              </a:rPr>
              <a:t>Πολιτική Προστασία &amp; Διαχείριση Κρίσεων:</a:t>
            </a:r>
            <a:r>
              <a:rPr lang="en-US" altLang="el-GR" sz="1800">
                <a:latin typeface="Calibri" panose="020F0502020204030204" pitchFamily="34" charset="0"/>
                <a:cs typeface="Calibri" panose="020F0502020204030204" pitchFamily="34" charset="0"/>
              </a:rPr>
              <a:t> </a:t>
            </a:r>
            <a:r>
              <a:rPr lang="el-GR" altLang="el-GR" sz="1800">
                <a:latin typeface="Calibri" panose="020F0502020204030204" pitchFamily="34" charset="0"/>
                <a:cs typeface="Calibri" panose="020F0502020204030204" pitchFamily="34" charset="0"/>
              </a:rPr>
              <a:t>επιλύει προβλήματα βελτιστοποίησης σε πραγματικό χρόνο κατά την διάρκεια φυσικών καταστροφών:</a:t>
            </a:r>
          </a:p>
          <a:p>
            <a:pPr lvl="2" algn="just" eaLnBrk="1" hangingPunct="1"/>
            <a:r>
              <a:rPr lang="el-GR" altLang="el-GR" sz="1600">
                <a:latin typeface="Calibri" panose="020F0502020204030204" pitchFamily="34" charset="0"/>
                <a:cs typeface="Calibri" panose="020F0502020204030204" pitchFamily="34" charset="0"/>
              </a:rPr>
              <a:t>Δασικές Πυρκαγιές: Βέλτιστη κατανομή εναέριων -επίγειων μέσων πυρόσβεσης.</a:t>
            </a:r>
          </a:p>
          <a:p>
            <a:pPr lvl="2" algn="just" eaLnBrk="1" hangingPunct="1"/>
            <a:r>
              <a:rPr lang="el-GR" altLang="el-GR" sz="1600">
                <a:latin typeface="Calibri" panose="020F0502020204030204" pitchFamily="34" charset="0"/>
                <a:cs typeface="Calibri" panose="020F0502020204030204" pitchFamily="34" charset="0"/>
              </a:rPr>
              <a:t>Πλημμύρες – Σεισμοί: Δυναμικό σχεδιασμός βέλτιστων διαδρομών εκκένωσης και αποστολής οχημάτων έκτακτης ανάγκης.</a:t>
            </a:r>
          </a:p>
          <a:p>
            <a:pPr lvl="2" algn="just" eaLnBrk="1" hangingPunct="1"/>
            <a:r>
              <a:rPr lang="el-GR" altLang="el-GR" sz="1600">
                <a:latin typeface="Calibri" panose="020F0502020204030204" pitchFamily="34" charset="0"/>
                <a:cs typeface="Calibri" panose="020F0502020204030204" pitchFamily="34" charset="0"/>
              </a:rPr>
              <a:t>Κατανομή Πόρων: Βέλτιστη ανάπτυξη προσωρινών καταυλισμών και κέντρων υγείας έκτακτων αναγκών.</a:t>
            </a:r>
            <a:endParaRPr lang="en-US" altLang="el-GR" sz="1600" dirty="0">
              <a:latin typeface="Calibri" panose="020F0502020204030204" pitchFamily="34" charset="0"/>
              <a:cs typeface="Calibri" panose="020F0502020204030204" pitchFamily="34" charset="0"/>
            </a:endParaRPr>
          </a:p>
        </p:txBody>
      </p:sp>
      <p:sp>
        <p:nvSpPr>
          <p:cNvPr id="38915" name="Slide Number Placeholder 5">
            <a:extLst>
              <a:ext uri="{FF2B5EF4-FFF2-40B4-BE49-F238E27FC236}">
                <a16:creationId xmlns:a16="http://schemas.microsoft.com/office/drawing/2014/main" id="{57462486-9FDB-8622-133A-9106795BC74A}"/>
              </a:ext>
            </a:extLst>
          </p:cNvPr>
          <p:cNvSpPr>
            <a:spLocks noGrp="1"/>
          </p:cNvSpPr>
          <p:nvPr>
            <p:ph type="sldNum" sz="quarter" idx="12"/>
          </p:nvPr>
        </p:nvSpPr>
        <p:spPr>
          <a:xfrm>
            <a:off x="6561138"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D9EF9FE6-BC55-4121-B0FF-40EDB546EAD8}" type="slidenum">
              <a:rPr lang="el-GR" altLang="el-GR" sz="1200" smtClean="0">
                <a:latin typeface="Arial Black" panose="020B0A04020102020204" pitchFamily="34" charset="0"/>
              </a:rPr>
              <a:pPr>
                <a:spcBef>
                  <a:spcPct val="0"/>
                </a:spcBef>
                <a:buClrTx/>
                <a:buSzTx/>
                <a:buFontTx/>
                <a:buNone/>
              </a:pPr>
              <a:t>21</a:t>
            </a:fld>
            <a:endParaRPr lang="el-GR" altLang="el-GR" sz="1200">
              <a:latin typeface="Arial Black" panose="020B0A04020102020204" pitchFamily="34" charset="0"/>
            </a:endParaRPr>
          </a:p>
        </p:txBody>
      </p:sp>
      <p:sp>
        <p:nvSpPr>
          <p:cNvPr id="38916" name="Date Placeholder 3">
            <a:extLst>
              <a:ext uri="{FF2B5EF4-FFF2-40B4-BE49-F238E27FC236}">
                <a16:creationId xmlns:a16="http://schemas.microsoft.com/office/drawing/2014/main" id="{95755CCC-110B-68E8-4DE0-FCADB52B8E08}"/>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38918" name="Rectangle 2">
            <a:extLst>
              <a:ext uri="{FF2B5EF4-FFF2-40B4-BE49-F238E27FC236}">
                <a16:creationId xmlns:a16="http://schemas.microsoft.com/office/drawing/2014/main" id="{9F70F735-B175-DC0B-7E71-D7F14FE94639}"/>
              </a:ext>
            </a:extLst>
          </p:cNvPr>
          <p:cNvSpPr>
            <a:spLocks noGrp="1" noChangeArrowheads="1"/>
          </p:cNvSpPr>
          <p:nvPr>
            <p:ph type="title"/>
          </p:nvPr>
        </p:nvSpPr>
        <p:spPr>
          <a:xfrm>
            <a:off x="1900238" y="188913"/>
            <a:ext cx="7064250" cy="647700"/>
          </a:xfrm>
        </p:spPr>
        <p:txBody>
          <a:bodyPr/>
          <a:lstStyle/>
          <a:p>
            <a:pPr eaLnBrk="1" hangingPunct="1"/>
            <a:r>
              <a:rPr lang="el-GR" altLang="el-GR" sz="2400">
                <a:latin typeface="Calibri" panose="020F0502020204030204" pitchFamily="34" charset="0"/>
                <a:cs typeface="Calibri" panose="020F0502020204030204" pitchFamily="34" charset="0"/>
              </a:rPr>
              <a:t>Συμπεράσματα </a:t>
            </a:r>
            <a:r>
              <a:rPr lang="en-US" altLang="el-GR" sz="2400">
                <a:latin typeface="Calibri" panose="020F0502020204030204" pitchFamily="34" charset="0"/>
                <a:cs typeface="Calibri" panose="020F0502020204030204" pitchFamily="34" charset="0"/>
              </a:rPr>
              <a:t>:</a:t>
            </a:r>
            <a:r>
              <a:rPr lang="el-GR" altLang="el-GR" sz="2400">
                <a:latin typeface="Calibri" panose="020F0502020204030204" pitchFamily="34" charset="0"/>
                <a:cs typeface="Calibri" panose="020F0502020204030204" pitchFamily="34" charset="0"/>
              </a:rPr>
              <a:t> Συνεισφορά Εργασίας &amp; Επεκτάσεις</a:t>
            </a:r>
            <a:endParaRPr lang="el-GR" altLang="el-GR" sz="2400" dirty="0">
              <a:latin typeface="Calibri" panose="020F0502020204030204" pitchFamily="34" charset="0"/>
              <a:cs typeface="Calibri" panose="020F0502020204030204" pitchFamily="34" charset="0"/>
            </a:endParaRPr>
          </a:p>
        </p:txBody>
      </p:sp>
      <p:sp>
        <p:nvSpPr>
          <p:cNvPr id="2" name="Footer Placeholder 4">
            <a:extLst>
              <a:ext uri="{FF2B5EF4-FFF2-40B4-BE49-F238E27FC236}">
                <a16:creationId xmlns:a16="http://schemas.microsoft.com/office/drawing/2014/main" id="{CA5E7026-0F96-73B4-A6C0-A5FFFDD99556}"/>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a:t>Χρήστος Σμαρλαμάκης (HOU-CS-UGP-2025-ΠΕ452)</a:t>
            </a:r>
            <a:endParaRPr lang="el-GR" altLang="el-GR" sz="1200" i="1" dirty="0"/>
          </a:p>
        </p:txBody>
      </p:sp>
    </p:spTree>
    <p:extLst>
      <p:ext uri="{BB962C8B-B14F-4D97-AF65-F5344CB8AC3E}">
        <p14:creationId xmlns:p14="http://schemas.microsoft.com/office/powerpoint/2010/main" val="2062369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3">
            <a:extLst>
              <a:ext uri="{FF2B5EF4-FFF2-40B4-BE49-F238E27FC236}">
                <a16:creationId xmlns:a16="http://schemas.microsoft.com/office/drawing/2014/main" id="{798042C7-1311-EDEE-08EA-88900072A1FE}"/>
              </a:ext>
            </a:extLst>
          </p:cNvPr>
          <p:cNvSpPr>
            <a:spLocks noGrp="1" noChangeArrowheads="1"/>
          </p:cNvSpPr>
          <p:nvPr>
            <p:ph idx="1"/>
          </p:nvPr>
        </p:nvSpPr>
        <p:spPr>
          <a:xfrm>
            <a:off x="755650" y="5300663"/>
            <a:ext cx="7777163" cy="947737"/>
          </a:xfrm>
        </p:spPr>
        <p:txBody>
          <a:bodyPr/>
          <a:lstStyle/>
          <a:p>
            <a:pPr marL="0" indent="0" algn="just" eaLnBrk="1" hangingPunct="1">
              <a:buFont typeface="Wingdings" panose="05000000000000000000" pitchFamily="2" charset="2"/>
              <a:buNone/>
            </a:pPr>
            <a:r>
              <a:rPr lang="el-GR" altLang="el-GR" sz="2000" i="1" dirty="0">
                <a:latin typeface="Calibri" panose="020F0502020204030204" pitchFamily="34" charset="0"/>
                <a:cs typeface="Calibri" panose="020F0502020204030204" pitchFamily="34" charset="0"/>
              </a:rPr>
              <a:t>Ο πλήρης κώδικας της υλοποίησης βρίσκεται στο Παράρτημα «Α» της πτυχιακής εργασίας.</a:t>
            </a:r>
            <a:endParaRPr lang="en-US" altLang="el-GR" sz="2000" i="1" dirty="0">
              <a:latin typeface="Calibri" panose="020F0502020204030204" pitchFamily="34" charset="0"/>
              <a:cs typeface="Calibri" panose="020F0502020204030204" pitchFamily="34" charset="0"/>
            </a:endParaRPr>
          </a:p>
          <a:p>
            <a:pPr lvl="1" eaLnBrk="1" hangingPunct="1"/>
            <a:endParaRPr lang="el-GR" altLang="el-GR" sz="1800" dirty="0">
              <a:latin typeface="Calibri" panose="020F0502020204030204" pitchFamily="34" charset="0"/>
              <a:cs typeface="Calibri" panose="020F0502020204030204" pitchFamily="34" charset="0"/>
            </a:endParaRPr>
          </a:p>
        </p:txBody>
      </p:sp>
      <p:sp>
        <p:nvSpPr>
          <p:cNvPr id="40963" name="Slide Number Placeholder 5">
            <a:extLst>
              <a:ext uri="{FF2B5EF4-FFF2-40B4-BE49-F238E27FC236}">
                <a16:creationId xmlns:a16="http://schemas.microsoft.com/office/drawing/2014/main" id="{9A3D4C07-B5AE-C0C4-6A2C-A0272DDFE8BD}"/>
              </a:ext>
            </a:extLst>
          </p:cNvPr>
          <p:cNvSpPr>
            <a:spLocks noGrp="1"/>
          </p:cNvSpPr>
          <p:nvPr>
            <p:ph type="sldNum" sz="quarter" idx="12"/>
          </p:nvPr>
        </p:nvSpPr>
        <p:spPr>
          <a:xfrm>
            <a:off x="6561138"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fld id="{768F4C1B-2152-4A91-B518-4092C03BDA9F}" type="slidenum">
              <a:rPr lang="el-GR" altLang="el-GR" sz="1200" smtClean="0">
                <a:latin typeface="Arial Black" panose="020B0A04020102020204" pitchFamily="34" charset="0"/>
              </a:rPr>
              <a:pPr>
                <a:spcBef>
                  <a:spcPct val="0"/>
                </a:spcBef>
                <a:buClrTx/>
                <a:buSzTx/>
                <a:buFontTx/>
                <a:buNone/>
              </a:pPr>
              <a:t>22</a:t>
            </a:fld>
            <a:endParaRPr lang="el-GR" altLang="el-GR" sz="1200">
              <a:latin typeface="Arial Black" panose="020B0A04020102020204" pitchFamily="34" charset="0"/>
            </a:endParaRPr>
          </a:p>
        </p:txBody>
      </p:sp>
      <p:sp>
        <p:nvSpPr>
          <p:cNvPr id="40964" name="Date Placeholder 3">
            <a:extLst>
              <a:ext uri="{FF2B5EF4-FFF2-40B4-BE49-F238E27FC236}">
                <a16:creationId xmlns:a16="http://schemas.microsoft.com/office/drawing/2014/main" id="{22F20DAF-22AA-3ADB-D5FB-67F8FEEF49AA}"/>
              </a:ext>
            </a:extLst>
          </p:cNvPr>
          <p:cNvSpPr>
            <a:spLocks noGrp="1"/>
          </p:cNvSpPr>
          <p:nvPr>
            <p:ph type="dt" sz="quarter" idx="10"/>
          </p:nvPr>
        </p:nvSpPr>
        <p:spPr>
          <a:xfrm>
            <a:off x="457200" y="6381750"/>
            <a:ext cx="213360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a:t>Σάββατο, 12 Ιουλίου 2025</a:t>
            </a:r>
          </a:p>
        </p:txBody>
      </p:sp>
      <p:sp>
        <p:nvSpPr>
          <p:cNvPr id="40966" name="Rectangle 2">
            <a:extLst>
              <a:ext uri="{FF2B5EF4-FFF2-40B4-BE49-F238E27FC236}">
                <a16:creationId xmlns:a16="http://schemas.microsoft.com/office/drawing/2014/main" id="{8E4E432D-EB61-2FB8-A14E-4FF23A712E64}"/>
              </a:ext>
            </a:extLst>
          </p:cNvPr>
          <p:cNvSpPr>
            <a:spLocks noGrp="1" noChangeArrowheads="1"/>
          </p:cNvSpPr>
          <p:nvPr>
            <p:ph type="title"/>
          </p:nvPr>
        </p:nvSpPr>
        <p:spPr>
          <a:xfrm>
            <a:off x="1900238" y="188913"/>
            <a:ext cx="6848475" cy="647700"/>
          </a:xfrm>
        </p:spPr>
        <p:txBody>
          <a:bodyPr/>
          <a:lstStyle/>
          <a:p>
            <a:pPr eaLnBrk="1" hangingPunct="1"/>
            <a:r>
              <a:rPr lang="el-GR" altLang="el-GR" sz="2400">
                <a:latin typeface="Calibri" panose="020F0502020204030204" pitchFamily="34" charset="0"/>
                <a:cs typeface="Calibri" panose="020F0502020204030204" pitchFamily="34" charset="0"/>
              </a:rPr>
              <a:t>Ερωτήσεις</a:t>
            </a:r>
          </a:p>
        </p:txBody>
      </p:sp>
      <p:pic>
        <p:nvPicPr>
          <p:cNvPr id="40967" name="Picture 4" descr="a gray wolf with a question mark above it">
            <a:extLst>
              <a:ext uri="{FF2B5EF4-FFF2-40B4-BE49-F238E27FC236}">
                <a16:creationId xmlns:a16="http://schemas.microsoft.com/office/drawing/2014/main" id="{70C314E7-B42A-404E-7E63-66710B268F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412969"/>
            <a:ext cx="4221163"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4">
            <a:extLst>
              <a:ext uri="{FF2B5EF4-FFF2-40B4-BE49-F238E27FC236}">
                <a16:creationId xmlns:a16="http://schemas.microsoft.com/office/drawing/2014/main" id="{C720B8CF-AA07-C173-0488-2198E58B0B13}"/>
              </a:ext>
            </a:extLst>
          </p:cNvPr>
          <p:cNvSpPr>
            <a:spLocks noGrp="1"/>
          </p:cNvSpPr>
          <p:nvPr>
            <p:ph type="ftr" sz="quarter" idx="11"/>
          </p:nvPr>
        </p:nvSpPr>
        <p:spPr>
          <a:xfrm>
            <a:off x="3124200" y="6381750"/>
            <a:ext cx="3968080" cy="3238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defRPr>
            </a:lvl9pPr>
          </a:lstStyle>
          <a:p>
            <a:pPr>
              <a:spcBef>
                <a:spcPct val="0"/>
              </a:spcBef>
              <a:buClrTx/>
              <a:buSzTx/>
              <a:buFontTx/>
              <a:buNone/>
            </a:pPr>
            <a:r>
              <a:rPr lang="el-GR" altLang="el-GR" sz="1200" i="1" dirty="0"/>
              <a:t>Χρήστος Σμαρλαμάκης (HOU-CS-UGP-2025-ΠΕ452)</a:t>
            </a:r>
          </a:p>
        </p:txBody>
      </p:sp>
      <p:pic>
        <p:nvPicPr>
          <p:cNvPr id="4" name="Εικόνα 3" descr="Εικόνα που περιέχει θηλαστικό, λύκος, canis, λυκόσκυλο&#10;&#10;Το περιεχόμενο που δημιουργείται από AI ενδέχεται να είναι εσφαλμένο.">
            <a:extLst>
              <a:ext uri="{FF2B5EF4-FFF2-40B4-BE49-F238E27FC236}">
                <a16:creationId xmlns:a16="http://schemas.microsoft.com/office/drawing/2014/main" id="{E88B4877-BB35-1645-D418-DC4F45D5ED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121" y="1507430"/>
            <a:ext cx="3612951" cy="3612951"/>
          </a:xfrm>
          <a:prstGeom prst="rect">
            <a:avLst/>
          </a:prstGeom>
        </p:spPr>
      </p:pic>
    </p:spTree>
  </p:cSld>
  <p:clrMapOvr>
    <a:masterClrMapping/>
  </p:clrMapOvr>
</p:sld>
</file>

<file path=ppt/theme/theme1.xml><?xml version="1.0" encoding="utf-8"?>
<a:theme xmlns:a="http://schemas.openxmlformats.org/drawingml/2006/main" name="Radial">
  <a:themeElements>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fontScheme name="Radial">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clrMap bg1="lt1" tx1="dk1" bg2="lt2" tx2="dk2" accent1="accent1" accent2="accent2" accent3="accent3" accent4="accent4" accent5="accent5" accent6="accent6" hlink="hlink" folHlink="folHlink"/>
    </a:extraClrScheme>
    <a:extraClrScheme>
      <a:clrScheme name="Radial 2">
        <a:dk1>
          <a:srgbClr val="000000"/>
        </a:dk1>
        <a:lt1>
          <a:srgbClr val="FFFFFF"/>
        </a:lt1>
        <a:dk2>
          <a:srgbClr val="FFFFFF"/>
        </a:dk2>
        <a:lt2>
          <a:srgbClr val="817F3F"/>
        </a:lt2>
        <a:accent1>
          <a:srgbClr val="FFCC00"/>
        </a:accent1>
        <a:accent2>
          <a:srgbClr val="CC9900"/>
        </a:accent2>
        <a:accent3>
          <a:srgbClr val="FFFFFF"/>
        </a:accent3>
        <a:accent4>
          <a:srgbClr val="000000"/>
        </a:accent4>
        <a:accent5>
          <a:srgbClr val="FFE2AA"/>
        </a:accent5>
        <a:accent6>
          <a:srgbClr val="B98A00"/>
        </a:accent6>
        <a:hlink>
          <a:srgbClr val="996666"/>
        </a:hlink>
        <a:folHlink>
          <a:srgbClr val="C94503"/>
        </a:folHlink>
      </a:clrScheme>
      <a:clrMap bg1="lt1" tx1="dk1" bg2="lt2" tx2="dk2" accent1="accent1" accent2="accent2" accent3="accent3" accent4="accent4" accent5="accent5" accent6="accent6" hlink="hlink" folHlink="folHlink"/>
    </a:extraClrScheme>
    <a:extraClrScheme>
      <a:clrScheme name="Radial 3">
        <a:dk1>
          <a:srgbClr val="CC6600"/>
        </a:dk1>
        <a:lt1>
          <a:srgbClr val="FFFFFF"/>
        </a:lt1>
        <a:dk2>
          <a:srgbClr val="800000"/>
        </a:dk2>
        <a:lt2>
          <a:srgbClr val="FFFFFF"/>
        </a:lt2>
        <a:accent1>
          <a:srgbClr val="FF6600"/>
        </a:accent1>
        <a:accent2>
          <a:srgbClr val="33CCCC"/>
        </a:accent2>
        <a:accent3>
          <a:srgbClr val="C0AAAA"/>
        </a:accent3>
        <a:accent4>
          <a:srgbClr val="DADADA"/>
        </a:accent4>
        <a:accent5>
          <a:srgbClr val="FFB8AA"/>
        </a:accent5>
        <a:accent6>
          <a:srgbClr val="2DB9B9"/>
        </a:accent6>
        <a:hlink>
          <a:srgbClr val="99FF33"/>
        </a:hlink>
        <a:folHlink>
          <a:srgbClr val="CC3300"/>
        </a:folHlink>
      </a:clrScheme>
      <a:clrMap bg1="dk2" tx1="lt1" bg2="dk1" tx2="lt2" accent1="accent1" accent2="accent2" accent3="accent3" accent4="accent4" accent5="accent5" accent6="accent6" hlink="hlink" folHlink="folHlink"/>
    </a:extraClrScheme>
    <a:extraClrScheme>
      <a:clrScheme name="Radial 4">
        <a:dk1>
          <a:srgbClr val="993300"/>
        </a:dk1>
        <a:lt1>
          <a:srgbClr val="FFFFFF"/>
        </a:lt1>
        <a:dk2>
          <a:srgbClr val="431A01"/>
        </a:dk2>
        <a:lt2>
          <a:srgbClr val="FFFFFF"/>
        </a:lt2>
        <a:accent1>
          <a:srgbClr val="FFCC00"/>
        </a:accent1>
        <a:accent2>
          <a:srgbClr val="FF9966"/>
        </a:accent2>
        <a:accent3>
          <a:srgbClr val="B0ABAA"/>
        </a:accent3>
        <a:accent4>
          <a:srgbClr val="DADADA"/>
        </a:accent4>
        <a:accent5>
          <a:srgbClr val="FFE2AA"/>
        </a:accent5>
        <a:accent6>
          <a:srgbClr val="E78A5C"/>
        </a:accent6>
        <a:hlink>
          <a:srgbClr val="FF6600"/>
        </a:hlink>
        <a:folHlink>
          <a:srgbClr val="CC3300"/>
        </a:folHlink>
      </a:clrScheme>
      <a:clrMap bg1="dk2" tx1="lt1" bg2="dk1" tx2="lt2" accent1="accent1" accent2="accent2" accent3="accent3" accent4="accent4" accent5="accent5" accent6="accent6" hlink="hlink" folHlink="folHlink"/>
    </a:extraClrScheme>
    <a:extraClrScheme>
      <a:clrScheme name="Radial 5">
        <a:dk1>
          <a:srgbClr val="75878B"/>
        </a:dk1>
        <a:lt1>
          <a:srgbClr val="FFFFFF"/>
        </a:lt1>
        <a:dk2>
          <a:srgbClr val="260000"/>
        </a:dk2>
        <a:lt2>
          <a:srgbClr val="FFFFFF"/>
        </a:lt2>
        <a:accent1>
          <a:srgbClr val="0099CC"/>
        </a:accent1>
        <a:accent2>
          <a:srgbClr val="FF3300"/>
        </a:accent2>
        <a:accent3>
          <a:srgbClr val="ACAAAA"/>
        </a:accent3>
        <a:accent4>
          <a:srgbClr val="DADADA"/>
        </a:accent4>
        <a:accent5>
          <a:srgbClr val="AACAE2"/>
        </a:accent5>
        <a:accent6>
          <a:srgbClr val="E72D00"/>
        </a:accent6>
        <a:hlink>
          <a:srgbClr val="FFCC00"/>
        </a:hlink>
        <a:folHlink>
          <a:srgbClr val="CC0000"/>
        </a:folHlink>
      </a:clrScheme>
      <a:clrMap bg1="dk2" tx1="lt1" bg2="dk1" tx2="lt2" accent1="accent1" accent2="accent2" accent3="accent3" accent4="accent4" accent5="accent5" accent6="accent6" hlink="hlink" folHlink="folHlink"/>
    </a:extraClrScheme>
    <a:extraClrScheme>
      <a:clrScheme name="Radial 6">
        <a:dk1>
          <a:srgbClr val="666699"/>
        </a:dk1>
        <a:lt1>
          <a:srgbClr val="FFFFFF"/>
        </a:lt1>
        <a:dk2>
          <a:srgbClr val="000000"/>
        </a:dk2>
        <a:lt2>
          <a:srgbClr val="FFFFFF"/>
        </a:lt2>
        <a:accent1>
          <a:srgbClr val="9966FF"/>
        </a:accent1>
        <a:accent2>
          <a:srgbClr val="99CCFF"/>
        </a:accent2>
        <a:accent3>
          <a:srgbClr val="AAAAAA"/>
        </a:accent3>
        <a:accent4>
          <a:srgbClr val="DADADA"/>
        </a:accent4>
        <a:accent5>
          <a:srgbClr val="CAB8FF"/>
        </a:accent5>
        <a:accent6>
          <a:srgbClr val="8AB9E7"/>
        </a:accent6>
        <a:hlink>
          <a:srgbClr val="FFFFCC"/>
        </a:hlink>
        <a:folHlink>
          <a:srgbClr val="6600CC"/>
        </a:folHlink>
      </a:clrScheme>
      <a:clrMap bg1="dk2" tx1="lt1" bg2="dk1" tx2="lt2" accent1="accent1" accent2="accent2" accent3="accent3" accent4="accent4" accent5="accent5" accent6="accent6" hlink="hlink" folHlink="folHlink"/>
    </a:extraClrScheme>
    <a:extraClrScheme>
      <a:clrScheme name="Radial 7">
        <a:dk1>
          <a:srgbClr val="666699"/>
        </a:dk1>
        <a:lt1>
          <a:srgbClr val="FFFFFF"/>
        </a:lt1>
        <a:dk2>
          <a:srgbClr val="2A2A40"/>
        </a:dk2>
        <a:lt2>
          <a:srgbClr val="FFFFFF"/>
        </a:lt2>
        <a:accent1>
          <a:srgbClr val="006699"/>
        </a:accent1>
        <a:accent2>
          <a:srgbClr val="CC9900"/>
        </a:accent2>
        <a:accent3>
          <a:srgbClr val="ACACAF"/>
        </a:accent3>
        <a:accent4>
          <a:srgbClr val="DADADA"/>
        </a:accent4>
        <a:accent5>
          <a:srgbClr val="AAB8CA"/>
        </a:accent5>
        <a:accent6>
          <a:srgbClr val="B98A00"/>
        </a:accent6>
        <a:hlink>
          <a:srgbClr val="CC6600"/>
        </a:hlink>
        <a:folHlink>
          <a:srgbClr val="6C948A"/>
        </a:folHlink>
      </a:clrScheme>
      <a:clrMap bg1="dk2" tx1="lt1" bg2="dk1" tx2="lt2" accent1="accent1" accent2="accent2" accent3="accent3" accent4="accent4" accent5="accent5" accent6="accent6" hlink="hlink" folHlink="folHlink"/>
    </a:extraClrScheme>
    <a:extraClrScheme>
      <a:clrScheme name="Radial 8">
        <a:dk1>
          <a:srgbClr val="BECBD8"/>
        </a:dk1>
        <a:lt1>
          <a:srgbClr val="FFFFFF"/>
        </a:lt1>
        <a:dk2>
          <a:srgbClr val="2B335B"/>
        </a:dk2>
        <a:lt2>
          <a:srgbClr val="FFFFFF"/>
        </a:lt2>
        <a:accent1>
          <a:srgbClr val="0099CC"/>
        </a:accent1>
        <a:accent2>
          <a:srgbClr val="B5DBE3"/>
        </a:accent2>
        <a:accent3>
          <a:srgbClr val="ACADB5"/>
        </a:accent3>
        <a:accent4>
          <a:srgbClr val="DADADA"/>
        </a:accent4>
        <a:accent5>
          <a:srgbClr val="AACAE2"/>
        </a:accent5>
        <a:accent6>
          <a:srgbClr val="A4C6CE"/>
        </a:accent6>
        <a:hlink>
          <a:srgbClr val="FFCC00"/>
        </a:hlink>
        <a:folHlink>
          <a:srgbClr val="58648C"/>
        </a:folHlink>
      </a:clrScheme>
      <a:clrMap bg1="dk2" tx1="lt1" bg2="dk1" tx2="lt2" accent1="accent1" accent2="accent2" accent3="accent3" accent4="accent4" accent5="accent5" accent6="accent6" hlink="hlink" folHlink="folHlink"/>
    </a:extraClrScheme>
    <a:extraClrScheme>
      <a:clrScheme name="Radial 9">
        <a:dk1>
          <a:srgbClr val="3333FF"/>
        </a:dk1>
        <a:lt1>
          <a:srgbClr val="FFFFFF"/>
        </a:lt1>
        <a:dk2>
          <a:srgbClr val="000099"/>
        </a:dk2>
        <a:lt2>
          <a:srgbClr val="FFFFFF"/>
        </a:lt2>
        <a:accent1>
          <a:srgbClr val="339966"/>
        </a:accent1>
        <a:accent2>
          <a:srgbClr val="9999FF"/>
        </a:accent2>
        <a:accent3>
          <a:srgbClr val="AAAACA"/>
        </a:accent3>
        <a:accent4>
          <a:srgbClr val="DADADA"/>
        </a:accent4>
        <a:accent5>
          <a:srgbClr val="ADCAB8"/>
        </a:accent5>
        <a:accent6>
          <a:srgbClr val="8A8AE7"/>
        </a:accent6>
        <a:hlink>
          <a:srgbClr val="FFFF99"/>
        </a:hlink>
        <a:folHlink>
          <a:srgbClr val="17A0D1"/>
        </a:folHlink>
      </a:clrScheme>
      <a:clrMap bg1="dk2" tx1="lt1" bg2="dk1" tx2="lt2" accent1="accent1" accent2="accent2" accent3="accent3" accent4="accent4" accent5="accent5" accent6="accent6" hlink="hlink" folHlink="folHlink"/>
    </a:extraClrScheme>
    <a:extraClrScheme>
      <a:clrScheme name="Radial 10">
        <a:dk1>
          <a:srgbClr val="808000"/>
        </a:dk1>
        <a:lt1>
          <a:srgbClr val="FFFFFF"/>
        </a:lt1>
        <a:dk2>
          <a:srgbClr val="354418"/>
        </a:dk2>
        <a:lt2>
          <a:srgbClr val="FFFFFF"/>
        </a:lt2>
        <a:accent1>
          <a:srgbClr val="60897C"/>
        </a:accent1>
        <a:accent2>
          <a:srgbClr val="99CC00"/>
        </a:accent2>
        <a:accent3>
          <a:srgbClr val="AEB0AB"/>
        </a:accent3>
        <a:accent4>
          <a:srgbClr val="DADADA"/>
        </a:accent4>
        <a:accent5>
          <a:srgbClr val="B6C4BF"/>
        </a:accent5>
        <a:accent6>
          <a:srgbClr val="8AB900"/>
        </a:accent6>
        <a:hlink>
          <a:srgbClr val="CCCC00"/>
        </a:hlink>
        <a:folHlink>
          <a:srgbClr val="66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1072</TotalTime>
  <Words>4820</Words>
  <Application>Microsoft Office PowerPoint</Application>
  <PresentationFormat>Προβολή στην οθόνη (4:3)</PresentationFormat>
  <Paragraphs>413</Paragraphs>
  <Slides>22</Slides>
  <Notes>22</Notes>
  <HiddenSlides>0</HiddenSlides>
  <MMClips>1</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22</vt:i4>
      </vt:variant>
    </vt:vector>
  </HeadingPairs>
  <TitlesOfParts>
    <vt:vector size="30" baseType="lpstr">
      <vt:lpstr>Arial</vt:lpstr>
      <vt:lpstr>Arial Black</vt:lpstr>
      <vt:lpstr>Calibri</vt:lpstr>
      <vt:lpstr>Cambria Math</vt:lpstr>
      <vt:lpstr>Century Gothic</vt:lpstr>
      <vt:lpstr>Times New Roman</vt:lpstr>
      <vt:lpstr>Wingdings</vt:lpstr>
      <vt:lpstr>Radial</vt:lpstr>
      <vt:lpstr>Υλοποίηση Grey Wolf Optimization Algorithm</vt:lpstr>
      <vt:lpstr>Αντικείμενα Παρουσίασης</vt:lpstr>
      <vt:lpstr>Στόχοι Εργασίας</vt:lpstr>
      <vt:lpstr>Σχετιζόμενα Πεδία</vt:lpstr>
      <vt:lpstr>Μεθοδολογία: GWO – Κοινωνική Ιεραρχία &amp; Κυνήγι</vt:lpstr>
      <vt:lpstr>Μεθοδολογία: GWO – Μαθηματικό Μοντέλο (Εντοπισμός και Σταδιακή Περικύκλωση – Exploration)</vt:lpstr>
      <vt:lpstr>Μεθοδολογία: GWO – Μαθηματικό Μοντέλο (Κυνήγι)</vt:lpstr>
      <vt:lpstr>Μεθοδολογία: GWO – Μαθηματικό Μοντέλο (Εξερεύνηση vs Εκμετάλλευση)</vt:lpstr>
      <vt:lpstr>Μεθοδολογία: Υλοποίηση - Εργαλεία</vt:lpstr>
      <vt:lpstr>Μεθοδολογία: Υλοποίηση – Δομή Κώδικα</vt:lpstr>
      <vt:lpstr>Μεθοδολογία: Υλοποίηση – Πυρήνας GWO και GUI</vt:lpstr>
      <vt:lpstr>Μεθοδολογία: Σχεδίαση Πειραμάτων</vt:lpstr>
      <vt:lpstr>Αποτελέσματα : Σύγκριση με Άλλους Αλγορίθμους</vt:lpstr>
      <vt:lpstr>Αποτελέσματα : Επίδραση Παραμέτρων</vt:lpstr>
      <vt:lpstr>Αποτελέσματα : Επίδραση Παραμέτρων</vt:lpstr>
      <vt:lpstr>Αποτελέσματα : Επίδραση Παραμέτρων</vt:lpstr>
      <vt:lpstr>Επίδειξη Λειτουργικότητας (GUI)</vt:lpstr>
      <vt:lpstr>Επίδειξη Λειτουργικότητας (GUI)</vt:lpstr>
      <vt:lpstr>Επίδειξη Λειτουργικότητας (GUI)</vt:lpstr>
      <vt:lpstr>Συμπεράσματα : Σύνοψη &amp; Αξιολόγηση</vt:lpstr>
      <vt:lpstr>Συμπεράσματα : Συνεισφορά Εργασίας &amp; Επεκτάσεις</vt:lpstr>
      <vt:lpstr>Ερωτήσεις</vt:lpstr>
    </vt:vector>
  </TitlesOfParts>
  <Company>ΕΑΠ</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ΠΛΗ40 Πρότυπο παρουσίασης</dc:title>
  <dc:creator>ΑΧΙΛΛΕΑΣ ΚΑΜΕΑΣ</dc:creator>
  <cp:lastModifiedBy>SMARLAMAKIS CHRISTOS</cp:lastModifiedBy>
  <cp:revision>80</cp:revision>
  <dcterms:created xsi:type="dcterms:W3CDTF">2004-07-16T16:35:59Z</dcterms:created>
  <dcterms:modified xsi:type="dcterms:W3CDTF">2025-07-12T07:53:09Z</dcterms:modified>
</cp:coreProperties>
</file>