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21"/>
  </p:notesMasterIdLst>
  <p:sldIdLst>
    <p:sldId id="256" r:id="rId2"/>
    <p:sldId id="257" r:id="rId3"/>
    <p:sldId id="258" r:id="rId4"/>
    <p:sldId id="273" r:id="rId5"/>
    <p:sldId id="274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1" r:id="rId14"/>
    <p:sldId id="268" r:id="rId15"/>
    <p:sldId id="269" r:id="rId16"/>
    <p:sldId id="270" r:id="rId17"/>
    <p:sldId id="262" r:id="rId18"/>
    <p:sldId id="271" r:id="rId19"/>
    <p:sldId id="272" r:id="rId20"/>
  </p:sldIdLst>
  <p:sldSz cx="9144000" cy="6858000" type="screen4x3"/>
  <p:notesSz cx="6858000" cy="9144000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 K" initials="LK" lastIdx="2" clrIdx="0">
    <p:extLst>
      <p:ext uri="{19B8F6BF-5375-455C-9EA6-DF929625EA0E}">
        <p15:presenceInfo xmlns:p15="http://schemas.microsoft.com/office/powerpoint/2012/main" userId="6bdc99ce500430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Μεσαίο στυλ 3 - Έμφαση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inimized">
    <p:restoredLeft sz="12591" autoAdjust="0"/>
    <p:restoredTop sz="27959" autoAdjust="0"/>
  </p:normalViewPr>
  <p:slideViewPr>
    <p:cSldViewPr>
      <p:cViewPr varScale="1">
        <p:scale>
          <a:sx n="27" d="100"/>
          <a:sy n="27" d="100"/>
        </p:scale>
        <p:origin x="4218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noProof="0"/>
              <a:t>Click to edit Master text styles</a:t>
            </a:r>
          </a:p>
          <a:p>
            <a:pPr lvl="1"/>
            <a:r>
              <a:rPr lang="el-GR" altLang="el-GR" noProof="0"/>
              <a:t>Second level</a:t>
            </a:r>
          </a:p>
          <a:p>
            <a:pPr lvl="2"/>
            <a:r>
              <a:rPr lang="el-GR" altLang="el-GR" noProof="0"/>
              <a:t>Third level</a:t>
            </a:r>
          </a:p>
          <a:p>
            <a:pPr lvl="3"/>
            <a:r>
              <a:rPr lang="el-GR" altLang="el-GR" noProof="0"/>
              <a:t>Fourth level</a:t>
            </a:r>
          </a:p>
          <a:p>
            <a:pPr lvl="4"/>
            <a:r>
              <a:rPr lang="el-GR" altLang="el-GR" noProof="0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FF8FFCB-CFA4-44A1-ADF8-F3CBBBF3B99F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047948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188971E-45A1-4B6C-90B0-31578B68302C}" type="slidenum">
              <a:rPr lang="el-GR" altLang="el-GR" smtClean="0"/>
              <a:pPr/>
              <a:t>1</a:t>
            </a:fld>
            <a:endParaRPr lang="el-GR" altLang="el-GR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867596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B8E46B-433F-4993-93B6-D846709B9070}" type="slidenum">
              <a:rPr lang="el-GR" altLang="el-GR" smtClean="0"/>
              <a:pPr/>
              <a:t>2</a:t>
            </a:fld>
            <a:endParaRPr lang="el-GR" altLang="el-GR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3776909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F10EC7-5D43-4646-881E-AEEFCDB43A32}" type="slidenum">
              <a:rPr lang="el-GR" altLang="el-GR" smtClean="0"/>
              <a:pPr/>
              <a:t>3</a:t>
            </a:fld>
            <a:endParaRPr lang="el-GR" altLang="el-GR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l-GR" dirty="0" smtClean="0"/>
          </a:p>
        </p:txBody>
      </p:sp>
    </p:spTree>
    <p:extLst>
      <p:ext uri="{BB962C8B-B14F-4D97-AF65-F5344CB8AC3E}">
        <p14:creationId xmlns:p14="http://schemas.microsoft.com/office/powerpoint/2010/main" val="691612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FFCB-CFA4-44A1-ADF8-F3CBBBF3B99F}" type="slidenum">
              <a:rPr lang="el-GR" altLang="el-GR" smtClean="0"/>
              <a:pPr>
                <a:defRPr/>
              </a:pPr>
              <a:t>4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775787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FFCB-CFA4-44A1-ADF8-F3CBBBF3B99F}" type="slidenum">
              <a:rPr lang="el-GR" altLang="el-GR" smtClean="0"/>
              <a:pPr>
                <a:defRPr/>
              </a:pPr>
              <a:t>5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219861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D1FC552-6C8A-49B6-9171-5CA38C6BA5AE}" type="slidenum">
              <a:rPr lang="el-GR" altLang="el-GR" smtClean="0"/>
              <a:pPr/>
              <a:t>6</a:t>
            </a:fld>
            <a:endParaRPr lang="el-GR" altLang="el-GR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l-GR" dirty="0" smtClean="0"/>
          </a:p>
        </p:txBody>
      </p:sp>
    </p:spTree>
    <p:extLst>
      <p:ext uri="{BB962C8B-B14F-4D97-AF65-F5344CB8AC3E}">
        <p14:creationId xmlns:p14="http://schemas.microsoft.com/office/powerpoint/2010/main" val="276715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937A1D-A5D5-4A2B-A775-64DCD79E0A76}" type="slidenum">
              <a:rPr lang="el-GR" altLang="el-GR" smtClean="0"/>
              <a:pPr/>
              <a:t>7</a:t>
            </a:fld>
            <a:endParaRPr lang="el-GR" altLang="el-GR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519870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FFCB-CFA4-44A1-ADF8-F3CBBBF3B99F}" type="slidenum">
              <a:rPr lang="el-GR" altLang="el-GR" smtClean="0"/>
              <a:pPr>
                <a:defRPr/>
              </a:pPr>
              <a:t>8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0090654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FFCB-CFA4-44A1-ADF8-F3CBBBF3B99F}" type="slidenum">
              <a:rPr lang="el-GR" altLang="el-GR" smtClean="0"/>
              <a:pPr>
                <a:defRPr/>
              </a:pPr>
              <a:t>9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789859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FFCB-CFA4-44A1-ADF8-F3CBBBF3B99F}" type="slidenum">
              <a:rPr lang="el-GR" altLang="el-GR" smtClean="0"/>
              <a:pPr>
                <a:defRPr/>
              </a:pPr>
              <a:t>10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291007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FFCB-CFA4-44A1-ADF8-F3CBBBF3B99F}" type="slidenum">
              <a:rPr lang="el-GR" altLang="el-GR" smtClean="0"/>
              <a:pPr>
                <a:defRPr/>
              </a:pPr>
              <a:t>11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196960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FFCB-CFA4-44A1-ADF8-F3CBBBF3B99F}" type="slidenum">
              <a:rPr lang="el-GR" altLang="el-GR" smtClean="0"/>
              <a:pPr>
                <a:defRPr/>
              </a:pPr>
              <a:t>12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2713778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91AF91F-8DEF-4910-B3B2-0EB59C6D6602}" type="slidenum">
              <a:rPr lang="el-GR" altLang="el-GR" smtClean="0"/>
              <a:pPr/>
              <a:t>13</a:t>
            </a:fld>
            <a:endParaRPr lang="el-GR" altLang="el-GR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l-GR" dirty="0" smtClean="0"/>
          </a:p>
        </p:txBody>
      </p:sp>
    </p:spTree>
    <p:extLst>
      <p:ext uri="{BB962C8B-B14F-4D97-AF65-F5344CB8AC3E}">
        <p14:creationId xmlns:p14="http://schemas.microsoft.com/office/powerpoint/2010/main" val="41160209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FFCB-CFA4-44A1-ADF8-F3CBBBF3B99F}" type="slidenum">
              <a:rPr lang="el-GR" altLang="el-GR" smtClean="0"/>
              <a:pPr>
                <a:defRPr/>
              </a:pPr>
              <a:t>14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922523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FFCB-CFA4-44A1-ADF8-F3CBBBF3B99F}" type="slidenum">
              <a:rPr lang="el-GR" altLang="el-GR" smtClean="0"/>
              <a:pPr>
                <a:defRPr/>
              </a:pPr>
              <a:t>15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950085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FFCB-CFA4-44A1-ADF8-F3CBBBF3B99F}" type="slidenum">
              <a:rPr lang="el-GR" altLang="el-GR" smtClean="0"/>
              <a:pPr>
                <a:defRPr/>
              </a:pPr>
              <a:t>16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9563309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C03862-5B0A-4077-B903-FEA3FE4F808D}" type="slidenum">
              <a:rPr lang="el-GR" altLang="el-GR" smtClean="0"/>
              <a:pPr/>
              <a:t>17</a:t>
            </a:fld>
            <a:endParaRPr lang="el-GR" altLang="el-GR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l-GR" dirty="0" smtClean="0"/>
          </a:p>
        </p:txBody>
      </p:sp>
    </p:spTree>
    <p:extLst>
      <p:ext uri="{BB962C8B-B14F-4D97-AF65-F5344CB8AC3E}">
        <p14:creationId xmlns:p14="http://schemas.microsoft.com/office/powerpoint/2010/main" val="42660404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FFCB-CFA4-44A1-ADF8-F3CBBBF3B99F}" type="slidenum">
              <a:rPr lang="el-GR" altLang="el-GR" smtClean="0"/>
              <a:pPr>
                <a:defRPr/>
              </a:pPr>
              <a:t>18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0604280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FFCB-CFA4-44A1-ADF8-F3CBBBF3B99F}" type="slidenum">
              <a:rPr lang="el-GR" altLang="el-GR" smtClean="0"/>
              <a:pPr>
                <a:defRPr/>
              </a:pPr>
              <a:t>19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121947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l-GR" altLang="el-GR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l-GR" altLang="el-GR" sz="2400">
                <a:latin typeface="Times New Roman" panose="02020603050405020304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38240 w 4917"/>
                <a:gd name="T3" fmla="*/ 0 h 1000"/>
                <a:gd name="T4" fmla="*/ 42569 w 4917"/>
                <a:gd name="T5" fmla="*/ 881 h 1000"/>
                <a:gd name="T6" fmla="*/ 38240 w 4917"/>
                <a:gd name="T7" fmla="*/ 1760 h 1000"/>
                <a:gd name="T8" fmla="*/ 0 w 4917"/>
                <a:gd name="T9" fmla="*/ 1761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7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999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" name="Picture 7" descr="logo_eap_new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53988"/>
            <a:ext cx="16637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3400" b="0"/>
            </a:lvl1pPr>
          </a:lstStyle>
          <a:p>
            <a:pPr lvl="0"/>
            <a:r>
              <a:rPr lang="el-GR" altLang="el-GR" noProof="0"/>
              <a:t>Click to edit Master title style</a:t>
            </a:r>
          </a:p>
        </p:txBody>
      </p:sp>
      <p:sp>
        <p:nvSpPr>
          <p:cNvPr id="1332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l-GR" altLang="el-GR" noProof="0"/>
              <a:t>Click to edit Master subtitle style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97FB0-27AD-4A4A-8EBB-4F8767ACC0A5}" type="datetime1">
              <a:rPr lang="el-GR" altLang="el-GR"/>
              <a:pPr>
                <a:defRPr/>
              </a:pPr>
              <a:t>16/7/2025</a:t>
            </a:fld>
            <a:endParaRPr lang="el-GR" altLang="el-GR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Γ. Μπανάσης (HOU-CS-UGP-2004-11)</a:t>
            </a:r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A582AC-1436-4BD2-A7B6-4839828ABB82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139969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B6A5C7-E04C-49C1-B410-9A8DDF974090}" type="datetime1">
              <a:rPr lang="el-GR" altLang="el-GR"/>
              <a:pPr>
                <a:defRPr/>
              </a:pPr>
              <a:t>16/7/2025</a:t>
            </a:fld>
            <a:endParaRPr lang="el-GR" altLang="el-G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Γ. Μπανάσης (HOU-CS-UGP-2004-11)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2EEC4-F493-4231-8FD4-F494C3224684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617969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936BD-FE7D-4AA2-9E0C-0582CA6969F0}" type="datetime1">
              <a:rPr lang="el-GR" altLang="el-GR"/>
              <a:pPr>
                <a:defRPr/>
              </a:pPr>
              <a:t>16/7/2025</a:t>
            </a:fld>
            <a:endParaRPr lang="el-GR" altLang="el-G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Γ. Μπανάσης (HOU-CS-UGP-2004-11)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C135E-C097-4D0B-9833-3A16A1472CA8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810007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30213-15A6-496A-A95C-9D0D48B522D7}" type="datetime1">
              <a:rPr lang="el-GR" altLang="el-GR"/>
              <a:pPr>
                <a:defRPr/>
              </a:pPr>
              <a:t>16/7/2025</a:t>
            </a:fld>
            <a:endParaRPr lang="el-GR" altLang="el-G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Γ. Μπανάσης (HOU-CS-UGP-2004-11)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8D963-82FB-4608-AC18-886E0333C432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845345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65A07-CAEF-46E8-B590-C76869440D32}" type="datetime1">
              <a:rPr lang="el-GR" altLang="el-GR"/>
              <a:pPr>
                <a:defRPr/>
              </a:pPr>
              <a:t>16/7/2025</a:t>
            </a:fld>
            <a:endParaRPr lang="el-GR" altLang="el-GR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Γ. Μπανάσης (HOU-CS-UGP-2004-11)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8CD32-CA92-4B17-9063-23765DF5FD03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60278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0A953-4D4B-4C7A-965C-42BC19FDDDD4}" type="datetime1">
              <a:rPr lang="el-GR" altLang="el-GR"/>
              <a:pPr>
                <a:defRPr/>
              </a:pPr>
              <a:t>16/7/2025</a:t>
            </a:fld>
            <a:endParaRPr lang="el-GR" altLang="el-G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Γ. Μπανάσης (HOU-CS-UGP-2004-11)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C469D-88DB-4AE8-85DE-721BC8869B82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226715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29919-826C-43CF-B246-7B913899C498}" type="datetime1">
              <a:rPr lang="el-GR" altLang="el-GR"/>
              <a:pPr>
                <a:defRPr/>
              </a:pPr>
              <a:t>16/7/2025</a:t>
            </a:fld>
            <a:endParaRPr lang="el-GR" altLang="el-G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Γ. Μπανάσης (HOU-CS-UGP-2004-11)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1CDDE-CD0F-4D73-8A5A-1500BFC21F48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944305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0DFFA-514E-47F4-945C-E4C6514FC9E7}" type="datetime1">
              <a:rPr lang="el-GR" altLang="el-GR"/>
              <a:pPr>
                <a:defRPr/>
              </a:pPr>
              <a:t>16/7/2025</a:t>
            </a:fld>
            <a:endParaRPr lang="el-GR" altLang="el-G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Γ. Μπανάσης (HOU-CS-UGP-2004-11)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4CDA0-49DC-45F9-A059-458AFF85A150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02983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8FB87-6BA9-4E74-9970-47FC2F4A051B}" type="datetime1">
              <a:rPr lang="el-GR" altLang="el-GR"/>
              <a:pPr>
                <a:defRPr/>
              </a:pPr>
              <a:t>16/7/2025</a:t>
            </a:fld>
            <a:endParaRPr lang="el-GR" altLang="el-G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Γ. Μπανάσης (HOU-CS-UGP-2004-11)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2F692-DAEE-4728-B382-629BDAD0769E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680541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4E931-3193-426F-B834-91C39BC96DF6}" type="datetime1">
              <a:rPr lang="el-GR" altLang="el-GR"/>
              <a:pPr>
                <a:defRPr/>
              </a:pPr>
              <a:t>16/7/2025</a:t>
            </a:fld>
            <a:endParaRPr lang="el-GR" altLang="el-G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Γ. Μπανάσης (HOU-CS-UGP-2004-11)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460B3-8789-4522-9CCE-AB1661804A7D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73147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198120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9120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90DF3-68F4-4300-8222-C2D1106F3148}" type="datetime1">
              <a:rPr lang="el-GR" altLang="el-GR"/>
              <a:pPr>
                <a:defRPr/>
              </a:pPr>
              <a:t>16/7/2025</a:t>
            </a:fld>
            <a:endParaRPr lang="el-GR" altLang="el-G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Γ. Μπανάσης (HOU-CS-UGP-2004-11)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23D34-6E54-450C-A3C8-F6A073E58D93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838793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3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l-GR" altLang="el-GR" sz="2400">
                <a:latin typeface="Times New Roman" panose="02020603050405020304" pitchFamily="18" charset="0"/>
              </a:endParaRPr>
            </a:p>
          </p:txBody>
        </p:sp>
        <p:sp>
          <p:nvSpPr>
            <p:cNvPr id="1034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15829 w 7000"/>
                <a:gd name="T3" fmla="*/ 0 h 1000"/>
                <a:gd name="T4" fmla="*/ 17047 w 7000"/>
                <a:gd name="T5" fmla="*/ 174 h 1000"/>
                <a:gd name="T6" fmla="*/ 15829 w 7000"/>
                <a:gd name="T7" fmla="*/ 347 h 1000"/>
                <a:gd name="T8" fmla="*/ 0 w 7000"/>
                <a:gd name="T9" fmla="*/ 348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500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999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763713" y="228600"/>
            <a:ext cx="64468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Click to edit Master text styles</a:t>
            </a:r>
          </a:p>
          <a:p>
            <a:pPr lvl="1"/>
            <a:r>
              <a:rPr lang="el-GR" altLang="el-GR"/>
              <a:t>Second level</a:t>
            </a:r>
          </a:p>
          <a:p>
            <a:pPr lvl="2"/>
            <a:r>
              <a:rPr lang="el-GR" altLang="el-GR"/>
              <a:t>Third level</a:t>
            </a:r>
          </a:p>
          <a:p>
            <a:pPr lvl="3"/>
            <a:r>
              <a:rPr lang="el-GR" altLang="el-GR"/>
              <a:t>Fourth level</a:t>
            </a:r>
          </a:p>
          <a:p>
            <a:pPr lvl="4"/>
            <a:r>
              <a:rPr lang="el-GR" altLang="el-GR"/>
              <a:t>Fifth level</a:t>
            </a: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fld id="{16E1B603-0078-47D5-9316-4C7AB3E2E50E}" type="datetime1">
              <a:rPr lang="el-GR" altLang="el-GR"/>
              <a:pPr>
                <a:defRPr/>
              </a:pPr>
              <a:t>16/7/2025</a:t>
            </a:fld>
            <a:endParaRPr lang="el-GR" altLang="el-GR"/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l-GR" altLang="el-GR"/>
              <a:t>Γ. Μπανάσης (HOU-CS-UGP-2004-11)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58A1FFC3-197A-400F-B707-70C2E8827BE0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  <p:pic>
        <p:nvPicPr>
          <p:cNvPr id="1032" name="Picture 1" descr="logo_eap_new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1950"/>
            <a:ext cx="16843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entury Gothic" panose="020B0502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entury Gothic" panose="020B0502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entury Gothic" panose="020B0502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entury Gothic" panose="020B0502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Century Gothic" panose="020B0502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Century Gothic" panose="020B0502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Century Gothic" panose="020B0502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Century Gothic" panose="020B0502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1357313"/>
            <a:ext cx="7129462" cy="1541462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l-GR" sz="2400" b="1" dirty="0"/>
              <a:t>Δημιουργία αλγορίθμου για αυτόματη αγοραπωλησία μετοχών μέσα στην ημέρα για το δείκτη </a:t>
            </a:r>
            <a:r>
              <a:rPr lang="en-US" altLang="el-GR" sz="2400" b="1" dirty="0"/>
              <a:t>S&amp;P 500</a:t>
            </a:r>
            <a:endParaRPr lang="el-GR" altLang="el-GR" sz="24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584" y="3356992"/>
            <a:ext cx="3096964" cy="532060"/>
          </a:xfrm>
        </p:spPr>
        <p:txBody>
          <a:bodyPr/>
          <a:lstStyle/>
          <a:p>
            <a:pPr eaLnBrk="1" hangingPunct="1"/>
            <a:r>
              <a:rPr lang="el-GR" altLang="el-GR" sz="2000" b="1" dirty="0">
                <a:solidFill>
                  <a:schemeClr val="folHlink"/>
                </a:solidFill>
              </a:rPr>
              <a:t>Λέανδρος </a:t>
            </a:r>
            <a:r>
              <a:rPr lang="el-GR" altLang="el-GR" sz="2000" b="1" dirty="0" err="1">
                <a:solidFill>
                  <a:schemeClr val="folHlink"/>
                </a:solidFill>
              </a:rPr>
              <a:t>Καΐπης</a:t>
            </a:r>
            <a:endParaRPr lang="el-GR" altLang="el-GR" sz="2000" b="1" dirty="0">
              <a:solidFill>
                <a:schemeClr val="folHlink"/>
              </a:solidFill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827584" y="3933056"/>
            <a:ext cx="7129462" cy="120084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 u="sng" dirty="0">
                <a:solidFill>
                  <a:schemeClr val="bg1"/>
                </a:solidFill>
              </a:rPr>
              <a:t>Επιβλέπων</a:t>
            </a:r>
            <a:r>
              <a:rPr lang="en-US" altLang="el-GR" sz="1800" u="sng" dirty="0">
                <a:solidFill>
                  <a:schemeClr val="bg1"/>
                </a:solidFill>
              </a:rPr>
              <a:t> </a:t>
            </a:r>
            <a:r>
              <a:rPr lang="el-GR" altLang="el-GR" sz="1800" u="sng" dirty="0">
                <a:solidFill>
                  <a:schemeClr val="bg1"/>
                </a:solidFill>
              </a:rPr>
              <a:t>Καθηγητής:</a:t>
            </a:r>
            <a:r>
              <a:rPr lang="el-GR" altLang="el-GR" sz="1800" dirty="0">
                <a:solidFill>
                  <a:schemeClr val="bg1"/>
                </a:solidFill>
              </a:rPr>
              <a:t> Δρ. Ευστράτιος Γεωργόπουλος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</a:pPr>
            <a:r>
              <a:rPr lang="el-GR" altLang="el-GR" sz="1600" u="sng" dirty="0">
                <a:solidFill>
                  <a:schemeClr val="bg1"/>
                </a:solidFill>
              </a:rPr>
              <a:t>Μέλη ΕΚ:</a:t>
            </a:r>
            <a:r>
              <a:rPr lang="el-GR" altLang="el-GR" sz="1600" dirty="0">
                <a:solidFill>
                  <a:schemeClr val="bg1"/>
                </a:solidFill>
              </a:rPr>
              <a:t>  Δρ. Γρηγόριος Μπεληγιάννης,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</a:pPr>
            <a:r>
              <a:rPr lang="el-GR" altLang="el-GR" sz="1600" dirty="0">
                <a:solidFill>
                  <a:schemeClr val="bg1"/>
                </a:solidFill>
              </a:rPr>
              <a:t>                 Δρ. </a:t>
            </a:r>
            <a:r>
              <a:rPr lang="el-GR" altLang="el-GR" sz="1600" dirty="0" err="1">
                <a:solidFill>
                  <a:schemeClr val="bg1"/>
                </a:solidFill>
              </a:rPr>
              <a:t>Χαϊρή</a:t>
            </a:r>
            <a:r>
              <a:rPr lang="el-GR" altLang="el-GR" sz="1600" dirty="0">
                <a:solidFill>
                  <a:schemeClr val="bg1"/>
                </a:solidFill>
              </a:rPr>
              <a:t> </a:t>
            </a:r>
            <a:r>
              <a:rPr lang="el-GR" altLang="el-GR" sz="1600" dirty="0" err="1">
                <a:solidFill>
                  <a:schemeClr val="bg1"/>
                </a:solidFill>
              </a:rPr>
              <a:t>Κιούρτ</a:t>
            </a:r>
            <a:endParaRPr lang="el-GR" altLang="el-G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42229A8-BEBD-4918-AE29-C30E7F887036}" type="slidenum">
              <a:rPr lang="el-GR" altLang="el-GR" sz="1200" smtClean="0">
                <a:latin typeface="Arial Black" panose="020B0A040201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l-GR" altLang="el-GR" sz="1200">
              <a:latin typeface="Arial Black" panose="020B0A04020102020204" pitchFamily="34" charset="0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800" dirty="0"/>
              <a:t>Επισκόπηση</a:t>
            </a:r>
            <a:endParaRPr lang="el-GR" altLang="el-GR" dirty="0"/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060848"/>
            <a:ext cx="8291264" cy="3771626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l-GR" altLang="en-US" sz="2000" dirty="0"/>
              <a:t>Θέμα &amp; Στόχοι</a:t>
            </a:r>
            <a:endParaRPr lang="en-US" altLang="en-US" sz="2000" dirty="0"/>
          </a:p>
          <a:p>
            <a:pPr eaLnBrk="1" hangingPunct="1">
              <a:lnSpc>
                <a:spcPct val="80000"/>
              </a:lnSpc>
            </a:pPr>
            <a:endParaRPr lang="el-GR" altLang="en-US" sz="2000" dirty="0"/>
          </a:p>
          <a:p>
            <a:pPr eaLnBrk="1" hangingPunct="1">
              <a:lnSpc>
                <a:spcPct val="80000"/>
              </a:lnSpc>
            </a:pPr>
            <a:r>
              <a:rPr lang="el-GR" altLang="en-US" sz="2000" dirty="0"/>
              <a:t>Θεωρητικό Πλαίσιο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dirty="0"/>
          </a:p>
          <a:p>
            <a:pPr eaLnBrk="1" hangingPunct="1">
              <a:lnSpc>
                <a:spcPct val="80000"/>
              </a:lnSpc>
            </a:pPr>
            <a:r>
              <a:rPr lang="el-GR" altLang="en-US" sz="2000" dirty="0"/>
              <a:t>Μεθοδολογία &amp; Σχεδιασμός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dirty="0"/>
          </a:p>
          <a:p>
            <a:pPr eaLnBrk="1" hangingPunct="1">
              <a:lnSpc>
                <a:spcPct val="80000"/>
              </a:lnSpc>
            </a:pPr>
            <a:r>
              <a:rPr lang="el-GR" altLang="en-US" sz="2000" dirty="0"/>
              <a:t>Αποτελέσματα &amp; Αξιολόγηση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dirty="0"/>
          </a:p>
          <a:p>
            <a:pPr eaLnBrk="1" hangingPunct="1">
              <a:lnSpc>
                <a:spcPct val="80000"/>
              </a:lnSpc>
            </a:pPr>
            <a:r>
              <a:rPr lang="el-GR" altLang="en-US" sz="2000" dirty="0"/>
              <a:t>Συμπεράσματα &amp; Μελλοντικές Επεκτάσεις.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64E9A95-90BE-4BAB-BFB6-9775212BDED7}" type="slidenum">
              <a:rPr lang="el-GR" altLang="el-GR" sz="1200" smtClean="0">
                <a:latin typeface="Arial Black" panose="020B0A040201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l-GR" altLang="el-GR" sz="1200">
              <a:latin typeface="Arial Black" panose="020B0A04020102020204" pitchFamily="34" charset="0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800" dirty="0"/>
              <a:t>Θέμα &amp; Στόχοι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12776"/>
            <a:ext cx="8291264" cy="46339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l-GR" altLang="el-GR" sz="2000" b="1" dirty="0"/>
              <a:t>Το Πρόβλημα</a:t>
            </a:r>
            <a:r>
              <a:rPr lang="el-GR" altLang="el-GR" sz="2000" dirty="0"/>
              <a:t>: Οι σύγχρονες χρηματοοικονομικές αγορές είναι εξαιρετικά γρήγορες και πολύπλοκες. Ο ανθρώπινος παράγοντας περιορίζεται από το συναίσθημα, την κούραση και την ταχύτητα επεξεργασίας.</a:t>
            </a:r>
            <a:endParaRPr lang="en-US" altLang="el-GR" sz="2000" dirty="0"/>
          </a:p>
          <a:p>
            <a:pPr eaLnBrk="1" hangingPunct="1">
              <a:lnSpc>
                <a:spcPct val="150000"/>
              </a:lnSpc>
            </a:pPr>
            <a:r>
              <a:rPr lang="el-GR" altLang="el-GR" sz="2000" b="1" dirty="0"/>
              <a:t>Η Ανάγκη</a:t>
            </a:r>
            <a:r>
              <a:rPr lang="el-GR" altLang="el-GR" sz="2000" dirty="0"/>
              <a:t>: Η δημιουργία αυτοματοποιημένων συστημάτων (</a:t>
            </a:r>
            <a:r>
              <a:rPr lang="el-GR" altLang="el-GR" sz="2000" dirty="0" err="1"/>
              <a:t>Algorithmic</a:t>
            </a:r>
            <a:r>
              <a:rPr lang="el-GR" altLang="el-GR" sz="2000" dirty="0"/>
              <a:t> Trading) που λαμβάνουν ορθολογικές αποφάσεις σε κλάσματα δευτερολέπτου.</a:t>
            </a:r>
          </a:p>
          <a:p>
            <a:pPr eaLnBrk="1" hangingPunct="1">
              <a:lnSpc>
                <a:spcPct val="150000"/>
              </a:lnSpc>
            </a:pPr>
            <a:r>
              <a:rPr lang="el-GR" altLang="el-GR" sz="2000" b="1" dirty="0"/>
              <a:t>Στόχος Εργασίας</a:t>
            </a:r>
            <a:r>
              <a:rPr lang="el-GR" altLang="el-GR" sz="2000" dirty="0"/>
              <a:t>: Η ανάπτυξη ενός αυτόνομου πράκτορα που μαθαίνει από την εμπειρία του να εκτελεί κερδοφόρες </a:t>
            </a:r>
            <a:r>
              <a:rPr lang="el-GR" altLang="el-GR" sz="2000" dirty="0" err="1"/>
              <a:t>ενδοημερήσιες</a:t>
            </a:r>
            <a:r>
              <a:rPr lang="el-GR" altLang="el-GR" sz="2000" dirty="0"/>
              <a:t> συναλλαγές (</a:t>
            </a:r>
            <a:r>
              <a:rPr lang="el-GR" altLang="el-GR" sz="2000" dirty="0" err="1"/>
              <a:t>intraday</a:t>
            </a:r>
            <a:r>
              <a:rPr lang="el-GR" altLang="el-GR" sz="2000" dirty="0"/>
              <a:t> </a:t>
            </a:r>
            <a:r>
              <a:rPr lang="el-GR" altLang="el-GR" sz="2000" dirty="0" err="1"/>
              <a:t>trading</a:t>
            </a:r>
            <a:r>
              <a:rPr lang="el-GR" altLang="el-GR" sz="2000" dirty="0"/>
              <a:t>) στον δείκτη S&amp;P 500.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63713" y="228600"/>
            <a:ext cx="6048647" cy="914400"/>
          </a:xfrm>
        </p:spPr>
        <p:txBody>
          <a:bodyPr/>
          <a:lstStyle/>
          <a:p>
            <a:r>
              <a:rPr lang="el-GR" altLang="el-GR" sz="2800" dirty="0"/>
              <a:t>Θεωρητικό Πλαίσιο-</a:t>
            </a:r>
            <a:r>
              <a:rPr lang="el-GR" sz="2800" dirty="0"/>
              <a:t>Τι είναι η Ενισχυτική Μάθηση</a:t>
            </a:r>
            <a:endParaRPr lang="en-US" sz="2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475252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l-GR" sz="2000" b="1" dirty="0"/>
              <a:t>Βασική Ιδέα</a:t>
            </a:r>
            <a:r>
              <a:rPr lang="el-GR" sz="2000" dirty="0"/>
              <a:t>:</a:t>
            </a:r>
            <a:r>
              <a:rPr lang="el-GR" sz="1800" dirty="0"/>
              <a:t> Ο πράκτορας μαθαίνει μέσω "δοκιμής και λάθους", όπως μαθαίνει ένας άνθρωπος ή ένα ζώο.</a:t>
            </a:r>
          </a:p>
          <a:p>
            <a:pPr>
              <a:lnSpc>
                <a:spcPct val="150000"/>
              </a:lnSpc>
            </a:pPr>
            <a:r>
              <a:rPr lang="el-GR" sz="2000" b="1" dirty="0"/>
              <a:t>Πυρήνας του Μοντέλου </a:t>
            </a:r>
            <a:r>
              <a:rPr lang="en-US" sz="2000" b="1" dirty="0"/>
              <a:t>RL</a:t>
            </a:r>
            <a:r>
              <a:rPr lang="el-GR" sz="2000" dirty="0"/>
              <a:t>:</a:t>
            </a:r>
          </a:p>
          <a:p>
            <a:pPr marL="800100" lvl="1" indent="-342900">
              <a:buSzPct val="80000"/>
              <a:buFont typeface="+mj-lt"/>
              <a:buAutoNum type="arabicPeriod"/>
            </a:pPr>
            <a:r>
              <a:rPr lang="el-GR" sz="1800" dirty="0"/>
              <a:t>Πράκτορας (</a:t>
            </a:r>
            <a:r>
              <a:rPr lang="el-GR" sz="1800" dirty="0" err="1"/>
              <a:t>Agent</a:t>
            </a:r>
            <a:r>
              <a:rPr lang="el-GR" sz="1800" dirty="0"/>
              <a:t>): Ο "εγκέφαλος" που παίρνει αποφάσεις (π.χ. ο </a:t>
            </a:r>
            <a:r>
              <a:rPr lang="el-GR" sz="1800" dirty="0" err="1"/>
              <a:t>trader</a:t>
            </a:r>
            <a:r>
              <a:rPr lang="el-GR" sz="1800" dirty="0"/>
              <a:t>).</a:t>
            </a:r>
          </a:p>
          <a:p>
            <a:pPr marL="800100" lvl="1" indent="-342900">
              <a:buSzPct val="80000"/>
              <a:buFont typeface="+mj-lt"/>
              <a:buAutoNum type="arabicPeriod"/>
            </a:pPr>
            <a:r>
              <a:rPr lang="el-GR" sz="1800" dirty="0"/>
              <a:t>Περιβάλλον (</a:t>
            </a:r>
            <a:r>
              <a:rPr lang="el-GR" sz="1800" dirty="0" err="1"/>
              <a:t>Environment</a:t>
            </a:r>
            <a:r>
              <a:rPr lang="el-GR" sz="1800" dirty="0"/>
              <a:t>): Ο "κόσμος" στον οποίο δρα (π.χ. χρηματιστήριο).</a:t>
            </a:r>
          </a:p>
          <a:p>
            <a:pPr marL="800100" lvl="1" indent="-342900">
              <a:buSzPct val="80000"/>
              <a:buFont typeface="+mj-lt"/>
              <a:buAutoNum type="arabicPeriod"/>
            </a:pPr>
            <a:r>
              <a:rPr lang="el-GR" sz="1800" dirty="0"/>
              <a:t>Δράση (</a:t>
            </a:r>
            <a:r>
              <a:rPr lang="el-GR" sz="1800" dirty="0" err="1"/>
              <a:t>Action</a:t>
            </a:r>
            <a:r>
              <a:rPr lang="el-GR" sz="1800" dirty="0"/>
              <a:t>): Η κίνηση που κάνει ο πράκτορας (</a:t>
            </a:r>
            <a:r>
              <a:rPr lang="el-GR" sz="1800" dirty="0" err="1"/>
              <a:t>Buy</a:t>
            </a:r>
            <a:r>
              <a:rPr lang="el-GR" sz="1800" dirty="0"/>
              <a:t>, </a:t>
            </a:r>
            <a:r>
              <a:rPr lang="el-GR" sz="1800" dirty="0" err="1"/>
              <a:t>Sell</a:t>
            </a:r>
            <a:r>
              <a:rPr lang="el-GR" sz="1800" dirty="0"/>
              <a:t>, </a:t>
            </a:r>
            <a:r>
              <a:rPr lang="el-GR" sz="1800" dirty="0" err="1"/>
              <a:t>Hold</a:t>
            </a:r>
            <a:r>
              <a:rPr lang="el-GR" sz="1800" dirty="0"/>
              <a:t>).</a:t>
            </a:r>
          </a:p>
          <a:p>
            <a:pPr marL="800100" lvl="1" indent="-342900">
              <a:buSzPct val="80000"/>
              <a:buFont typeface="+mj-lt"/>
              <a:buAutoNum type="arabicPeriod"/>
            </a:pPr>
            <a:r>
              <a:rPr lang="el-GR" sz="1800" dirty="0"/>
              <a:t>Ανταμοιβή (</a:t>
            </a:r>
            <a:r>
              <a:rPr lang="el-GR" sz="1800" dirty="0" err="1"/>
              <a:t>Reward</a:t>
            </a:r>
            <a:r>
              <a:rPr lang="el-GR" sz="1800" dirty="0"/>
              <a:t>): Το σήμα ανατροφοδότησης που λαμβάνει μετά από μια δράση (κέρδος ή ζημία).</a:t>
            </a:r>
            <a:endParaRPr lang="en-US" sz="1800" b="1" dirty="0"/>
          </a:p>
          <a:p>
            <a:pPr>
              <a:lnSpc>
                <a:spcPct val="150000"/>
              </a:lnSpc>
            </a:pPr>
            <a:r>
              <a:rPr lang="el-GR" sz="2000" b="1" dirty="0"/>
              <a:t>Στόχος</a:t>
            </a:r>
            <a:r>
              <a:rPr lang="el-GR" sz="2000" dirty="0"/>
              <a:t>: </a:t>
            </a:r>
            <a:r>
              <a:rPr lang="el-GR" sz="1800" dirty="0"/>
              <a:t>Η μεγιστοποίηση της συνολικής, μακροπρόθεσμης ανταμοιβής, όχι μόνο του άμεσου κέρδους.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2EEC4-F493-4231-8FD4-F494C3224684}" type="slidenum">
              <a:rPr lang="el-GR" altLang="el-GR" smtClean="0"/>
              <a:pPr>
                <a:defRPr/>
              </a:pPr>
              <a:t>4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503549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2800" dirty="0"/>
              <a:t>Θεωρητικό Πλαίσιο-Γιατί</a:t>
            </a:r>
            <a:r>
              <a:rPr lang="el-GR" sz="2800" dirty="0"/>
              <a:t> Ενισχυτική Μάθηση για </a:t>
            </a:r>
            <a:r>
              <a:rPr lang="en-US" sz="2800" dirty="0"/>
              <a:t>trading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23528" y="1340768"/>
            <a:ext cx="8424936" cy="4998029"/>
          </a:xfrm>
        </p:spPr>
        <p:txBody>
          <a:bodyPr/>
          <a:lstStyle/>
          <a:p>
            <a:r>
              <a:rPr lang="el-GR" sz="1600" b="1" dirty="0"/>
              <a:t>Μίμηση της Ανθρώπινης Μάθησης</a:t>
            </a:r>
            <a:r>
              <a:rPr lang="el-GR" sz="1600" dirty="0"/>
              <a:t>:</a:t>
            </a:r>
          </a:p>
          <a:p>
            <a:pPr lvl="1">
              <a:lnSpc>
                <a:spcPct val="150000"/>
              </a:lnSpc>
            </a:pPr>
            <a:r>
              <a:rPr lang="el-GR" sz="1600" dirty="0"/>
              <a:t>Ο πράκτορας μαθαίνει όπως ένας έμπειρος </a:t>
            </a:r>
            <a:r>
              <a:rPr lang="el-GR" sz="1600" dirty="0" err="1"/>
              <a:t>trader</a:t>
            </a:r>
            <a:r>
              <a:rPr lang="el-GR" sz="1600" dirty="0"/>
              <a:t>: μέσω συνεχούς δοκιμής, λάθους και παρατήρησης των συνεπειών των αποφάσεών του.</a:t>
            </a:r>
          </a:p>
          <a:p>
            <a:r>
              <a:rPr lang="el-GR" sz="1600" b="1" dirty="0"/>
              <a:t>Λήψη Διαδοχικών Αποφάσεων</a:t>
            </a:r>
            <a:r>
              <a:rPr lang="el-GR" sz="1600" dirty="0"/>
              <a:t>:</a:t>
            </a:r>
          </a:p>
          <a:p>
            <a:pPr lvl="1">
              <a:lnSpc>
                <a:spcPct val="150000"/>
              </a:lnSpc>
            </a:pPr>
            <a:r>
              <a:rPr lang="el-GR" sz="1600" dirty="0"/>
              <a:t>Το </a:t>
            </a:r>
            <a:r>
              <a:rPr lang="el-GR" sz="1600" dirty="0" err="1"/>
              <a:t>trading</a:t>
            </a:r>
            <a:r>
              <a:rPr lang="el-GR" sz="1600" dirty="0"/>
              <a:t> είναι πρόβλημα διαδοχικών αποφάσεων. Κάθε δράση (αγορά, πώληση, αναμονή) επηρεάζει όχι μόνο το άμεσο κέρδος, αλλά και τις μελλοντικές ευκαιρίες.</a:t>
            </a:r>
          </a:p>
          <a:p>
            <a:pPr lvl="1">
              <a:lnSpc>
                <a:spcPct val="150000"/>
              </a:lnSpc>
            </a:pPr>
            <a:r>
              <a:rPr lang="el-GR" sz="1600" dirty="0"/>
              <a:t>Η Ενισχυτική Μάθηση είναι σχεδιασμένη για να βελτιστοποιεί μακροπρόθεσμα αποτελέσματα.</a:t>
            </a:r>
          </a:p>
          <a:p>
            <a:r>
              <a:rPr lang="el-GR" sz="1600" b="1" dirty="0"/>
              <a:t>Αυτονομία και Προσαρμοστικότητα</a:t>
            </a:r>
            <a:r>
              <a:rPr lang="el-GR" sz="1600" dirty="0"/>
              <a:t>:</a:t>
            </a:r>
          </a:p>
          <a:p>
            <a:pPr lvl="1"/>
            <a:r>
              <a:rPr lang="el-GR" sz="1600" dirty="0"/>
              <a:t>Σε αντίθεση με άλλες μεθόδους (π.χ. </a:t>
            </a:r>
            <a:r>
              <a:rPr lang="el-GR" sz="1600" dirty="0" err="1"/>
              <a:t>Supervised</a:t>
            </a:r>
            <a:r>
              <a:rPr lang="el-GR" sz="1600" dirty="0"/>
              <a:t> </a:t>
            </a:r>
            <a:r>
              <a:rPr lang="el-GR" sz="1600" dirty="0" err="1"/>
              <a:t>Learning</a:t>
            </a:r>
            <a:r>
              <a:rPr lang="el-GR" sz="1600" dirty="0"/>
              <a:t>), ο πράκτορας δεν χρειάζεται "σωστές απαντήσεις" από το παρελθόν.</a:t>
            </a:r>
          </a:p>
          <a:p>
            <a:pPr lvl="1">
              <a:lnSpc>
                <a:spcPct val="150000"/>
              </a:lnSpc>
            </a:pPr>
            <a:r>
              <a:rPr lang="el-GR" sz="1600" dirty="0"/>
              <a:t>Καθοδηγούμενος από τη συνάρτηση ανταμοιβής, ανακαλύπτει νέες στρατηγικές αυτόνομα και προσαρμόζεται σε νέα μοτίβα της αγοράς.</a:t>
            </a:r>
          </a:p>
          <a:p>
            <a:pPr marL="457200" lvl="1" indent="0">
              <a:buNone/>
            </a:pPr>
            <a:endParaRPr lang="el-GR" sz="1600" dirty="0"/>
          </a:p>
          <a:p>
            <a:pPr marL="457200" lvl="1" indent="0">
              <a:buNone/>
            </a:pPr>
            <a:endParaRPr lang="en-US" sz="160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2EEC4-F493-4231-8FD4-F494C3224684}" type="slidenum">
              <a:rPr lang="el-GR" altLang="el-GR" smtClean="0"/>
              <a:pPr>
                <a:defRPr/>
              </a:pPr>
              <a:t>5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08330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586A0AC-F458-48AE-B3A2-3F9FDC67F956}" type="slidenum">
              <a:rPr lang="el-GR" altLang="el-GR" sz="1200" smtClean="0">
                <a:latin typeface="Arial Black" panose="020B0A040201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l-GR" altLang="el-GR" sz="1200">
              <a:latin typeface="Arial Black" panose="020B0A04020102020204" pitchFamily="34" charset="0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800" dirty="0"/>
              <a:t>Θεωρητικό Πλαίσιο</a:t>
            </a:r>
            <a:r>
              <a:rPr lang="en-US" altLang="el-GR" sz="2800" dirty="0"/>
              <a:t>-</a:t>
            </a:r>
            <a:r>
              <a:rPr lang="el-GR" sz="2800" dirty="0"/>
              <a:t>Η Επιλογή του Αλγορίθμου: DDDQN</a:t>
            </a:r>
            <a:endParaRPr lang="el-GR" altLang="el-GR" sz="2800" dirty="0"/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84784"/>
            <a:ext cx="8291264" cy="468052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l-GR" altLang="el-GR" sz="2000" b="1" dirty="0" err="1"/>
              <a:t>Double</a:t>
            </a:r>
            <a:r>
              <a:rPr lang="el-GR" altLang="el-GR" sz="2000" b="1" dirty="0"/>
              <a:t> Q-</a:t>
            </a:r>
            <a:r>
              <a:rPr lang="el-GR" altLang="el-GR" sz="2000" b="1" dirty="0" err="1"/>
              <a:t>Learning</a:t>
            </a:r>
            <a:r>
              <a:rPr lang="el-GR" altLang="el-GR" sz="2000" dirty="0"/>
              <a:t>: Μειώνει την υπερεκτίμηση των τιμών (</a:t>
            </a:r>
            <a:r>
              <a:rPr lang="el-GR" altLang="el-GR" sz="2000" dirty="0" err="1"/>
              <a:t>overestimation</a:t>
            </a:r>
            <a:r>
              <a:rPr lang="el-GR" altLang="el-GR" sz="2000" dirty="0"/>
              <a:t> </a:t>
            </a:r>
            <a:r>
              <a:rPr lang="el-GR" altLang="el-GR" sz="2000" dirty="0" err="1"/>
              <a:t>bias</a:t>
            </a:r>
            <a:r>
              <a:rPr lang="el-GR" altLang="el-GR" sz="2000" dirty="0"/>
              <a:t>):</a:t>
            </a:r>
          </a:p>
          <a:p>
            <a:pPr lvl="1" eaLnBrk="1" hangingPunct="1">
              <a:lnSpc>
                <a:spcPct val="150000"/>
              </a:lnSpc>
              <a:defRPr/>
            </a:pPr>
            <a:r>
              <a:rPr lang="el-GR" altLang="el-GR" sz="1800" dirty="0"/>
              <a:t>Χρησιμοποιεί δύο δίκτυα για πιο αξιόπιστες εκτιμήσεις.</a:t>
            </a:r>
          </a:p>
          <a:p>
            <a:pPr lvl="1" eaLnBrk="1" hangingPunct="1">
              <a:lnSpc>
                <a:spcPct val="150000"/>
              </a:lnSpc>
              <a:defRPr/>
            </a:pPr>
            <a:r>
              <a:rPr lang="el-GR" altLang="el-GR" sz="1800" dirty="0"/>
              <a:t>Αποτέλεσμα</a:t>
            </a:r>
            <a:r>
              <a:rPr lang="el-GR" altLang="el-GR" sz="1800" dirty="0" smtClean="0"/>
              <a:t>: Πιο </a:t>
            </a:r>
            <a:r>
              <a:rPr lang="el-GR" altLang="el-GR" sz="1800" dirty="0"/>
              <a:t>σταθερή εκπαίδευση.</a:t>
            </a:r>
            <a:endParaRPr lang="el-GR" altLang="el-GR" sz="2000" dirty="0"/>
          </a:p>
          <a:p>
            <a:pPr marL="342900" lvl="1" indent="-342900" eaLnBrk="1" hangingPunct="1">
              <a:lnSpc>
                <a:spcPct val="150000"/>
              </a:lnSpc>
              <a:buClr>
                <a:schemeClr val="hlink"/>
              </a:buClr>
              <a:buSzPct val="80000"/>
              <a:defRPr/>
            </a:pPr>
            <a:r>
              <a:rPr lang="el-GR" altLang="el-GR" sz="2000" b="1" dirty="0" err="1"/>
              <a:t>Dueling</a:t>
            </a:r>
            <a:r>
              <a:rPr lang="el-GR" altLang="el-GR" sz="2000" b="1" dirty="0"/>
              <a:t> </a:t>
            </a:r>
            <a:r>
              <a:rPr lang="el-GR" altLang="el-GR" sz="2000" b="1" dirty="0" err="1"/>
              <a:t>Architecture</a:t>
            </a:r>
            <a:r>
              <a:rPr lang="el-GR" altLang="el-GR" sz="2000" dirty="0"/>
              <a:t>: </a:t>
            </a:r>
            <a:r>
              <a:rPr lang="el-GR" sz="2000" dirty="0"/>
              <a:t>Βελτιώνει την Κατανόηση της Κατάστασης</a:t>
            </a:r>
          </a:p>
          <a:p>
            <a:pPr lvl="1" eaLnBrk="1" hangingPunct="1">
              <a:lnSpc>
                <a:spcPct val="150000"/>
              </a:lnSpc>
              <a:buClr>
                <a:srgbClr val="99CCFF"/>
              </a:buClr>
              <a:defRPr/>
            </a:pPr>
            <a:r>
              <a:rPr lang="el-GR" altLang="el-GR" sz="1800" dirty="0">
                <a:solidFill>
                  <a:srgbClr val="000000"/>
                </a:solidFill>
              </a:rPr>
              <a:t>Διαχωρίζει την αξιολόγηση σε:</a:t>
            </a:r>
          </a:p>
          <a:p>
            <a:pPr lvl="2" eaLnBrk="1" hangingPunct="1">
              <a:lnSpc>
                <a:spcPct val="150000"/>
              </a:lnSpc>
              <a:buClr>
                <a:srgbClr val="99CCFF"/>
              </a:buClr>
              <a:defRPr/>
            </a:pPr>
            <a:r>
              <a:rPr lang="el-GR" altLang="el-GR" sz="1600" dirty="0" err="1"/>
              <a:t>Value</a:t>
            </a:r>
            <a:r>
              <a:rPr lang="el-GR" altLang="el-GR" sz="1600" dirty="0"/>
              <a:t> </a:t>
            </a:r>
            <a:r>
              <a:rPr lang="en-US" altLang="el-GR" sz="1600" dirty="0"/>
              <a:t>stream</a:t>
            </a:r>
            <a:r>
              <a:rPr lang="el-GR" altLang="el-GR" sz="1600" dirty="0"/>
              <a:t>(V): Πόσο καλή είναι η κατάσταση;</a:t>
            </a:r>
            <a:endParaRPr lang="en-US" altLang="el-GR" sz="1600" dirty="0"/>
          </a:p>
          <a:p>
            <a:pPr lvl="2" eaLnBrk="1" hangingPunct="1">
              <a:lnSpc>
                <a:spcPct val="150000"/>
              </a:lnSpc>
              <a:buClr>
                <a:srgbClr val="99CCFF"/>
              </a:buClr>
              <a:defRPr/>
            </a:pPr>
            <a:r>
              <a:rPr lang="el-GR" altLang="el-GR" sz="1600" dirty="0" err="1"/>
              <a:t>Advantage</a:t>
            </a:r>
            <a:r>
              <a:rPr lang="el-GR" altLang="el-GR" sz="1600" dirty="0"/>
              <a:t> </a:t>
            </a:r>
            <a:r>
              <a:rPr lang="en-US" altLang="el-GR" sz="1600" dirty="0"/>
              <a:t>stream</a:t>
            </a:r>
            <a:r>
              <a:rPr lang="el-GR" altLang="el-GR" sz="1600" dirty="0"/>
              <a:t>(A): Ποιο το πλεονέκτημα κάθε δράσης;</a:t>
            </a:r>
            <a:endParaRPr lang="en-US" altLang="el-GR" sz="1600" dirty="0"/>
          </a:p>
          <a:p>
            <a:pPr lvl="1" eaLnBrk="1" hangingPunct="1">
              <a:lnSpc>
                <a:spcPct val="150000"/>
              </a:lnSpc>
              <a:buClr>
                <a:srgbClr val="99CCFF"/>
              </a:buClr>
              <a:defRPr/>
            </a:pPr>
            <a:r>
              <a:rPr lang="el-GR" altLang="el-GR" sz="1800" dirty="0">
                <a:solidFill>
                  <a:srgbClr val="000000"/>
                </a:solidFill>
              </a:rPr>
              <a:t>Αποτέλεσμα: Πιο αποδοτική μάθηση</a:t>
            </a:r>
            <a:endParaRPr lang="en-US" altLang="el-G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D49FC09-54E0-405C-8FFC-08A88BF5167C}" type="slidenum">
              <a:rPr lang="el-GR" altLang="el-GR" sz="1200" smtClean="0">
                <a:latin typeface="Arial Black" panose="020B0A040201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l-GR" altLang="el-GR" sz="1200">
              <a:latin typeface="Arial Black" panose="020B0A04020102020204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800" dirty="0"/>
              <a:t>Μεθοδολογία &amp; Σχεδιασμός – Δομή Συστήματος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FD888B-F7E8-47A3-9F0C-9D9A48485B34}" type="slidenum">
              <a:rPr lang="el-GR" altLang="el-GR" smtClean="0">
                <a:latin typeface="Arial Black" panose="020B0A04020102020204" pitchFamily="34" charset="0"/>
              </a:rPr>
              <a:pPr/>
              <a:t>8</a:t>
            </a:fld>
            <a:endParaRPr lang="el-GR" altLang="el-GR">
              <a:latin typeface="Arial Black" panose="020B0A04020102020204" pitchFamily="34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600" y="0"/>
            <a:ext cx="46847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2800" dirty="0"/>
              <a:t>Μεθοδολογία &amp; Σχεδιασμός – Δομή Συστήματος</a:t>
            </a:r>
            <a:endParaRPr lang="en-US" sz="2800" dirty="0"/>
          </a:p>
        </p:txBody>
      </p:sp>
      <p:sp>
        <p:nvSpPr>
          <p:cNvPr id="12" name="Θέση περιεχομένου 11"/>
          <p:cNvSpPr>
            <a:spLocks noGrp="1"/>
          </p:cNvSpPr>
          <p:nvPr>
            <p:ph sz="half" idx="1"/>
          </p:nvPr>
        </p:nvSpPr>
        <p:spPr>
          <a:xfrm>
            <a:off x="467544" y="1600200"/>
            <a:ext cx="4320480" cy="4419600"/>
          </a:xfrm>
        </p:spPr>
        <p:txBody>
          <a:bodyPr/>
          <a:lstStyle/>
          <a:p>
            <a:pPr marL="914400" lvl="2" indent="0">
              <a:buNone/>
            </a:pPr>
            <a:r>
              <a:rPr lang="en-US" sz="1600" b="1" dirty="0"/>
              <a:t>Training flowchart</a:t>
            </a:r>
          </a:p>
        </p:txBody>
      </p:sp>
      <p:sp>
        <p:nvSpPr>
          <p:cNvPr id="13" name="Θέση περιεχομένου 12"/>
          <p:cNvSpPr>
            <a:spLocks noGrp="1"/>
          </p:cNvSpPr>
          <p:nvPr>
            <p:ph sz="half" idx="2"/>
          </p:nvPr>
        </p:nvSpPr>
        <p:spPr>
          <a:xfrm>
            <a:off x="4860032" y="1600200"/>
            <a:ext cx="3674368" cy="4419600"/>
          </a:xfrm>
        </p:spPr>
        <p:txBody>
          <a:bodyPr/>
          <a:lstStyle/>
          <a:p>
            <a:pPr marL="914400" lvl="2" indent="0">
              <a:buNone/>
            </a:pPr>
            <a:r>
              <a:rPr lang="en-US" sz="1600" b="1" dirty="0"/>
              <a:t>Trading flowchart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2EEC4-F493-4231-8FD4-F494C3224684}" type="slidenum">
              <a:rPr lang="el-GR" altLang="el-GR" smtClean="0"/>
              <a:pPr>
                <a:defRPr/>
              </a:pPr>
              <a:t>9</a:t>
            </a:fld>
            <a:endParaRPr lang="el-GR" altLang="el-GR"/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564904"/>
            <a:ext cx="2349732" cy="2229395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50" y="2348880"/>
            <a:ext cx="4305060" cy="307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94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2800" dirty="0"/>
              <a:t>Μεθοδολογία &amp; Σχεδιασμός – Περιβάλλον προσομοίωσης</a:t>
            </a:r>
            <a:endParaRPr lang="en-US" sz="2800" dirty="0"/>
          </a:p>
        </p:txBody>
      </p:sp>
      <p:sp>
        <p:nvSpPr>
          <p:cNvPr id="10" name="Θέση περιεχομένου 9"/>
          <p:cNvSpPr>
            <a:spLocks noGrp="1"/>
          </p:cNvSpPr>
          <p:nvPr>
            <p:ph idx="1"/>
          </p:nvPr>
        </p:nvSpPr>
        <p:spPr>
          <a:xfrm>
            <a:off x="395536" y="1700808"/>
            <a:ext cx="8291264" cy="316835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l-GR" sz="2000" b="1" dirty="0"/>
              <a:t>Ρεαλισμός</a:t>
            </a:r>
            <a:r>
              <a:rPr lang="el-GR" sz="2000" dirty="0"/>
              <a:t>: Προσομοίωση αγοράς με κανόνες.</a:t>
            </a:r>
          </a:p>
          <a:p>
            <a:pPr>
              <a:lnSpc>
                <a:spcPct val="150000"/>
              </a:lnSpc>
            </a:pPr>
            <a:endParaRPr lang="el-GR" sz="2400" dirty="0"/>
          </a:p>
          <a:p>
            <a:pPr>
              <a:lnSpc>
                <a:spcPct val="150000"/>
              </a:lnSpc>
            </a:pPr>
            <a:r>
              <a:rPr lang="el-GR" sz="2000" b="1" dirty="0"/>
              <a:t>Κανόνες:</a:t>
            </a:r>
            <a:endParaRPr lang="el-GR" sz="2000" dirty="0"/>
          </a:p>
          <a:p>
            <a:pPr lvl="1">
              <a:lnSpc>
                <a:spcPct val="150000"/>
              </a:lnSpc>
            </a:pPr>
            <a:r>
              <a:rPr lang="el-GR" sz="1800" dirty="0"/>
              <a:t>Κόστος συναλλαγών.</a:t>
            </a:r>
          </a:p>
          <a:p>
            <a:pPr lvl="1">
              <a:lnSpc>
                <a:spcPct val="150000"/>
              </a:lnSpc>
            </a:pPr>
            <a:r>
              <a:rPr lang="el-GR" sz="1800" dirty="0"/>
              <a:t>Διαχείριση έως 3 ανοιχτών θέσεων.</a:t>
            </a:r>
          </a:p>
          <a:p>
            <a:pPr lvl="1">
              <a:lnSpc>
                <a:spcPct val="150000"/>
              </a:lnSpc>
            </a:pPr>
            <a:r>
              <a:rPr lang="el-GR" sz="1800" dirty="0"/>
              <a:t>Κλείσιμο θέσεων στο τέλος της ημέρας.</a:t>
            </a:r>
          </a:p>
          <a:p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F8D963-82FB-4608-AC18-886E0333C432}" type="slidenum">
              <a:rPr lang="el-GR" altLang="el-GR" smtClean="0"/>
              <a:pPr>
                <a:defRPr/>
              </a:pPr>
              <a:t>10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277442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2800" dirty="0"/>
              <a:t>Μεθοδολογία &amp; Σχεδιασμός – Χώρος καταστάσεων</a:t>
            </a:r>
            <a:endParaRPr lang="en-US" sz="2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5536" y="1600200"/>
            <a:ext cx="8291264" cy="4419600"/>
          </a:xfrm>
        </p:spPr>
        <p:txBody>
          <a:bodyPr/>
          <a:lstStyle/>
          <a:p>
            <a:r>
              <a:rPr lang="el-GR" sz="2000" b="1" dirty="0"/>
              <a:t>Είσοδος (37 τιμές)</a:t>
            </a:r>
            <a:r>
              <a:rPr lang="el-GR" sz="2000" dirty="0"/>
              <a:t>:</a:t>
            </a:r>
          </a:p>
          <a:p>
            <a:pPr lvl="1">
              <a:lnSpc>
                <a:spcPct val="150000"/>
              </a:lnSpc>
            </a:pPr>
            <a:r>
              <a:rPr lang="el-GR" sz="1800" dirty="0"/>
              <a:t>33 Τεχνικοί Δείκτες (MACD, RSI, ATR, κ.ά.).</a:t>
            </a:r>
          </a:p>
          <a:p>
            <a:pPr lvl="1">
              <a:lnSpc>
                <a:spcPct val="150000"/>
              </a:lnSpc>
            </a:pPr>
            <a:r>
              <a:rPr lang="el-GR" sz="1800" dirty="0"/>
              <a:t>4 Μεταβλητές Χαρτοφυλακίου (</a:t>
            </a:r>
            <a:r>
              <a:rPr lang="el-GR" sz="1800" dirty="0" err="1"/>
              <a:t>PnL</a:t>
            </a:r>
            <a:r>
              <a:rPr lang="en-US" sz="1800" dirty="0"/>
              <a:t> </a:t>
            </a:r>
            <a:r>
              <a:rPr lang="el-GR" sz="1800" dirty="0"/>
              <a:t>/</a:t>
            </a:r>
            <a:r>
              <a:rPr lang="en-US" sz="1800" dirty="0"/>
              <a:t> Initial bank</a:t>
            </a:r>
            <a:r>
              <a:rPr lang="el-GR" sz="1800" dirty="0"/>
              <a:t>, </a:t>
            </a:r>
            <a:r>
              <a:rPr lang="en-US" sz="1800" dirty="0"/>
              <a:t>Portfolio / </a:t>
            </a:r>
            <a:r>
              <a:rPr lang="en-US" sz="1800" dirty="0" err="1"/>
              <a:t>PnL</a:t>
            </a:r>
            <a:r>
              <a:rPr lang="el-GR" sz="1800" dirty="0"/>
              <a:t>,</a:t>
            </a:r>
            <a:r>
              <a:rPr lang="en-US" sz="1800" dirty="0"/>
              <a:t> </a:t>
            </a:r>
            <a:r>
              <a:rPr lang="el-GR" sz="1800" dirty="0"/>
              <a:t>προηγούμενη δράση, </a:t>
            </a:r>
            <a:r>
              <a:rPr lang="en-US" sz="1800" dirty="0"/>
              <a:t>net exposure / Initial bank</a:t>
            </a:r>
            <a:r>
              <a:rPr lang="el-GR" sz="1800" dirty="0"/>
              <a:t>).</a:t>
            </a:r>
          </a:p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2EEC4-F493-4231-8FD4-F494C3224684}" type="slidenum">
              <a:rPr lang="el-GR" altLang="el-GR" smtClean="0"/>
              <a:pPr>
                <a:defRPr/>
              </a:pPr>
              <a:t>11</a:t>
            </a:fld>
            <a:endParaRPr lang="el-GR" altLang="el-GR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803" y="3743647"/>
            <a:ext cx="4498394" cy="21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34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2800" dirty="0"/>
              <a:t>Μεθοδολογία &amp; Σχεδιασμός – Συνάρτηση ανταμοιβής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828800"/>
                <a:ext cx="8291264" cy="2608312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000" b="1" dirty="0"/>
                  <a:t>Risk-Adjusted Reward</a:t>
                </a:r>
                <a:r>
                  <a:rPr lang="en-US" sz="2000" dirty="0"/>
                  <a:t>: </a:t>
                </a:r>
                <a:endParaRPr lang="el-GR" sz="2000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𝑅𝑒𝑤𝑎𝑟𝑑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l-GR" sz="2000" i="1" dirty="0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l-GR" sz="200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 dirty="0" err="1" smtClean="0">
                          <a:latin typeface="Cambria Math" panose="02040503050406030204" pitchFamily="18" charset="0"/>
                        </a:rPr>
                        <m:t>𝑃𝑛</m:t>
                      </m:r>
                      <m:sSub>
                        <m:sSubPr>
                          <m:ctrlPr>
                            <a:rPr lang="en-US" sz="2000" i="1" dirty="0" err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err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000" i="1" dirty="0" err="1" smtClean="0">
                              <a:latin typeface="Cambria Math" panose="02040503050406030204" pitchFamily="18" charset="0"/>
                            </a:rPr>
                            <m:t>𝑅𝑒𝑤𝑎𝑟𝑑</m:t>
                          </m:r>
                        </m:sub>
                      </m:sSub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l-GR" sz="2000" i="1" dirty="0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000" i="1" dirty="0" err="1" smtClean="0">
                          <a:latin typeface="Cambria Math" panose="02040503050406030204" pitchFamily="18" charset="0"/>
                        </a:rPr>
                        <m:t>𝑆𝑜𝑟𝑡𝑖𝑛𝑜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el-GR" sz="2000" i="1" dirty="0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𝐷𝑟𝑎𝑤𝑑𝑜𝑤𝑛</m:t>
                      </m:r>
                    </m:oMath>
                  </m:oMathPara>
                </a14:m>
                <a:endParaRPr lang="el-GR" sz="2000" dirty="0"/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l-GR" sz="2000" b="1" dirty="0"/>
                  <a:t>Στόχος</a:t>
                </a:r>
                <a:r>
                  <a:rPr lang="el-GR" sz="2000" dirty="0"/>
                  <a:t>: Όχι απλά κέρδος, αλλά σταθερό κέρδος με ελεγχόμενο ρίσκο.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828800"/>
                <a:ext cx="8291264" cy="2608312"/>
              </a:xfrm>
              <a:blipFill>
                <a:blip r:embed="rId3"/>
                <a:stretch>
                  <a:fillRect l="-294" b="-1869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2EEC4-F493-4231-8FD4-F494C3224684}" type="slidenum">
              <a:rPr lang="el-GR" altLang="el-GR" smtClean="0"/>
              <a:pPr>
                <a:defRPr/>
              </a:pPr>
              <a:t>12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902165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D34F1FF-3222-4109-8768-F1ED9FA48D26}" type="slidenum">
              <a:rPr lang="el-GR" altLang="el-GR" sz="1200" smtClean="0">
                <a:latin typeface="Arial Black" panose="020B0A040201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l-GR" altLang="el-GR" sz="1200">
              <a:latin typeface="Arial Black" panose="020B0A04020102020204" pitchFamily="34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800" dirty="0"/>
              <a:t>Εκπαίδευση και δοκιμή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442120"/>
            <a:ext cx="8363272" cy="4939208"/>
          </a:xfrm>
        </p:spPr>
        <p:txBody>
          <a:bodyPr numCol="2"/>
          <a:lstStyle/>
          <a:p>
            <a:pPr eaLnBrk="1" hangingPunct="1">
              <a:lnSpc>
                <a:spcPct val="90000"/>
              </a:lnSpc>
            </a:pPr>
            <a:r>
              <a:rPr lang="el-GR" altLang="el-GR" sz="1800" b="1" dirty="0"/>
              <a:t>Δεδομένα</a:t>
            </a:r>
            <a:r>
              <a:rPr lang="el-GR" altLang="el-GR" sz="1800" dirty="0"/>
              <a:t>:</a:t>
            </a:r>
          </a:p>
          <a:p>
            <a:pPr lvl="1">
              <a:lnSpc>
                <a:spcPct val="150000"/>
              </a:lnSpc>
            </a:pPr>
            <a:r>
              <a:rPr lang="en-US" sz="1600" dirty="0"/>
              <a:t>https://www.kaggle.com/</a:t>
            </a:r>
          </a:p>
          <a:p>
            <a:pPr lvl="1">
              <a:lnSpc>
                <a:spcPct val="150000"/>
              </a:lnSpc>
            </a:pPr>
            <a:r>
              <a:rPr lang="el-GR" sz="1600" dirty="0" smtClean="0"/>
              <a:t>Χρησιμοποιήθηκαν </a:t>
            </a:r>
            <a:r>
              <a:rPr lang="el-GR" sz="1600" dirty="0"/>
              <a:t>ιστορικά </a:t>
            </a:r>
            <a:r>
              <a:rPr lang="el-GR" sz="1600" dirty="0" err="1"/>
              <a:t>ενδοημερήσια</a:t>
            </a:r>
            <a:r>
              <a:rPr lang="el-GR" sz="1600" dirty="0"/>
              <a:t> δεδομένα (ανά λεπτό) για 4 διαφορετικές μετοχές του δείκτη S&amp;P 500: F, AMD, AES, και CHK</a:t>
            </a:r>
          </a:p>
          <a:p>
            <a:pPr lvl="1">
              <a:lnSpc>
                <a:spcPct val="150000"/>
              </a:lnSpc>
            </a:pPr>
            <a:r>
              <a:rPr lang="el-GR" sz="1600" dirty="0"/>
              <a:t>Η επιλογή διαφορετικών μετοχών έγινε για να αξιολογηθεί η απόδοση του πράκτορα σε ποικίλες συνθήκες αγοράς.</a:t>
            </a:r>
            <a:endParaRPr lang="el-GR" altLang="el-GR" sz="1800" dirty="0"/>
          </a:p>
          <a:p>
            <a:pPr eaLnBrk="1" hangingPunct="1">
              <a:lnSpc>
                <a:spcPct val="90000"/>
              </a:lnSpc>
            </a:pPr>
            <a:endParaRPr lang="en-US" altLang="el-GR" sz="1800" b="1" dirty="0"/>
          </a:p>
          <a:p>
            <a:pPr eaLnBrk="1" hangingPunct="1">
              <a:lnSpc>
                <a:spcPct val="90000"/>
              </a:lnSpc>
            </a:pPr>
            <a:endParaRPr lang="en-US" altLang="el-GR" sz="1800" b="1" dirty="0"/>
          </a:p>
          <a:p>
            <a:pPr eaLnBrk="1" hangingPunct="1">
              <a:lnSpc>
                <a:spcPct val="90000"/>
              </a:lnSpc>
            </a:pPr>
            <a:endParaRPr lang="en-US" altLang="el-GR" sz="1800" b="1" dirty="0"/>
          </a:p>
          <a:p>
            <a:pPr eaLnBrk="1" hangingPunct="1">
              <a:lnSpc>
                <a:spcPct val="90000"/>
              </a:lnSpc>
            </a:pPr>
            <a:endParaRPr lang="en-US" altLang="el-GR" sz="1800" b="1" dirty="0"/>
          </a:p>
          <a:p>
            <a:pPr eaLnBrk="1" hangingPunct="1">
              <a:lnSpc>
                <a:spcPct val="90000"/>
              </a:lnSpc>
            </a:pPr>
            <a:endParaRPr lang="en-US" altLang="el-GR" sz="1800" b="1" dirty="0"/>
          </a:p>
          <a:p>
            <a:pPr eaLnBrk="1" hangingPunct="1">
              <a:lnSpc>
                <a:spcPct val="90000"/>
              </a:lnSpc>
            </a:pPr>
            <a:endParaRPr lang="en-US" altLang="el-GR" sz="1800" b="1" dirty="0"/>
          </a:p>
          <a:p>
            <a:pPr eaLnBrk="1" hangingPunct="1">
              <a:lnSpc>
                <a:spcPct val="90000"/>
              </a:lnSpc>
            </a:pPr>
            <a:endParaRPr lang="en-US" altLang="el-GR" sz="1800" b="1" dirty="0"/>
          </a:p>
          <a:p>
            <a:pPr eaLnBrk="1" hangingPunct="1">
              <a:lnSpc>
                <a:spcPct val="90000"/>
              </a:lnSpc>
            </a:pPr>
            <a:r>
              <a:rPr lang="el-GR" altLang="el-GR" sz="1800" b="1" dirty="0"/>
              <a:t>Διαδικασία Εκπαίδευσης &amp; Δοκιμής (</a:t>
            </a:r>
            <a:r>
              <a:rPr lang="el-GR" altLang="el-GR" sz="1800" b="1" dirty="0" err="1"/>
              <a:t>Rolling</a:t>
            </a:r>
            <a:r>
              <a:rPr lang="el-GR" altLang="el-GR" sz="1800" b="1" dirty="0"/>
              <a:t> </a:t>
            </a:r>
            <a:r>
              <a:rPr lang="el-GR" altLang="el-GR" sz="1800" b="1" dirty="0" err="1"/>
              <a:t>Window</a:t>
            </a:r>
            <a:r>
              <a:rPr lang="el-GR" altLang="el-GR" sz="1800" b="1" dirty="0"/>
              <a:t>)</a:t>
            </a:r>
            <a:r>
              <a:rPr lang="el-GR" altLang="el-GR" sz="1800" dirty="0"/>
              <a:t>:</a:t>
            </a:r>
          </a:p>
          <a:p>
            <a:pPr lvl="1">
              <a:lnSpc>
                <a:spcPct val="150000"/>
              </a:lnSpc>
              <a:buClr>
                <a:srgbClr val="99CCFF"/>
              </a:buClr>
            </a:pPr>
            <a:r>
              <a:rPr lang="el-GR" sz="1600" dirty="0"/>
              <a:t>Ο πράκτορας εκπαιδεύτηκε ακολουθώντας μια προσέγγιση "κυλιόμενου παραθύρου " 5 ημερών.</a:t>
            </a:r>
          </a:p>
          <a:p>
            <a:pPr lvl="1">
              <a:lnSpc>
                <a:spcPct val="150000"/>
              </a:lnSpc>
              <a:buClr>
                <a:srgbClr val="99CCFF"/>
              </a:buClr>
            </a:pPr>
            <a:r>
              <a:rPr lang="el-GR" altLang="el-GR" sz="1600" dirty="0">
                <a:solidFill>
                  <a:srgbClr val="000000"/>
                </a:solidFill>
              </a:rPr>
              <a:t>Εκπαίδευση: Γίνεται στα δεδομένα της </a:t>
            </a:r>
            <a:r>
              <a:rPr lang="el-GR" altLang="el-GR" sz="1600" i="1" dirty="0">
                <a:solidFill>
                  <a:srgbClr val="000000"/>
                </a:solidFill>
              </a:rPr>
              <a:t>Ν</a:t>
            </a:r>
            <a:r>
              <a:rPr lang="el-GR" altLang="el-GR" sz="1600" dirty="0">
                <a:solidFill>
                  <a:srgbClr val="000000"/>
                </a:solidFill>
              </a:rPr>
              <a:t> ημέρας</a:t>
            </a:r>
          </a:p>
          <a:p>
            <a:pPr lvl="1">
              <a:lnSpc>
                <a:spcPct val="150000"/>
              </a:lnSpc>
              <a:buClr>
                <a:srgbClr val="99CCFF"/>
              </a:buClr>
            </a:pPr>
            <a:r>
              <a:rPr lang="el-GR" altLang="el-GR" sz="1600" dirty="0">
                <a:solidFill>
                  <a:srgbClr val="000000"/>
                </a:solidFill>
              </a:rPr>
              <a:t>Δοκιμή: Γίνεται στα δεδομένα της αμέσως επόμενης εργάσιμης ημέρας (Ν+1) (</a:t>
            </a:r>
            <a:r>
              <a:rPr lang="el-GR" altLang="el-GR" sz="1600" dirty="0" err="1">
                <a:solidFill>
                  <a:srgbClr val="000000"/>
                </a:solidFill>
              </a:rPr>
              <a:t>out</a:t>
            </a:r>
            <a:r>
              <a:rPr lang="el-GR" altLang="el-GR" sz="1600" dirty="0">
                <a:solidFill>
                  <a:srgbClr val="000000"/>
                </a:solidFill>
              </a:rPr>
              <a:t>-of-</a:t>
            </a:r>
            <a:r>
              <a:rPr lang="el-GR" altLang="el-GR" sz="1600" dirty="0" err="1">
                <a:solidFill>
                  <a:srgbClr val="000000"/>
                </a:solidFill>
              </a:rPr>
              <a:t>sample</a:t>
            </a:r>
            <a:r>
              <a:rPr lang="el-GR" altLang="el-GR" sz="1600" dirty="0">
                <a:solidFill>
                  <a:srgbClr val="000000"/>
                </a:solidFill>
              </a:rPr>
              <a:t> </a:t>
            </a:r>
            <a:r>
              <a:rPr lang="el-GR" altLang="el-GR" sz="1600" dirty="0" err="1">
                <a:solidFill>
                  <a:srgbClr val="000000"/>
                </a:solidFill>
              </a:rPr>
              <a:t>testing</a:t>
            </a:r>
            <a:r>
              <a:rPr lang="el-GR" altLang="el-GR" sz="1600" dirty="0">
                <a:solidFill>
                  <a:srgbClr val="000000"/>
                </a:solidFill>
              </a:rPr>
              <a:t>).</a:t>
            </a:r>
          </a:p>
          <a:p>
            <a:pPr lvl="1">
              <a:lnSpc>
                <a:spcPct val="150000"/>
              </a:lnSpc>
              <a:buClr>
                <a:srgbClr val="99CCFF"/>
              </a:buClr>
            </a:pPr>
            <a:r>
              <a:rPr lang="el-GR" altLang="el-GR" sz="1600" dirty="0">
                <a:solidFill>
                  <a:srgbClr val="000000"/>
                </a:solidFill>
              </a:rPr>
              <a:t>Η διαδικασία επαναλήφθηκε για 5 συνολικά επεισόδια για τη σταδιακή βελτίωση της στρατηγικής.</a:t>
            </a:r>
            <a:endParaRPr lang="el-GR" sz="2000" dirty="0">
              <a:solidFill>
                <a:srgbClr val="000000"/>
              </a:solidFill>
            </a:endParaRPr>
          </a:p>
          <a:p>
            <a:pPr lvl="1">
              <a:buClr>
                <a:srgbClr val="99CCFF"/>
              </a:buClr>
            </a:pPr>
            <a:endParaRPr lang="el-GR" altLang="el-GR" sz="2000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l-GR" altLang="el-GR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2800" dirty="0"/>
              <a:t>Εκπαίδευση και δοκιμή</a:t>
            </a:r>
            <a:endParaRPr lang="en-US" sz="2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5536" y="1558280"/>
            <a:ext cx="8291264" cy="467903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l-GR" sz="1800" b="1" dirty="0"/>
              <a:t>Βελτίωση Χώρου Καταστάσεων</a:t>
            </a:r>
            <a:r>
              <a:rPr lang="el-GR" sz="1800" dirty="0"/>
              <a:t>:</a:t>
            </a:r>
          </a:p>
          <a:p>
            <a:pPr lvl="1">
              <a:lnSpc>
                <a:spcPct val="150000"/>
              </a:lnSpc>
              <a:buClr>
                <a:srgbClr val="99CCFF"/>
              </a:buClr>
            </a:pPr>
            <a:r>
              <a:rPr lang="el-GR" sz="1600" dirty="0"/>
              <a:t>Από 27 → 33 Τεχνικούς Δείκτες (προσθήκη συνιστωσών MACD &amp; εξομάλυνση STC) για καθαρότερα σήματα</a:t>
            </a:r>
            <a:r>
              <a:rPr lang="el-GR" altLang="el-GR" sz="1600" dirty="0">
                <a:solidFill>
                  <a:srgbClr val="000000"/>
                </a:solidFill>
              </a:rPr>
              <a:t>.</a:t>
            </a:r>
            <a:endParaRPr lang="el-GR" sz="1600" dirty="0"/>
          </a:p>
          <a:p>
            <a:pPr>
              <a:lnSpc>
                <a:spcPct val="150000"/>
              </a:lnSpc>
            </a:pPr>
            <a:r>
              <a:rPr lang="el-GR" sz="1800" b="1" dirty="0"/>
              <a:t>Προσαρμογή Βασικών </a:t>
            </a:r>
            <a:r>
              <a:rPr lang="el-GR" sz="1800" b="1" dirty="0" err="1"/>
              <a:t>Υπερπαραμέτρων</a:t>
            </a:r>
            <a:r>
              <a:rPr lang="el-GR" sz="1800" dirty="0"/>
              <a:t>:</a:t>
            </a:r>
          </a:p>
          <a:p>
            <a:pPr lvl="1">
              <a:lnSpc>
                <a:spcPct val="150000"/>
              </a:lnSpc>
              <a:buClr>
                <a:srgbClr val="99CCFF"/>
              </a:buClr>
            </a:pPr>
            <a:r>
              <a:rPr lang="el-GR" sz="1600" dirty="0"/>
              <a:t>GAMMA (</a:t>
            </a:r>
            <a:r>
              <a:rPr lang="el-GR" sz="1600" dirty="0" err="1"/>
              <a:t>Discount</a:t>
            </a:r>
            <a:r>
              <a:rPr lang="el-GR" sz="1600" dirty="0"/>
              <a:t> </a:t>
            </a:r>
            <a:r>
              <a:rPr lang="el-GR" sz="1600" dirty="0" err="1"/>
              <a:t>Factor</a:t>
            </a:r>
            <a:r>
              <a:rPr lang="el-GR" sz="1600" dirty="0"/>
              <a:t>): Μειώθηκε από 0.9995 → 0.8 (Εστίαση σε βραχυπρόθεσμο κέρδος).</a:t>
            </a:r>
          </a:p>
          <a:p>
            <a:pPr lvl="1">
              <a:lnSpc>
                <a:spcPct val="150000"/>
              </a:lnSpc>
              <a:buClr>
                <a:srgbClr val="99CCFF"/>
              </a:buClr>
            </a:pPr>
            <a:r>
              <a:rPr lang="el-GR" sz="1600" dirty="0" err="1"/>
              <a:t>Learning</a:t>
            </a:r>
            <a:r>
              <a:rPr lang="el-GR" sz="1600" dirty="0"/>
              <a:t> </a:t>
            </a:r>
            <a:r>
              <a:rPr lang="el-GR" sz="1600" dirty="0" err="1"/>
              <a:t>Rate</a:t>
            </a:r>
            <a:r>
              <a:rPr lang="el-GR" sz="1600" dirty="0"/>
              <a:t>: Μειώθηκε από 5e-4 → 1e-4 (Πιο ομαλή και σταθερή εκπαίδευση).</a:t>
            </a:r>
          </a:p>
          <a:p>
            <a:pPr lvl="1">
              <a:lnSpc>
                <a:spcPct val="150000"/>
              </a:lnSpc>
              <a:buClr>
                <a:srgbClr val="99CCFF"/>
              </a:buClr>
            </a:pPr>
            <a:r>
              <a:rPr lang="en-US" sz="1600" dirty="0"/>
              <a:t>Exploration Schedule (Epsilon):</a:t>
            </a:r>
            <a:endParaRPr lang="el-GR" sz="1600" dirty="0"/>
          </a:p>
          <a:p>
            <a:pPr lvl="2">
              <a:buClr>
                <a:srgbClr val="99CCFF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START: 1.0 → 0.9</a:t>
            </a:r>
            <a:endParaRPr lang="el-GR" sz="1400" dirty="0"/>
          </a:p>
          <a:p>
            <a:pPr lvl="2">
              <a:buClr>
                <a:srgbClr val="99CCFF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END: 0.1 → 0.05</a:t>
            </a:r>
            <a:endParaRPr lang="el-GR" sz="1400" dirty="0"/>
          </a:p>
          <a:p>
            <a:pPr lvl="2">
              <a:buClr>
                <a:srgbClr val="99CCFF"/>
              </a:buClr>
              <a:buSzPct val="80000"/>
              <a:buFont typeface="Arial" panose="020B0604020202020204" pitchFamily="34" charset="0"/>
              <a:buChar char="•"/>
            </a:pPr>
            <a:r>
              <a:rPr lang="el-GR" sz="1400" dirty="0"/>
              <a:t>DECAY: 0.9 → 0.99 (Πιο αργή μείωση της εξερεύνησης).</a:t>
            </a:r>
          </a:p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2EEC4-F493-4231-8FD4-F494C3224684}" type="slidenum">
              <a:rPr lang="el-GR" altLang="el-GR" smtClean="0"/>
              <a:pPr>
                <a:defRPr/>
              </a:pPr>
              <a:t>14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182376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/>
              <a:t>Αποτελέσματα &amp; αξιολόγηση- Απόδοση του Πράκτορα</a:t>
            </a:r>
            <a:endParaRPr lang="en-US" sz="280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2EEC4-F493-4231-8FD4-F494C3224684}" type="slidenum">
              <a:rPr lang="el-GR" altLang="el-GR" smtClean="0"/>
              <a:pPr>
                <a:defRPr/>
              </a:pPr>
              <a:t>15</a:t>
            </a:fld>
            <a:endParaRPr lang="el-GR" altLang="el-GR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812009"/>
            <a:ext cx="3395081" cy="4365104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813466"/>
            <a:ext cx="3395081" cy="43651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530221E-AA5E-FF8C-271B-C94C5D8D8F4A}"/>
              </a:ext>
            </a:extLst>
          </p:cNvPr>
          <p:cNvSpPr txBox="1"/>
          <p:nvPr/>
        </p:nvSpPr>
        <p:spPr>
          <a:xfrm>
            <a:off x="1259888" y="1504232"/>
            <a:ext cx="26820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Portfolio Wealth for CHK Stock </a:t>
            </a:r>
            <a:endParaRPr lang="el-GR" sz="14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A885489-DCB9-A56E-1C2A-BDDE70D43E7B}"/>
              </a:ext>
            </a:extLst>
          </p:cNvPr>
          <p:cNvSpPr txBox="1"/>
          <p:nvPr/>
        </p:nvSpPr>
        <p:spPr>
          <a:xfrm>
            <a:off x="5207969" y="1504232"/>
            <a:ext cx="24111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l-GR"/>
            </a:defPPr>
            <a:lvl1pPr>
              <a:defRPr sz="1400"/>
            </a:lvl1pPr>
          </a:lstStyle>
          <a:p>
            <a:r>
              <a:rPr lang="en-US" dirty="0"/>
              <a:t>Portfolio Wealth for F Stock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64691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/>
              <a:t>Αποτελέσματα &amp; αξιολόγηση- Συγκριτική ανάλυση</a:t>
            </a:r>
            <a:endParaRPr lang="en-US" sz="280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2EEC4-F493-4231-8FD4-F494C3224684}" type="slidenum">
              <a:rPr lang="el-GR" altLang="el-GR" smtClean="0"/>
              <a:pPr>
                <a:defRPr/>
              </a:pPr>
              <a:t>16</a:t>
            </a:fld>
            <a:endParaRPr lang="el-GR" altLang="el-GR"/>
          </a:p>
        </p:txBody>
      </p:sp>
      <p:graphicFrame>
        <p:nvGraphicFramePr>
          <p:cNvPr id="4" name="Πίνακας 3">
            <a:extLst>
              <a:ext uri="{FF2B5EF4-FFF2-40B4-BE49-F238E27FC236}">
                <a16:creationId xmlns="" xmlns:a16="http://schemas.microsoft.com/office/drawing/2014/main" id="{B38A3DAB-8D28-E2FB-25D7-C64F9255CF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94293"/>
              </p:ext>
            </p:extLst>
          </p:nvPr>
        </p:nvGraphicFramePr>
        <p:xfrm>
          <a:off x="808506" y="2420888"/>
          <a:ext cx="7526988" cy="2728864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075284">
                  <a:extLst>
                    <a:ext uri="{9D8B030D-6E8A-4147-A177-3AD203B41FA5}">
                      <a16:colId xmlns="" xmlns:a16="http://schemas.microsoft.com/office/drawing/2014/main" val="1913918589"/>
                    </a:ext>
                  </a:extLst>
                </a:gridCol>
                <a:gridCol w="1075284">
                  <a:extLst>
                    <a:ext uri="{9D8B030D-6E8A-4147-A177-3AD203B41FA5}">
                      <a16:colId xmlns="" xmlns:a16="http://schemas.microsoft.com/office/drawing/2014/main" val="3001221692"/>
                    </a:ext>
                  </a:extLst>
                </a:gridCol>
                <a:gridCol w="1075284">
                  <a:extLst>
                    <a:ext uri="{9D8B030D-6E8A-4147-A177-3AD203B41FA5}">
                      <a16:colId xmlns="" xmlns:a16="http://schemas.microsoft.com/office/drawing/2014/main" val="514482685"/>
                    </a:ext>
                  </a:extLst>
                </a:gridCol>
                <a:gridCol w="1075284">
                  <a:extLst>
                    <a:ext uri="{9D8B030D-6E8A-4147-A177-3AD203B41FA5}">
                      <a16:colId xmlns="" xmlns:a16="http://schemas.microsoft.com/office/drawing/2014/main" val="2603645661"/>
                    </a:ext>
                  </a:extLst>
                </a:gridCol>
                <a:gridCol w="1075284">
                  <a:extLst>
                    <a:ext uri="{9D8B030D-6E8A-4147-A177-3AD203B41FA5}">
                      <a16:colId xmlns="" xmlns:a16="http://schemas.microsoft.com/office/drawing/2014/main" val="3833866158"/>
                    </a:ext>
                  </a:extLst>
                </a:gridCol>
                <a:gridCol w="1075284">
                  <a:extLst>
                    <a:ext uri="{9D8B030D-6E8A-4147-A177-3AD203B41FA5}">
                      <a16:colId xmlns="" xmlns:a16="http://schemas.microsoft.com/office/drawing/2014/main" val="4030551587"/>
                    </a:ext>
                  </a:extLst>
                </a:gridCol>
                <a:gridCol w="1075284">
                  <a:extLst>
                    <a:ext uri="{9D8B030D-6E8A-4147-A177-3AD203B41FA5}">
                      <a16:colId xmlns="" xmlns:a16="http://schemas.microsoft.com/office/drawing/2014/main" val="385852306"/>
                    </a:ext>
                  </a:extLst>
                </a:gridCol>
              </a:tblGrid>
              <a:tr h="348851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Strategies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Dueling Double DQN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Dueling DQN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Double DQN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DQN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Buy &amp; Hold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MA - 5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46168168"/>
                  </a:ext>
                </a:extLst>
              </a:tr>
              <a:tr h="348851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Stocks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66015"/>
                  </a:ext>
                </a:extLst>
              </a:tr>
              <a:tr h="499336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138.694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135.987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92.393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88.537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95.968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98.745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378613564"/>
                  </a:ext>
                </a:extLst>
              </a:tr>
              <a:tr h="499336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AMD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117.504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116.992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100.126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98.410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86.656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96.979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474403068"/>
                  </a:ext>
                </a:extLst>
              </a:tr>
              <a:tr h="499336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AES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119.057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119.001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111.021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109.165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101.099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99.370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443097469"/>
                  </a:ext>
                </a:extLst>
              </a:tr>
              <a:tr h="499336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CHK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106.832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105.993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102.985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102.798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105.834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97.831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680043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6496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E50667-F331-4F5E-A896-283D2D389CD8}" type="slidenum">
              <a:rPr lang="el-GR" altLang="el-GR" sz="1200" smtClean="0">
                <a:latin typeface="Arial Black" panose="020B0A040201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l-GR" altLang="el-GR" sz="1200">
              <a:latin typeface="Arial Black" panose="020B0A04020102020204" pitchFamily="34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800" dirty="0"/>
              <a:t>Συμπεράσματα &amp; μελλοντικές επεκτάσεις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916832"/>
            <a:ext cx="8291264" cy="197281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l-GR" sz="2000" b="1" dirty="0"/>
              <a:t>Συμπεράσματα:</a:t>
            </a:r>
            <a:endParaRPr lang="el-GR" sz="2000" dirty="0"/>
          </a:p>
          <a:p>
            <a:pPr lvl="1">
              <a:lnSpc>
                <a:spcPct val="150000"/>
              </a:lnSpc>
            </a:pPr>
            <a:r>
              <a:rPr lang="el-GR" sz="1800" dirty="0"/>
              <a:t>Αναπτύξαμε επιτυχώς έναν κερδοφόρο πράκτορα DDDQN.</a:t>
            </a:r>
          </a:p>
          <a:p>
            <a:pPr lvl="1">
              <a:lnSpc>
                <a:spcPct val="150000"/>
              </a:lnSpc>
            </a:pPr>
            <a:r>
              <a:rPr lang="el-GR" sz="1800" dirty="0"/>
              <a:t>Κλειδί της επιτυχίας ήταν η αρχιτεκτονική και η </a:t>
            </a:r>
            <a:r>
              <a:rPr lang="el-GR" sz="1800" dirty="0" err="1"/>
              <a:t>risk-adjusted</a:t>
            </a:r>
            <a:r>
              <a:rPr lang="el-GR" sz="1800" dirty="0"/>
              <a:t> ανταμοιβή.</a:t>
            </a:r>
          </a:p>
          <a:p>
            <a:pPr lvl="1">
              <a:lnSpc>
                <a:spcPct val="150000"/>
              </a:lnSpc>
            </a:pPr>
            <a:r>
              <a:rPr lang="el-GR" sz="1800" dirty="0"/>
              <a:t>Το μοντέλο αποδείχθηκε ανώτερο των άλλων μεθόδων.</a:t>
            </a:r>
          </a:p>
          <a:p>
            <a:pPr eaLnBrk="1" hangingPunct="1"/>
            <a:endParaRPr lang="en-US" altLang="el-G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2800" dirty="0"/>
              <a:t>Συμπεράσματα &amp; μελλοντικές επεκτάσεις</a:t>
            </a:r>
            <a:endParaRPr lang="en-US" sz="2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5536" y="1916832"/>
            <a:ext cx="8291264" cy="197281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l-GR" sz="2000" b="1" dirty="0"/>
              <a:t>Μελλοντικές Επεκτάσεις</a:t>
            </a:r>
            <a:r>
              <a:rPr lang="el-GR" sz="2000" dirty="0"/>
              <a:t>:</a:t>
            </a:r>
          </a:p>
          <a:p>
            <a:pPr lvl="1">
              <a:lnSpc>
                <a:spcPct val="150000"/>
              </a:lnSpc>
            </a:pPr>
            <a:r>
              <a:rPr lang="el-GR" sz="1800" dirty="0"/>
              <a:t>Ενσωμάτωση Ανάλυσης Συναισθήματος (</a:t>
            </a:r>
            <a:r>
              <a:rPr lang="el-GR" sz="1800" dirty="0" err="1"/>
              <a:t>Sentiment</a:t>
            </a:r>
            <a:r>
              <a:rPr lang="el-GR" sz="1800" dirty="0"/>
              <a:t> </a:t>
            </a:r>
            <a:r>
              <a:rPr lang="el-GR" sz="1800" dirty="0" err="1"/>
              <a:t>Analysis</a:t>
            </a:r>
            <a:r>
              <a:rPr lang="el-GR" sz="1800" dirty="0"/>
              <a:t>).</a:t>
            </a:r>
          </a:p>
          <a:p>
            <a:pPr lvl="1">
              <a:lnSpc>
                <a:spcPct val="150000"/>
              </a:lnSpc>
            </a:pPr>
            <a:r>
              <a:rPr lang="el-GR" sz="1800" dirty="0"/>
              <a:t>Συστήματα Πολλαπλών Πρακτόρων (</a:t>
            </a:r>
            <a:r>
              <a:rPr lang="el-GR" sz="1800" dirty="0" err="1"/>
              <a:t>Multi-Agent</a:t>
            </a:r>
            <a:r>
              <a:rPr lang="el-GR" sz="1800" dirty="0"/>
              <a:t> Systems).</a:t>
            </a:r>
          </a:p>
          <a:p>
            <a:pPr lvl="1">
              <a:lnSpc>
                <a:spcPct val="150000"/>
              </a:lnSpc>
            </a:pPr>
            <a:r>
              <a:rPr lang="el-GR" sz="1800" dirty="0"/>
              <a:t>Εφαρμογή σε πραγματικό χρόνο (Live Trading).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2EEC4-F493-4231-8FD4-F494C3224684}" type="slidenum">
              <a:rPr lang="el-GR" altLang="el-GR" smtClean="0"/>
              <a:pPr>
                <a:defRPr/>
              </a:pPr>
              <a:t>18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568559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/>
              <a:t>Τέλος</a:t>
            </a:r>
            <a:endParaRPr lang="en-US" sz="2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5536" y="2492896"/>
            <a:ext cx="8291264" cy="1684784"/>
          </a:xfrm>
        </p:spPr>
        <p:txBody>
          <a:bodyPr/>
          <a:lstStyle/>
          <a:p>
            <a:pPr marL="0" indent="0" algn="ctr">
              <a:buNone/>
            </a:pPr>
            <a:r>
              <a:rPr lang="el-GR" sz="2400" b="1" dirty="0"/>
              <a:t>Ευχαριστώ για την προσοχή σας</a:t>
            </a:r>
          </a:p>
          <a:p>
            <a:pPr marL="0" indent="0" algn="ctr">
              <a:buNone/>
            </a:pPr>
            <a:endParaRPr lang="el-GR" sz="3600" dirty="0"/>
          </a:p>
          <a:p>
            <a:pPr marL="0" indent="0" algn="ctr">
              <a:buNone/>
            </a:pPr>
            <a:r>
              <a:rPr lang="el-GR" sz="2000" b="1" dirty="0"/>
              <a:t>Ερωτήσεις;</a:t>
            </a:r>
          </a:p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2EEC4-F493-4231-8FD4-F494C3224684}" type="slidenum">
              <a:rPr lang="el-GR" altLang="el-GR" smtClean="0"/>
              <a:pPr>
                <a:defRPr/>
              </a:pPr>
              <a:t>19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024713336"/>
      </p:ext>
    </p:extLst>
  </p:cSld>
  <p:clrMapOvr>
    <a:masterClrMapping/>
  </p:clrMapOvr>
</p:sld>
</file>

<file path=ppt/theme/theme1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2630</TotalTime>
  <Words>915</Words>
  <Application>Microsoft Office PowerPoint</Application>
  <PresentationFormat>Προβολή στην οθόνη (4:3)</PresentationFormat>
  <Paragraphs>183</Paragraphs>
  <Slides>19</Slides>
  <Notes>19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Cambria Math</vt:lpstr>
      <vt:lpstr>Century Gothic</vt:lpstr>
      <vt:lpstr>Times New Roman</vt:lpstr>
      <vt:lpstr>Wingdings</vt:lpstr>
      <vt:lpstr>Radial</vt:lpstr>
      <vt:lpstr>Δημιουργία αλγορίθμου για αυτόματη αγοραπωλησία μετοχών μέσα στην ημέρα για το δείκτη S&amp;P 500</vt:lpstr>
      <vt:lpstr>Επισκόπηση</vt:lpstr>
      <vt:lpstr>Θέμα &amp; Στόχοι</vt:lpstr>
      <vt:lpstr>Θεωρητικό Πλαίσιο-Τι είναι η Ενισχυτική Μάθηση</vt:lpstr>
      <vt:lpstr>Θεωρητικό Πλαίσιο-Γιατί Ενισχυτική Μάθηση για trading</vt:lpstr>
      <vt:lpstr>Θεωρητικό Πλαίσιο-Η Επιλογή του Αλγορίθμου: DDDQN</vt:lpstr>
      <vt:lpstr>Μεθοδολογία &amp; Σχεδιασμός – Δομή Συστήματος</vt:lpstr>
      <vt:lpstr>Παρουσίαση του PowerPoint</vt:lpstr>
      <vt:lpstr>Μεθοδολογία &amp; Σχεδιασμός – Δομή Συστήματος</vt:lpstr>
      <vt:lpstr>Μεθοδολογία &amp; Σχεδιασμός – Περιβάλλον προσομοίωσης</vt:lpstr>
      <vt:lpstr>Μεθοδολογία &amp; Σχεδιασμός – Χώρος καταστάσεων</vt:lpstr>
      <vt:lpstr>Μεθοδολογία &amp; Σχεδιασμός – Συνάρτηση ανταμοιβής</vt:lpstr>
      <vt:lpstr>Εκπαίδευση και δοκιμή</vt:lpstr>
      <vt:lpstr>Εκπαίδευση και δοκιμή</vt:lpstr>
      <vt:lpstr>Αποτελέσματα &amp; αξιολόγηση- Απόδοση του Πράκτορα</vt:lpstr>
      <vt:lpstr>Αποτελέσματα &amp; αξιολόγηση- Συγκριτική ανάλυση</vt:lpstr>
      <vt:lpstr>Συμπεράσματα &amp; μελλοντικές επεκτάσεις</vt:lpstr>
      <vt:lpstr>Συμπεράσματα &amp; μελλοντικές επεκτάσεις</vt:lpstr>
      <vt:lpstr>Τέλος</vt:lpstr>
    </vt:vector>
  </TitlesOfParts>
  <Company>ΕΑΠ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ΠΛΗ40 Πρότυπο παρουσίασης</dc:title>
  <dc:creator>ΑΧΙΛΛΕΑΣ ΚΑΜΕΑΣ</dc:creator>
  <cp:lastModifiedBy>L K</cp:lastModifiedBy>
  <cp:revision>84</cp:revision>
  <dcterms:created xsi:type="dcterms:W3CDTF">2004-07-16T16:35:59Z</dcterms:created>
  <dcterms:modified xsi:type="dcterms:W3CDTF">2025-07-15T21:02:37Z</dcterms:modified>
</cp:coreProperties>
</file>