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charts/chart39.xml" ContentType="application/vnd.openxmlformats-officedocument.drawingml.char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charts/chart19.xml" ContentType="application/vnd.openxmlformats-officedocument.drawingml.chart+xml"/>
  <Override PartName="/ppt/charts/chart28.xml" ContentType="application/vnd.openxmlformats-officedocument.drawingml.chart+xml"/>
  <Override PartName="/ppt/charts/chart37.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charts/chart26.xml" ContentType="application/vnd.openxmlformats-officedocument.drawingml.chart+xml"/>
  <Override PartName="/ppt/charts/chart35.xml" ContentType="application/vnd.openxmlformats-officedocument.drawingml.char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Default Extension="docx" ContentType="application/vnd.openxmlformats-officedocument.wordprocessingml.document"/>
  <Override PartName="/ppt/charts/chart13.xml" ContentType="application/vnd.openxmlformats-officedocument.drawingml.chart+xml"/>
  <Override PartName="/ppt/charts/chart15.xml" ContentType="application/vnd.openxmlformats-officedocument.drawingml.chart+xml"/>
  <Override PartName="/ppt/charts/chart24.xml" ContentType="application/vnd.openxmlformats-officedocument.drawingml.chart+xml"/>
  <Override PartName="/ppt/charts/chart33.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Override PartName="/ppt/charts/chart31.xml" ContentType="application/vnd.openxmlformats-officedocument.drawingml.chart+xml"/>
  <Override PartName="/ppt/charts/chart40.xml" ContentType="application/vnd.openxmlformats-officedocument.drawingml.chart+xml"/>
  <Override PartName="/ppt/charts/chart7.xml" ContentType="application/vnd.openxmlformats-officedocument.drawingml.chart+xml"/>
  <Override PartName="/ppt/charts/chart20.xml" ContentType="application/vnd.openxmlformats-officedocument.drawingml.chart+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charts/chart29.xml" ContentType="application/vnd.openxmlformats-officedocument.drawingml.char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charts/chart18.xml" ContentType="application/vnd.openxmlformats-officedocument.drawingml.chart+xml"/>
  <Override PartName="/ppt/charts/chart27.xml" ContentType="application/vnd.openxmlformats-officedocument.drawingml.chart+xml"/>
  <Override PartName="/ppt/charts/chart36.xml" ContentType="application/vnd.openxmlformats-officedocument.drawingml.chart+xml"/>
  <Override PartName="/ppt/charts/chart3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charts/chart16.xml" ContentType="application/vnd.openxmlformats-officedocument.drawingml.chart+xml"/>
  <Override PartName="/ppt/charts/chart25.xml" ContentType="application/vnd.openxmlformats-officedocument.drawingml.chart+xml"/>
  <Override PartName="/ppt/charts/chart34.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ppt/charts/chart23.xml" ContentType="application/vnd.openxmlformats-officedocument.drawingml.chart+xml"/>
  <Override PartName="/ppt/charts/chart32.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charts/chart21.xml" ContentType="application/vnd.openxmlformats-officedocument.drawingml.chart+xml"/>
  <Override PartName="/ppt/charts/chart30.xml" ContentType="application/vnd.openxmlformats-officedocument.drawingml.chart+xml"/>
  <Override PartName="/ppt/charts/chart41.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Override PartName="/ppt/charts/chart10.xml" ContentType="application/vnd.openxmlformats-officedocument.drawingml.chart+xml"/>
  <Override PartName="/ppt/charts/chart4.xml" ContentType="application/vnd.openxmlformats-officedocument.drawingml.chart+xml"/>
  <Override PartName="/ppt/slides/slide8.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65" r:id="rId3"/>
    <p:sldId id="257" r:id="rId4"/>
    <p:sldId id="258" r:id="rId5"/>
    <p:sldId id="259" r:id="rId6"/>
    <p:sldId id="260" r:id="rId7"/>
    <p:sldId id="261" r:id="rId8"/>
    <p:sldId id="262" r:id="rId9"/>
    <p:sldId id="263" r:id="rId10"/>
    <p:sldId id="264" r:id="rId11"/>
    <p:sldId id="267" r:id="rId12"/>
    <p:sldId id="268" r:id="rId13"/>
    <p:sldId id="280" r:id="rId14"/>
    <p:sldId id="269" r:id="rId15"/>
    <p:sldId id="270" r:id="rId16"/>
    <p:sldId id="266" r:id="rId17"/>
    <p:sldId id="271" r:id="rId18"/>
    <p:sldId id="272" r:id="rId19"/>
    <p:sldId id="273" r:id="rId20"/>
    <p:sldId id="274" r:id="rId21"/>
    <p:sldId id="275" r:id="rId22"/>
    <p:sldId id="276" r:id="rId23"/>
    <p:sldId id="281" r:id="rId24"/>
    <p:sldId id="277" r:id="rId25"/>
    <p:sldId id="282" r:id="rId26"/>
    <p:sldId id="278" r:id="rId27"/>
    <p:sldId id="285" r:id="rId28"/>
    <p:sldId id="279" r:id="rId29"/>
    <p:sldId id="283" r:id="rId3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charts/_rels/chart1.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40.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C:\Users\kostas\Desktop\&#917;&#961;&#969;&#964;&#951;&#956;&#945;&#964;&#959;&#955;&#972;&#947;&#953;&#959;%20&#916;&#953;&#959;&#943;&#954;&#951;&#963;&#951;&#962;%20&#913;&#957;&#952;&#961;&#974;&#960;&#953;&#957;&#959;&#965;%20&#916;&#965;&#957;&#945;&#956;&#953;&#954;&#959;&#973;%20&#963;&#964;&#959;&#957;%20&#932;&#961;&#945;&#960;&#949;&#950;&#953;&#954;&#972;%20&#932;&#959;&#956;&#941;&#945;%20(&#913;&#960;&#945;&#957;&#964;&#942;&#963;&#949;&#953;&#96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100"/>
            </a:pPr>
            <a:r>
              <a:rPr lang="el-GR" sz="1100"/>
              <a:t>ΦΥΛΟ</a:t>
            </a:r>
          </a:p>
        </c:rich>
      </c:tx>
    </c:title>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φόρμας'!$A$103:$B$103</c:f>
              <c:strCache>
                <c:ptCount val="2"/>
                <c:pt idx="0">
                  <c:v>ΑΝΤΡΕΣ</c:v>
                </c:pt>
                <c:pt idx="1">
                  <c:v>ΓΥΝΑΙΚΕΣ</c:v>
                </c:pt>
              </c:strCache>
            </c:strRef>
          </c:cat>
          <c:val>
            <c:numRef>
              <c:f>'1 απαντήσεις φόρμας'!$A$104:$B$104</c:f>
              <c:numCache>
                <c:formatCode>General</c:formatCode>
                <c:ptCount val="2"/>
                <c:pt idx="0">
                  <c:v>39</c:v>
                </c:pt>
                <c:pt idx="1">
                  <c:v>61</c:v>
                </c:pt>
              </c:numCache>
            </c:numRef>
          </c:val>
        </c:ser>
        <c:dLbls>
          <c:showPercent val="1"/>
        </c:dLbls>
      </c:pie3DChart>
    </c:plotArea>
    <c:legend>
      <c:legendPos val="r"/>
    </c:legend>
    <c:plotVisOnly val="1"/>
    <c:dispBlanksAs val="zero"/>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400"/>
            </a:pPr>
            <a:r>
              <a:rPr lang="el-GR" sz="1400"/>
              <a:t>ΗΛΙΚΙΑ</a:t>
            </a:r>
          </a:p>
        </c:rich>
      </c:tx>
    </c:title>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φόρμας'!$A$114:$A$118</c:f>
              <c:strCache>
                <c:ptCount val="5"/>
                <c:pt idx="0">
                  <c:v>24-29</c:v>
                </c:pt>
                <c:pt idx="1">
                  <c:v>30-35</c:v>
                </c:pt>
                <c:pt idx="2">
                  <c:v>36-41</c:v>
                </c:pt>
                <c:pt idx="3">
                  <c:v>41-46</c:v>
                </c:pt>
                <c:pt idx="4">
                  <c:v>46 ΚΑΙ ΑΝΩ</c:v>
                </c:pt>
              </c:strCache>
            </c:strRef>
          </c:cat>
          <c:val>
            <c:numRef>
              <c:f>'1 απαντήσεις φόρμας'!$B$114:$B$118</c:f>
              <c:numCache>
                <c:formatCode>General</c:formatCode>
                <c:ptCount val="5"/>
                <c:pt idx="0">
                  <c:v>11</c:v>
                </c:pt>
                <c:pt idx="1">
                  <c:v>19</c:v>
                </c:pt>
                <c:pt idx="2">
                  <c:v>45</c:v>
                </c:pt>
                <c:pt idx="3">
                  <c:v>16</c:v>
                </c:pt>
                <c:pt idx="4">
                  <c:v>9</c:v>
                </c:pt>
              </c:numCache>
            </c:numRef>
          </c:val>
        </c:ser>
        <c:dLbls>
          <c:showPercent val="1"/>
        </c:dLbls>
      </c:pie3DChart>
    </c:plotArea>
    <c:legend>
      <c:legendPos val="r"/>
    </c:legend>
    <c:plotVisOnly val="1"/>
    <c:dispBlanksAs val="zero"/>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400"/>
            </a:pPr>
            <a:r>
              <a:rPr lang="el-GR" sz="1400"/>
              <a:t>ΜΟΡΦΩΣΗ</a:t>
            </a:r>
          </a:p>
        </c:rich>
      </c:tx>
    </c:title>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φόρμας'!$A$133:$A$138</c:f>
              <c:strCache>
                <c:ptCount val="6"/>
                <c:pt idx="0">
                  <c:v>ΛΥΚΕΙΟ</c:v>
                </c:pt>
                <c:pt idx="1">
                  <c:v>ΙΕΚ</c:v>
                </c:pt>
                <c:pt idx="2">
                  <c:v>ΑΤΕΙ</c:v>
                </c:pt>
                <c:pt idx="3">
                  <c:v>ΑΕΙ </c:v>
                </c:pt>
                <c:pt idx="4">
                  <c:v>MSC</c:v>
                </c:pt>
                <c:pt idx="5">
                  <c:v>PHD</c:v>
                </c:pt>
              </c:strCache>
            </c:strRef>
          </c:cat>
          <c:val>
            <c:numRef>
              <c:f>'1 απαντήσεις φόρμας'!$B$133:$B$138</c:f>
              <c:numCache>
                <c:formatCode>General</c:formatCode>
                <c:ptCount val="6"/>
                <c:pt idx="0">
                  <c:v>7</c:v>
                </c:pt>
                <c:pt idx="1">
                  <c:v>9</c:v>
                </c:pt>
                <c:pt idx="2">
                  <c:v>8</c:v>
                </c:pt>
                <c:pt idx="3">
                  <c:v>31</c:v>
                </c:pt>
                <c:pt idx="4">
                  <c:v>44</c:v>
                </c:pt>
                <c:pt idx="5">
                  <c:v>1</c:v>
                </c:pt>
              </c:numCache>
            </c:numRef>
          </c:val>
        </c:ser>
        <c:dLbls>
          <c:showPercent val="1"/>
        </c:dLbls>
      </c:pie3DChart>
    </c:plotArea>
    <c:legend>
      <c:legendPos val="r"/>
    </c:legend>
    <c:plotVisOnly val="1"/>
    <c:dispBlanksAs val="zero"/>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200"/>
            </a:pPr>
            <a:r>
              <a:rPr lang="el-GR" sz="1200"/>
              <a:t>ΠΡΟΥΠΗΡΕΣΙΑ</a:t>
            </a:r>
          </a:p>
        </c:rich>
      </c:tx>
    </c:title>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φόρμας'!$A$153:$A$157</c:f>
              <c:strCache>
                <c:ptCount val="5"/>
                <c:pt idx="0">
                  <c:v>1-5</c:v>
                </c:pt>
                <c:pt idx="1">
                  <c:v>5-10</c:v>
                </c:pt>
                <c:pt idx="2">
                  <c:v>10-15</c:v>
                </c:pt>
                <c:pt idx="3">
                  <c:v>15-20</c:v>
                </c:pt>
                <c:pt idx="4">
                  <c:v>20 ΚΑΙ ΑΝΩ</c:v>
                </c:pt>
              </c:strCache>
            </c:strRef>
          </c:cat>
          <c:val>
            <c:numRef>
              <c:f>'1 απαντήσεις φόρμας'!$B$153:$B$157</c:f>
              <c:numCache>
                <c:formatCode>General</c:formatCode>
                <c:ptCount val="5"/>
                <c:pt idx="0">
                  <c:v>13</c:v>
                </c:pt>
                <c:pt idx="1">
                  <c:v>9</c:v>
                </c:pt>
                <c:pt idx="2">
                  <c:v>41</c:v>
                </c:pt>
                <c:pt idx="3">
                  <c:v>23</c:v>
                </c:pt>
                <c:pt idx="4">
                  <c:v>14</c:v>
                </c:pt>
              </c:numCache>
            </c:numRef>
          </c:val>
        </c:ser>
        <c:dLbls>
          <c:showPercent val="1"/>
        </c:dLbls>
      </c:pie3DChart>
    </c:plotArea>
    <c:legend>
      <c:legendPos val="r"/>
    </c:legend>
    <c:plotVisOnly val="1"/>
    <c:dispBlanksAs val="zero"/>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400"/>
            </a:pPr>
            <a:r>
              <a:rPr lang="el-GR" sz="1400"/>
              <a:t>ΘΕΣΗ</a:t>
            </a:r>
          </a:p>
        </c:rich>
      </c:tx>
    </c:title>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φόρμας'!$A$172:$A$177</c:f>
              <c:strCache>
                <c:ptCount val="6"/>
                <c:pt idx="0">
                  <c:v>ΤΑΜΕΙΟ</c:v>
                </c:pt>
                <c:pt idx="1">
                  <c:v>ΥΠΑΛΛΗΛΟΣ ΥΠ</c:v>
                </c:pt>
                <c:pt idx="2">
                  <c:v>ΠΡΟΙΣΤΑΜΕΝΟΣ</c:v>
                </c:pt>
                <c:pt idx="3">
                  <c:v>ΥΠΟΔΝΤΗΣ</c:v>
                </c:pt>
                <c:pt idx="4">
                  <c:v>ΔΝΤΗΣ</c:v>
                </c:pt>
                <c:pt idx="5">
                  <c:v>ΆΛΛΟ</c:v>
                </c:pt>
              </c:strCache>
            </c:strRef>
          </c:cat>
          <c:val>
            <c:numRef>
              <c:f>'1 απαντήσεις φόρμας'!$B$172:$B$177</c:f>
              <c:numCache>
                <c:formatCode>General</c:formatCode>
                <c:ptCount val="6"/>
                <c:pt idx="0">
                  <c:v>7</c:v>
                </c:pt>
                <c:pt idx="1">
                  <c:v>30</c:v>
                </c:pt>
                <c:pt idx="2">
                  <c:v>21</c:v>
                </c:pt>
                <c:pt idx="3">
                  <c:v>7</c:v>
                </c:pt>
                <c:pt idx="4">
                  <c:v>8</c:v>
                </c:pt>
                <c:pt idx="5">
                  <c:v>27</c:v>
                </c:pt>
              </c:numCache>
            </c:numRef>
          </c:val>
        </c:ser>
        <c:dLbls>
          <c:showPercent val="1"/>
        </c:dLbls>
      </c:pie3DChart>
    </c:plotArea>
    <c:legend>
      <c:legendPos val="r"/>
    </c:legend>
    <c:plotVisOnly val="1"/>
    <c:dispBlanksAs val="zero"/>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φόρμας'!$D$103:$D$104</c:f>
              <c:strCache>
                <c:ptCount val="2"/>
                <c:pt idx="0">
                  <c:v>ΝΑΙ</c:v>
                </c:pt>
                <c:pt idx="1">
                  <c:v>ΌΧΙ</c:v>
                </c:pt>
              </c:strCache>
            </c:strRef>
          </c:cat>
          <c:val>
            <c:numRef>
              <c:f>'1 απαντήσεις φόρμας'!$E$103:$E$104</c:f>
              <c:numCache>
                <c:formatCode>General</c:formatCode>
                <c:ptCount val="2"/>
                <c:pt idx="0">
                  <c:v>79</c:v>
                </c:pt>
                <c:pt idx="1">
                  <c:v>21</c:v>
                </c:pt>
              </c:numCache>
            </c:numRef>
          </c:val>
        </c:ser>
        <c:dLbls>
          <c:showPercent val="1"/>
        </c:dLbls>
      </c:pie3DChart>
    </c:plotArea>
    <c:legend>
      <c:legendPos val="r"/>
    </c:legend>
    <c:plotVisOnly val="1"/>
    <c:dispBlanksAs val="zero"/>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perspective val="30"/>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φόρμας'!$E$116:$E$120</c:f>
              <c:numCache>
                <c:formatCode>General</c:formatCode>
                <c:ptCount val="5"/>
                <c:pt idx="0">
                  <c:v>2</c:v>
                </c:pt>
                <c:pt idx="1">
                  <c:v>0</c:v>
                </c:pt>
                <c:pt idx="2">
                  <c:v>6</c:v>
                </c:pt>
                <c:pt idx="3">
                  <c:v>41</c:v>
                </c:pt>
                <c:pt idx="4">
                  <c:v>51</c:v>
                </c:pt>
              </c:numCache>
            </c:numRef>
          </c:val>
        </c:ser>
        <c:dLbls>
          <c:showVal val="1"/>
        </c:dLbls>
        <c:shape val="box"/>
        <c:axId val="68657920"/>
        <c:axId val="68659456"/>
        <c:axId val="0"/>
      </c:bar3DChart>
      <c:catAx>
        <c:axId val="68657920"/>
        <c:scaling>
          <c:orientation val="minMax"/>
        </c:scaling>
        <c:axPos val="b"/>
        <c:majorTickMark val="none"/>
        <c:tickLblPos val="nextTo"/>
        <c:crossAx val="68659456"/>
        <c:crosses val="autoZero"/>
        <c:auto val="1"/>
        <c:lblAlgn val="ctr"/>
        <c:lblOffset val="100"/>
      </c:catAx>
      <c:valAx>
        <c:axId val="68659456"/>
        <c:scaling>
          <c:orientation val="minMax"/>
        </c:scaling>
        <c:delete val="1"/>
        <c:axPos val="l"/>
        <c:numFmt formatCode="General" sourceLinked="1"/>
        <c:majorTickMark val="none"/>
        <c:tickLblPos val="none"/>
        <c:crossAx val="68657920"/>
        <c:crosses val="autoZero"/>
        <c:crossBetween val="between"/>
      </c:valAx>
    </c:plotArea>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100"/>
            </a:pPr>
            <a:r>
              <a:rPr lang="el-GR" sz="1100"/>
              <a:t>ΑΝΑΛΥΣΗ ΕΡΓΑΣΙΑΣ</a:t>
            </a:r>
          </a:p>
        </c:rich>
      </c:tx>
    </c:title>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φόρμας'!$D$135:$E$135</c:f>
              <c:strCache>
                <c:ptCount val="2"/>
                <c:pt idx="0">
                  <c:v>ΝΑΙ</c:v>
                </c:pt>
                <c:pt idx="1">
                  <c:v>ΌΧΙ</c:v>
                </c:pt>
              </c:strCache>
            </c:strRef>
          </c:cat>
          <c:val>
            <c:numRef>
              <c:f>'1 απαντήσεις φόρμας'!$D$136:$E$136</c:f>
              <c:numCache>
                <c:formatCode>General</c:formatCode>
                <c:ptCount val="2"/>
                <c:pt idx="0">
                  <c:v>84</c:v>
                </c:pt>
                <c:pt idx="1">
                  <c:v>16</c:v>
                </c:pt>
              </c:numCache>
            </c:numRef>
          </c:val>
        </c:ser>
        <c:dLbls>
          <c:showPercent val="1"/>
        </c:dLbls>
      </c:pie3DChart>
    </c:plotArea>
    <c:legend>
      <c:legendPos val="r"/>
    </c:legend>
    <c:plotVisOnly val="1"/>
    <c:dispBlanksAs val="zero"/>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100"/>
            </a:pPr>
            <a:r>
              <a:rPr lang="el-GR" sz="1100"/>
              <a:t>Ικανοποίηση</a:t>
            </a:r>
            <a:r>
              <a:rPr lang="el-GR" sz="1100" baseline="0"/>
              <a:t> Περιγραφής</a:t>
            </a:r>
            <a:endParaRPr lang="el-GR" sz="1100"/>
          </a:p>
        </c:rich>
      </c:tx>
    </c:title>
    <c:view3D>
      <c:perspective val="30"/>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φόρμας'!$E$154:$E$158</c:f>
              <c:numCache>
                <c:formatCode>General</c:formatCode>
                <c:ptCount val="5"/>
                <c:pt idx="0">
                  <c:v>6</c:v>
                </c:pt>
                <c:pt idx="1">
                  <c:v>8</c:v>
                </c:pt>
                <c:pt idx="2">
                  <c:v>28</c:v>
                </c:pt>
                <c:pt idx="3">
                  <c:v>49</c:v>
                </c:pt>
                <c:pt idx="4">
                  <c:v>9</c:v>
                </c:pt>
              </c:numCache>
            </c:numRef>
          </c:val>
        </c:ser>
        <c:dLbls>
          <c:showVal val="1"/>
        </c:dLbls>
        <c:shape val="box"/>
        <c:axId val="73363840"/>
        <c:axId val="73365376"/>
        <c:axId val="0"/>
      </c:bar3DChart>
      <c:catAx>
        <c:axId val="73363840"/>
        <c:scaling>
          <c:orientation val="minMax"/>
        </c:scaling>
        <c:axPos val="b"/>
        <c:majorTickMark val="none"/>
        <c:tickLblPos val="nextTo"/>
        <c:crossAx val="73365376"/>
        <c:crosses val="autoZero"/>
        <c:auto val="1"/>
        <c:lblAlgn val="ctr"/>
        <c:lblOffset val="100"/>
      </c:catAx>
      <c:valAx>
        <c:axId val="73365376"/>
        <c:scaling>
          <c:orientation val="minMax"/>
        </c:scaling>
        <c:delete val="1"/>
        <c:axPos val="l"/>
        <c:numFmt formatCode="General" sourceLinked="1"/>
        <c:tickLblPos val="none"/>
        <c:crossAx val="73363840"/>
        <c:crosses val="autoZero"/>
        <c:crossBetween val="between"/>
      </c:valAx>
    </c:plotArea>
    <c:plotVisOnly val="1"/>
    <c:dispBlanksAs val="gap"/>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050"/>
            </a:pPr>
            <a:r>
              <a:rPr lang="el-GR" sz="1050"/>
              <a:t>ΠΡΟΓΡΑΜΜΑΤΙΣΜΟΣ ΘΕΣΗΣ</a:t>
            </a:r>
          </a:p>
        </c:rich>
      </c:tx>
    </c:title>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φόρμας'!$G$103:$G$104</c:f>
              <c:strCache>
                <c:ptCount val="2"/>
                <c:pt idx="0">
                  <c:v>ΝΑΙ</c:v>
                </c:pt>
                <c:pt idx="1">
                  <c:v>ΌΧΙ</c:v>
                </c:pt>
              </c:strCache>
            </c:strRef>
          </c:cat>
          <c:val>
            <c:numRef>
              <c:f>'1 απαντήσεις φόρμας'!$H$103:$H$104</c:f>
              <c:numCache>
                <c:formatCode>General</c:formatCode>
                <c:ptCount val="2"/>
                <c:pt idx="0">
                  <c:v>72</c:v>
                </c:pt>
                <c:pt idx="1">
                  <c:v>28</c:v>
                </c:pt>
              </c:numCache>
            </c:numRef>
          </c:val>
        </c:ser>
        <c:dLbls>
          <c:showPercent val="1"/>
        </c:dLbls>
      </c:pie3DChart>
    </c:plotArea>
    <c:legend>
      <c:legendPos val="r"/>
    </c:legend>
    <c:plotVisOnly val="1"/>
    <c:dispBlanksAs val="zero"/>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200"/>
            </a:pPr>
            <a:r>
              <a:rPr lang="el-GR" sz="1200"/>
              <a:t>Σαφή</a:t>
            </a:r>
            <a:r>
              <a:rPr lang="el-GR" sz="1200" baseline="0"/>
              <a:t> Καθήκοντα</a:t>
            </a:r>
            <a:endParaRPr lang="el-GR" sz="1200"/>
          </a:p>
        </c:rich>
      </c:tx>
    </c:title>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φόρμας'!$H$117:$H$121</c:f>
              <c:numCache>
                <c:formatCode>General</c:formatCode>
                <c:ptCount val="5"/>
                <c:pt idx="0">
                  <c:v>6</c:v>
                </c:pt>
                <c:pt idx="1">
                  <c:v>7</c:v>
                </c:pt>
                <c:pt idx="2">
                  <c:v>38</c:v>
                </c:pt>
                <c:pt idx="3">
                  <c:v>31</c:v>
                </c:pt>
                <c:pt idx="4">
                  <c:v>18</c:v>
                </c:pt>
              </c:numCache>
            </c:numRef>
          </c:val>
        </c:ser>
        <c:dLbls>
          <c:showVal val="1"/>
        </c:dLbls>
        <c:shape val="box"/>
        <c:axId val="73433472"/>
        <c:axId val="73435008"/>
        <c:axId val="0"/>
      </c:bar3DChart>
      <c:catAx>
        <c:axId val="73433472"/>
        <c:scaling>
          <c:orientation val="minMax"/>
        </c:scaling>
        <c:axPos val="b"/>
        <c:majorTickMark val="none"/>
        <c:tickLblPos val="nextTo"/>
        <c:crossAx val="73435008"/>
        <c:crosses val="autoZero"/>
        <c:auto val="1"/>
        <c:lblAlgn val="ctr"/>
        <c:lblOffset val="100"/>
      </c:catAx>
      <c:valAx>
        <c:axId val="73435008"/>
        <c:scaling>
          <c:orientation val="minMax"/>
        </c:scaling>
        <c:delete val="1"/>
        <c:axPos val="l"/>
        <c:numFmt formatCode="General" sourceLinked="1"/>
        <c:tickLblPos val="none"/>
        <c:crossAx val="73433472"/>
        <c:crosses val="autoZero"/>
        <c:crossBetween val="between"/>
      </c:valAx>
    </c:plotArea>
    <c:plotVisOnly val="1"/>
    <c:dispBlanksAs val="gap"/>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φόρμας'!$G$136:$H$136</c:f>
              <c:strCache>
                <c:ptCount val="2"/>
                <c:pt idx="0">
                  <c:v>ΝΑΙ</c:v>
                </c:pt>
                <c:pt idx="1">
                  <c:v>ΌΧΙ</c:v>
                </c:pt>
              </c:strCache>
            </c:strRef>
          </c:cat>
          <c:val>
            <c:numRef>
              <c:f>'1 απαντήσεις φόρμας'!$G$137:$H$137</c:f>
              <c:numCache>
                <c:formatCode>General</c:formatCode>
                <c:ptCount val="2"/>
                <c:pt idx="0">
                  <c:v>93</c:v>
                </c:pt>
                <c:pt idx="1">
                  <c:v>7</c:v>
                </c:pt>
              </c:numCache>
            </c:numRef>
          </c:val>
        </c:ser>
        <c:dLbls>
          <c:showPercent val="1"/>
        </c:dLbls>
      </c:pie3DChart>
    </c:plotArea>
    <c:legend>
      <c:legendPos val="r"/>
    </c:legend>
    <c:plotVisOnly val="1"/>
    <c:dispBlanksAs val="zero"/>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otX val="30"/>
      <c:perspective val="30"/>
    </c:view3D>
    <c:plotArea>
      <c:layout>
        <c:manualLayout>
          <c:layoutTarget val="inner"/>
          <c:xMode val="edge"/>
          <c:yMode val="edge"/>
          <c:x val="0.1336386793064141"/>
          <c:y val="3.4928850045888291E-2"/>
          <c:w val="0.61334611667276662"/>
          <c:h val="0.84053661377344169"/>
        </c:manualLayout>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φόρμας'!$G$154:$H$154</c:f>
              <c:strCache>
                <c:ptCount val="2"/>
                <c:pt idx="0">
                  <c:v>ΝΑΙ</c:v>
                </c:pt>
                <c:pt idx="1">
                  <c:v>ΌΧΙ</c:v>
                </c:pt>
              </c:strCache>
            </c:strRef>
          </c:cat>
          <c:val>
            <c:numRef>
              <c:f>'1 απαντήσεις φόρμας'!$G$155:$H$155</c:f>
              <c:numCache>
                <c:formatCode>General</c:formatCode>
                <c:ptCount val="2"/>
                <c:pt idx="0">
                  <c:v>82</c:v>
                </c:pt>
                <c:pt idx="1">
                  <c:v>18</c:v>
                </c:pt>
              </c:numCache>
            </c:numRef>
          </c:val>
        </c:ser>
        <c:dLbls>
          <c:showPercent val="1"/>
        </c:dLbls>
      </c:pie3DChart>
    </c:plotArea>
    <c:legend>
      <c:legendPos val="r"/>
      <c:layout>
        <c:manualLayout>
          <c:xMode val="edge"/>
          <c:yMode val="edge"/>
          <c:x val="0.71255693864270853"/>
          <c:y val="0.43650831986896216"/>
          <c:w val="0.21789828757402843"/>
          <c:h val="0.2924086996212249"/>
        </c:manualLayout>
      </c:layout>
    </c:legend>
    <c:plotVisOnly val="1"/>
    <c:dispBlanksAs val="zero"/>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el-GR"/>
  <c:chart>
    <c:autoTitleDeleted val="1"/>
    <c:view3D>
      <c:rotX val="30"/>
      <c:perspective val="30"/>
    </c:view3D>
    <c:plotArea>
      <c:layout>
        <c:manualLayout>
          <c:layoutTarget val="inner"/>
          <c:xMode val="edge"/>
          <c:yMode val="edge"/>
          <c:x val="0.17009021521537204"/>
          <c:y val="0.11472033577285373"/>
          <c:w val="0.55581948934452663"/>
          <c:h val="0.73139405253184042"/>
        </c:manualLayout>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φόρμας'!$G$171:$G$172</c:f>
              <c:strCache>
                <c:ptCount val="2"/>
                <c:pt idx="0">
                  <c:v>ΝΑΙ</c:v>
                </c:pt>
                <c:pt idx="1">
                  <c:v>ΌΧΙ</c:v>
                </c:pt>
              </c:strCache>
            </c:strRef>
          </c:cat>
          <c:val>
            <c:numRef>
              <c:f>'1 απαντήσεις φόρμας'!$H$171:$H$172</c:f>
              <c:numCache>
                <c:formatCode>General</c:formatCode>
                <c:ptCount val="2"/>
                <c:pt idx="0">
                  <c:v>37</c:v>
                </c:pt>
                <c:pt idx="1">
                  <c:v>63</c:v>
                </c:pt>
              </c:numCache>
            </c:numRef>
          </c:val>
        </c:ser>
        <c:dLbls>
          <c:showPercent val="1"/>
        </c:dLbls>
      </c:pie3DChart>
    </c:plotArea>
    <c:legend>
      <c:legendPos val="r"/>
    </c:legend>
    <c:plotVisOnly val="1"/>
    <c:dispBlanksAs val="zero"/>
  </c:chart>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φόρμας'!$J$103:$J$104</c:f>
              <c:strCache>
                <c:ptCount val="2"/>
                <c:pt idx="0">
                  <c:v>ΝΑΙ</c:v>
                </c:pt>
                <c:pt idx="1">
                  <c:v>ΌΧΙ</c:v>
                </c:pt>
              </c:strCache>
            </c:strRef>
          </c:cat>
          <c:val>
            <c:numRef>
              <c:f>'1 απαντήσεις φόρμας'!$K$103:$K$104</c:f>
              <c:numCache>
                <c:formatCode>General</c:formatCode>
                <c:ptCount val="2"/>
                <c:pt idx="0">
                  <c:v>20</c:v>
                </c:pt>
                <c:pt idx="1">
                  <c:v>80</c:v>
                </c:pt>
              </c:numCache>
            </c:numRef>
          </c:val>
        </c:ser>
        <c:dLbls>
          <c:showPercent val="1"/>
        </c:dLbls>
      </c:pie3DChart>
    </c:plotArea>
    <c:legend>
      <c:legendPos val="r"/>
    </c:legend>
    <c:plotVisOnly val="1"/>
    <c:dispBlanksAs val="zero"/>
  </c:chart>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400"/>
            </a:pPr>
            <a:r>
              <a:rPr lang="el-GR" sz="1400"/>
              <a:t>ΑΝΤΙΚΕΙΜΕΝΙΚΟΤΗΤΑ</a:t>
            </a:r>
          </a:p>
        </c:rich>
      </c:tx>
    </c:title>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φόρμας'!$K$119:$K$123</c:f>
              <c:numCache>
                <c:formatCode>General</c:formatCode>
                <c:ptCount val="5"/>
                <c:pt idx="0">
                  <c:v>9</c:v>
                </c:pt>
                <c:pt idx="1">
                  <c:v>28</c:v>
                </c:pt>
                <c:pt idx="2">
                  <c:v>46</c:v>
                </c:pt>
                <c:pt idx="3">
                  <c:v>17</c:v>
                </c:pt>
                <c:pt idx="4">
                  <c:v>0</c:v>
                </c:pt>
              </c:numCache>
            </c:numRef>
          </c:val>
        </c:ser>
        <c:dLbls>
          <c:showVal val="1"/>
        </c:dLbls>
        <c:shape val="box"/>
        <c:axId val="73513216"/>
        <c:axId val="73519104"/>
        <c:axId val="0"/>
      </c:bar3DChart>
      <c:catAx>
        <c:axId val="73513216"/>
        <c:scaling>
          <c:orientation val="minMax"/>
        </c:scaling>
        <c:axPos val="b"/>
        <c:majorTickMark val="none"/>
        <c:tickLblPos val="nextTo"/>
        <c:crossAx val="73519104"/>
        <c:crosses val="autoZero"/>
        <c:auto val="1"/>
        <c:lblAlgn val="ctr"/>
        <c:lblOffset val="100"/>
      </c:catAx>
      <c:valAx>
        <c:axId val="73519104"/>
        <c:scaling>
          <c:orientation val="minMax"/>
        </c:scaling>
        <c:delete val="1"/>
        <c:axPos val="l"/>
        <c:numFmt formatCode="General" sourceLinked="1"/>
        <c:tickLblPos val="none"/>
        <c:crossAx val="73513216"/>
        <c:crosses val="autoZero"/>
        <c:crossBetween val="between"/>
      </c:valAx>
    </c:plotArea>
    <c:plotVisOnly val="1"/>
    <c:dispBlanksAs val="gap"/>
  </c:chart>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φόρμας'!$K$138:$K$147</c:f>
              <c:numCache>
                <c:formatCode>General</c:formatCode>
                <c:ptCount val="10"/>
                <c:pt idx="0">
                  <c:v>5</c:v>
                </c:pt>
                <c:pt idx="1">
                  <c:v>0</c:v>
                </c:pt>
                <c:pt idx="2">
                  <c:v>3</c:v>
                </c:pt>
                <c:pt idx="3">
                  <c:v>6</c:v>
                </c:pt>
                <c:pt idx="4">
                  <c:v>13</c:v>
                </c:pt>
                <c:pt idx="5">
                  <c:v>20</c:v>
                </c:pt>
                <c:pt idx="6">
                  <c:v>33</c:v>
                </c:pt>
                <c:pt idx="7">
                  <c:v>12</c:v>
                </c:pt>
                <c:pt idx="8">
                  <c:v>6</c:v>
                </c:pt>
                <c:pt idx="9">
                  <c:v>2</c:v>
                </c:pt>
              </c:numCache>
            </c:numRef>
          </c:val>
        </c:ser>
        <c:dLbls>
          <c:showVal val="1"/>
        </c:dLbls>
        <c:shape val="box"/>
        <c:axId val="73539584"/>
        <c:axId val="73541120"/>
        <c:axId val="0"/>
      </c:bar3DChart>
      <c:catAx>
        <c:axId val="73539584"/>
        <c:scaling>
          <c:orientation val="minMax"/>
        </c:scaling>
        <c:axPos val="b"/>
        <c:majorTickMark val="none"/>
        <c:tickLblPos val="nextTo"/>
        <c:crossAx val="73541120"/>
        <c:crosses val="autoZero"/>
        <c:auto val="1"/>
        <c:lblAlgn val="ctr"/>
        <c:lblOffset val="100"/>
      </c:catAx>
      <c:valAx>
        <c:axId val="73541120"/>
        <c:scaling>
          <c:orientation val="minMax"/>
        </c:scaling>
        <c:delete val="1"/>
        <c:axPos val="l"/>
        <c:numFmt formatCode="General" sourceLinked="1"/>
        <c:tickLblPos val="none"/>
        <c:crossAx val="73539584"/>
        <c:crosses val="autoZero"/>
        <c:crossBetween val="between"/>
      </c:valAx>
    </c:plotArea>
    <c:plotVisOnly val="1"/>
    <c:dispBlanksAs val="gap"/>
  </c:chart>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φόρμας'!$N$103:$N$107</c:f>
              <c:numCache>
                <c:formatCode>General</c:formatCode>
                <c:ptCount val="5"/>
                <c:pt idx="0">
                  <c:v>5</c:v>
                </c:pt>
                <c:pt idx="1">
                  <c:v>5</c:v>
                </c:pt>
                <c:pt idx="2">
                  <c:v>21</c:v>
                </c:pt>
                <c:pt idx="3">
                  <c:v>43</c:v>
                </c:pt>
                <c:pt idx="4">
                  <c:v>26</c:v>
                </c:pt>
              </c:numCache>
            </c:numRef>
          </c:val>
        </c:ser>
        <c:dLbls>
          <c:showVal val="1"/>
        </c:dLbls>
        <c:shape val="box"/>
        <c:axId val="73553024"/>
        <c:axId val="73554560"/>
        <c:axId val="0"/>
      </c:bar3DChart>
      <c:catAx>
        <c:axId val="73553024"/>
        <c:scaling>
          <c:orientation val="minMax"/>
        </c:scaling>
        <c:axPos val="b"/>
        <c:majorTickMark val="none"/>
        <c:tickLblPos val="nextTo"/>
        <c:crossAx val="73554560"/>
        <c:crosses val="autoZero"/>
        <c:auto val="1"/>
        <c:lblAlgn val="ctr"/>
        <c:lblOffset val="100"/>
      </c:catAx>
      <c:valAx>
        <c:axId val="73554560"/>
        <c:scaling>
          <c:orientation val="minMax"/>
        </c:scaling>
        <c:delete val="1"/>
        <c:axPos val="l"/>
        <c:numFmt formatCode="General" sourceLinked="1"/>
        <c:tickLblPos val="none"/>
        <c:crossAx val="73553024"/>
        <c:crosses val="autoZero"/>
        <c:crossBetween val="between"/>
      </c:valAx>
    </c:plotArea>
    <c:plotVisOnly val="1"/>
    <c:dispBlanksAs val="gap"/>
  </c:chart>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φόρμας'!$M$124:$M$125</c:f>
              <c:strCache>
                <c:ptCount val="2"/>
                <c:pt idx="0">
                  <c:v>ΝΑΙ</c:v>
                </c:pt>
                <c:pt idx="1">
                  <c:v>ΌΧΙ</c:v>
                </c:pt>
              </c:strCache>
            </c:strRef>
          </c:cat>
          <c:val>
            <c:numRef>
              <c:f>'1 απαντήσεις φόρμας'!$N$124:$N$125</c:f>
              <c:numCache>
                <c:formatCode>General</c:formatCode>
                <c:ptCount val="2"/>
                <c:pt idx="0">
                  <c:v>88</c:v>
                </c:pt>
                <c:pt idx="1">
                  <c:v>12</c:v>
                </c:pt>
              </c:numCache>
            </c:numRef>
          </c:val>
        </c:ser>
        <c:dLbls>
          <c:showPercent val="1"/>
        </c:dLbls>
      </c:pie3DChart>
    </c:plotArea>
    <c:legend>
      <c:legendPos val="r"/>
    </c:legend>
    <c:plotVisOnly val="1"/>
    <c:dispBlanksAs val="zero"/>
  </c:chart>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0"/>
          <c:order val="0"/>
          <c:dLbls>
            <c:spPr>
              <a:noFill/>
              <a:ln>
                <a:noFill/>
              </a:ln>
              <a:effectLst/>
            </c:spPr>
            <c:showVal val="1"/>
            <c:extLst>
              <c:ext xmlns:c15="http://schemas.microsoft.com/office/drawing/2012/chart" uri="{CE6537A1-D6FC-4f65-9D91-7224C49458BB}">
                <c15:showLeaderLines val="0"/>
              </c:ext>
            </c:extLst>
          </c:dLbls>
          <c:cat>
            <c:strRef>
              <c:f>'1 απαντήσεις φόρμας'!$M$138:$M$142</c:f>
              <c:strCache>
                <c:ptCount val="5"/>
                <c:pt idx="0">
                  <c:v>Κάθε μέρα</c:v>
                </c:pt>
                <c:pt idx="1">
                  <c:v>κάθε μήνα</c:v>
                </c:pt>
                <c:pt idx="2">
                  <c:v>κάθε εξάμηνο</c:v>
                </c:pt>
                <c:pt idx="3">
                  <c:v>κάθε έτος</c:v>
                </c:pt>
                <c:pt idx="4">
                  <c:v>δεν γίνεται</c:v>
                </c:pt>
              </c:strCache>
            </c:strRef>
          </c:cat>
          <c:val>
            <c:numRef>
              <c:f>'1 απαντήσεις φόρμας'!$N$138:$N$142</c:f>
              <c:numCache>
                <c:formatCode>General</c:formatCode>
                <c:ptCount val="5"/>
                <c:pt idx="0">
                  <c:v>1</c:v>
                </c:pt>
                <c:pt idx="1">
                  <c:v>6</c:v>
                </c:pt>
                <c:pt idx="2">
                  <c:v>16</c:v>
                </c:pt>
                <c:pt idx="3">
                  <c:v>75</c:v>
                </c:pt>
                <c:pt idx="4">
                  <c:v>2</c:v>
                </c:pt>
              </c:numCache>
            </c:numRef>
          </c:val>
        </c:ser>
        <c:dLbls>
          <c:showVal val="1"/>
        </c:dLbls>
        <c:shape val="box"/>
        <c:axId val="73704192"/>
        <c:axId val="73705728"/>
        <c:axId val="0"/>
      </c:bar3DChart>
      <c:catAx>
        <c:axId val="73704192"/>
        <c:scaling>
          <c:orientation val="minMax"/>
        </c:scaling>
        <c:axPos val="b"/>
        <c:numFmt formatCode="General" sourceLinked="0"/>
        <c:majorTickMark val="none"/>
        <c:tickLblPos val="nextTo"/>
        <c:crossAx val="73705728"/>
        <c:crosses val="autoZero"/>
        <c:auto val="1"/>
        <c:lblAlgn val="ctr"/>
        <c:lblOffset val="100"/>
      </c:catAx>
      <c:valAx>
        <c:axId val="73705728"/>
        <c:scaling>
          <c:orientation val="minMax"/>
        </c:scaling>
        <c:delete val="1"/>
        <c:axPos val="l"/>
        <c:numFmt formatCode="General" sourceLinked="1"/>
        <c:majorTickMark val="none"/>
        <c:tickLblPos val="none"/>
        <c:crossAx val="73704192"/>
        <c:crosses val="autoZero"/>
        <c:crossBetween val="between"/>
      </c:valAx>
    </c:plotArea>
    <c:plotVisOnly val="1"/>
    <c:dispBlanksAs val="gap"/>
  </c:chart>
  <c:externalData r:id="rId1"/>
</c:chartSpace>
</file>

<file path=ppt/charts/chart21.xml><?xml version="1.0" encoding="utf-8"?>
<c:chartSpace xmlns:c="http://schemas.openxmlformats.org/drawingml/2006/chart" xmlns:a="http://schemas.openxmlformats.org/drawingml/2006/main" xmlns:r="http://schemas.openxmlformats.org/officeDocument/2006/relationships">
  <c:lang val="el-GR"/>
  <c:chart>
    <c:title>
      <c:tx>
        <c:rich>
          <a:bodyPr/>
          <a:lstStyle/>
          <a:p>
            <a:pPr>
              <a:defRPr sz="1200"/>
            </a:pPr>
            <a:r>
              <a:rPr lang="el-GR" sz="1200"/>
              <a:t>ΑΝΤΙΚΕΙΜΕΝΙΚΟΤΗΤΑ</a:t>
            </a:r>
          </a:p>
        </c:rich>
      </c:tx>
    </c:title>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φόρμας'!$M$157:$N$157</c:f>
              <c:strCache>
                <c:ptCount val="2"/>
                <c:pt idx="0">
                  <c:v>ΝΑΙ</c:v>
                </c:pt>
                <c:pt idx="1">
                  <c:v>ΌΧΙ</c:v>
                </c:pt>
              </c:strCache>
            </c:strRef>
          </c:cat>
          <c:val>
            <c:numRef>
              <c:f>'1 απαντήσεις φόρμας'!$M$158:$N$158</c:f>
              <c:numCache>
                <c:formatCode>General</c:formatCode>
                <c:ptCount val="2"/>
                <c:pt idx="0">
                  <c:v>52</c:v>
                </c:pt>
                <c:pt idx="1">
                  <c:v>48</c:v>
                </c:pt>
              </c:numCache>
            </c:numRef>
          </c:val>
        </c:ser>
        <c:dLbls>
          <c:showPercent val="1"/>
        </c:dLbls>
      </c:pie3DChart>
    </c:plotArea>
    <c:legend>
      <c:legendPos val="r"/>
      <c:layout>
        <c:manualLayout>
          <c:xMode val="edge"/>
          <c:yMode val="edge"/>
          <c:x val="0.69390862109981499"/>
          <c:y val="0.40043037221602118"/>
          <c:w val="0.18683210109180157"/>
          <c:h val="0.36758208319801794"/>
        </c:manualLayout>
      </c:layout>
    </c:legend>
    <c:plotVisOnly val="1"/>
    <c:dispBlanksAs val="zero"/>
  </c:chart>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φόρμας'!$N$170:$N$174</c:f>
              <c:numCache>
                <c:formatCode>General</c:formatCode>
                <c:ptCount val="5"/>
                <c:pt idx="0">
                  <c:v>11</c:v>
                </c:pt>
                <c:pt idx="1">
                  <c:v>14</c:v>
                </c:pt>
                <c:pt idx="2">
                  <c:v>51</c:v>
                </c:pt>
                <c:pt idx="3">
                  <c:v>22</c:v>
                </c:pt>
                <c:pt idx="4">
                  <c:v>2</c:v>
                </c:pt>
              </c:numCache>
            </c:numRef>
          </c:val>
        </c:ser>
        <c:dLbls>
          <c:showVal val="1"/>
        </c:dLbls>
        <c:shape val="box"/>
        <c:axId val="73765248"/>
        <c:axId val="73766784"/>
        <c:axId val="0"/>
      </c:bar3DChart>
      <c:catAx>
        <c:axId val="73765248"/>
        <c:scaling>
          <c:orientation val="minMax"/>
        </c:scaling>
        <c:axPos val="b"/>
        <c:majorTickMark val="none"/>
        <c:tickLblPos val="nextTo"/>
        <c:crossAx val="73766784"/>
        <c:crosses val="autoZero"/>
        <c:auto val="1"/>
        <c:lblAlgn val="ctr"/>
        <c:lblOffset val="100"/>
      </c:catAx>
      <c:valAx>
        <c:axId val="73766784"/>
        <c:scaling>
          <c:orientation val="minMax"/>
        </c:scaling>
        <c:delete val="1"/>
        <c:axPos val="l"/>
        <c:numFmt formatCode="General" sourceLinked="1"/>
        <c:tickLblPos val="none"/>
        <c:crossAx val="73765248"/>
        <c:crosses val="autoZero"/>
        <c:crossBetween val="between"/>
      </c:valAx>
    </c:plotArea>
    <c:plotVisOnly val="1"/>
    <c:dispBlanksAs val="gap"/>
  </c:chart>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200"/>
            </a:pPr>
            <a:r>
              <a:rPr lang="el-GR" sz="1200"/>
              <a:t>ΕΚΠΑΙΔΕΥΤΙΚΑ ΣΕΜΙΝΑΡΙΑ</a:t>
            </a:r>
          </a:p>
        </c:rich>
      </c:tx>
    </c:title>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φόρμας'!$P$103:$P$104</c:f>
              <c:strCache>
                <c:ptCount val="2"/>
                <c:pt idx="0">
                  <c:v>ΝΑΙ</c:v>
                </c:pt>
                <c:pt idx="1">
                  <c:v>ΌΧΙ</c:v>
                </c:pt>
              </c:strCache>
            </c:strRef>
          </c:cat>
          <c:val>
            <c:numRef>
              <c:f>'1 απαντήσεις φόρμας'!$Q$103:$Q$104</c:f>
              <c:numCache>
                <c:formatCode>General</c:formatCode>
                <c:ptCount val="2"/>
                <c:pt idx="0">
                  <c:v>92</c:v>
                </c:pt>
                <c:pt idx="1">
                  <c:v>8</c:v>
                </c:pt>
              </c:numCache>
            </c:numRef>
          </c:val>
        </c:ser>
        <c:dLbls>
          <c:showPercent val="1"/>
        </c:dLbls>
      </c:pie3DChart>
    </c:plotArea>
    <c:legend>
      <c:legendPos val="r"/>
      <c:layout>
        <c:manualLayout>
          <c:xMode val="edge"/>
          <c:yMode val="edge"/>
          <c:x val="0.71479319758122151"/>
          <c:y val="0.37300148726529114"/>
          <c:w val="0.18946347231260036"/>
          <c:h val="0.34778252876412385"/>
        </c:manualLayout>
      </c:layout>
    </c:legend>
    <c:plotVisOnly val="1"/>
    <c:dispBlanksAs val="zero"/>
  </c:chart>
  <c:externalData r:id="rId1"/>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φόρμας'!$P$118:$P$119</c:f>
              <c:strCache>
                <c:ptCount val="2"/>
                <c:pt idx="0">
                  <c:v>ΝΑΙ</c:v>
                </c:pt>
                <c:pt idx="1">
                  <c:v>ΌΧΙ</c:v>
                </c:pt>
              </c:strCache>
            </c:strRef>
          </c:cat>
          <c:val>
            <c:numRef>
              <c:f>'1 απαντήσεις φόρμας'!$Q$118:$Q$119</c:f>
              <c:numCache>
                <c:formatCode>General</c:formatCode>
                <c:ptCount val="2"/>
                <c:pt idx="0">
                  <c:v>55</c:v>
                </c:pt>
                <c:pt idx="1">
                  <c:v>45</c:v>
                </c:pt>
              </c:numCache>
            </c:numRef>
          </c:val>
        </c:ser>
        <c:dLbls>
          <c:showPercent val="1"/>
        </c:dLbls>
      </c:pie3DChart>
    </c:plotArea>
    <c:legend>
      <c:legendPos val="r"/>
    </c:legend>
    <c:plotVisOnly val="1"/>
    <c:dispBlanksAs val="zero"/>
  </c:chart>
  <c:externalData r:id="rId1"/>
</c:chartSpace>
</file>

<file path=ppt/charts/chart25.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400"/>
            </a:pPr>
            <a:r>
              <a:rPr lang="el-GR" sz="1400"/>
              <a:t>ΠΑΡΑΚΙΝΗΣΗ</a:t>
            </a:r>
          </a:p>
        </c:rich>
      </c:tx>
    </c:title>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φόρμας'!$P$131:$P$132</c:f>
              <c:strCache>
                <c:ptCount val="2"/>
                <c:pt idx="0">
                  <c:v>ΝΑΙ</c:v>
                </c:pt>
                <c:pt idx="1">
                  <c:v>ΌΧΙ</c:v>
                </c:pt>
              </c:strCache>
            </c:strRef>
          </c:cat>
          <c:val>
            <c:numRef>
              <c:f>'1 απαντήσεις φόρμας'!$Q$131:$Q$132</c:f>
              <c:numCache>
                <c:formatCode>General</c:formatCode>
                <c:ptCount val="2"/>
                <c:pt idx="0">
                  <c:v>61</c:v>
                </c:pt>
                <c:pt idx="1">
                  <c:v>39</c:v>
                </c:pt>
              </c:numCache>
            </c:numRef>
          </c:val>
        </c:ser>
        <c:dLbls>
          <c:showPercent val="1"/>
        </c:dLbls>
      </c:pie3DChart>
    </c:plotArea>
    <c:legend>
      <c:legendPos val="r"/>
    </c:legend>
    <c:plotVisOnly val="1"/>
    <c:dispBlanksAs val="zero"/>
  </c:chart>
  <c:externalData r:id="rId1"/>
</c:chartSpace>
</file>

<file path=ppt/charts/chart26.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φόρμας'!$Q$145:$Q$149</c:f>
              <c:numCache>
                <c:formatCode>General</c:formatCode>
                <c:ptCount val="5"/>
                <c:pt idx="0">
                  <c:v>28</c:v>
                </c:pt>
                <c:pt idx="1">
                  <c:v>36</c:v>
                </c:pt>
                <c:pt idx="2">
                  <c:v>28</c:v>
                </c:pt>
                <c:pt idx="3">
                  <c:v>8</c:v>
                </c:pt>
                <c:pt idx="4">
                  <c:v>0</c:v>
                </c:pt>
              </c:numCache>
            </c:numRef>
          </c:val>
        </c:ser>
        <c:dLbls>
          <c:showVal val="1"/>
        </c:dLbls>
        <c:shape val="box"/>
        <c:axId val="75068160"/>
        <c:axId val="75069696"/>
        <c:axId val="0"/>
      </c:bar3DChart>
      <c:catAx>
        <c:axId val="75068160"/>
        <c:scaling>
          <c:orientation val="minMax"/>
        </c:scaling>
        <c:axPos val="b"/>
        <c:majorTickMark val="none"/>
        <c:tickLblPos val="nextTo"/>
        <c:crossAx val="75069696"/>
        <c:crosses val="autoZero"/>
        <c:auto val="1"/>
        <c:lblAlgn val="ctr"/>
        <c:lblOffset val="100"/>
      </c:catAx>
      <c:valAx>
        <c:axId val="75069696"/>
        <c:scaling>
          <c:orientation val="minMax"/>
        </c:scaling>
        <c:delete val="1"/>
        <c:axPos val="l"/>
        <c:numFmt formatCode="General" sourceLinked="1"/>
        <c:tickLblPos val="none"/>
        <c:crossAx val="75068160"/>
        <c:crosses val="autoZero"/>
        <c:crossBetween val="between"/>
      </c:valAx>
    </c:plotArea>
    <c:plotVisOnly val="1"/>
    <c:dispBlanksAs val="gap"/>
  </c:chart>
  <c:externalData r:id="rId1"/>
</c:chartSpace>
</file>

<file path=ppt/charts/chart27.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φόρμας'!$T$104:$T$108</c:f>
              <c:numCache>
                <c:formatCode>General</c:formatCode>
                <c:ptCount val="5"/>
                <c:pt idx="0">
                  <c:v>17</c:v>
                </c:pt>
                <c:pt idx="1">
                  <c:v>25</c:v>
                </c:pt>
                <c:pt idx="2">
                  <c:v>39</c:v>
                </c:pt>
                <c:pt idx="3">
                  <c:v>15</c:v>
                </c:pt>
                <c:pt idx="4">
                  <c:v>3</c:v>
                </c:pt>
              </c:numCache>
            </c:numRef>
          </c:val>
        </c:ser>
        <c:dLbls>
          <c:showVal val="1"/>
        </c:dLbls>
        <c:shape val="box"/>
        <c:axId val="75089792"/>
        <c:axId val="75091328"/>
        <c:axId val="0"/>
      </c:bar3DChart>
      <c:catAx>
        <c:axId val="75089792"/>
        <c:scaling>
          <c:orientation val="minMax"/>
        </c:scaling>
        <c:axPos val="b"/>
        <c:majorTickMark val="none"/>
        <c:tickLblPos val="nextTo"/>
        <c:crossAx val="75091328"/>
        <c:crosses val="autoZero"/>
        <c:auto val="1"/>
        <c:lblAlgn val="ctr"/>
        <c:lblOffset val="100"/>
      </c:catAx>
      <c:valAx>
        <c:axId val="75091328"/>
        <c:scaling>
          <c:orientation val="minMax"/>
        </c:scaling>
        <c:delete val="1"/>
        <c:axPos val="l"/>
        <c:numFmt formatCode="General" sourceLinked="1"/>
        <c:tickLblPos val="none"/>
        <c:crossAx val="75089792"/>
        <c:crosses val="autoZero"/>
        <c:crossBetween val="between"/>
      </c:valAx>
    </c:plotArea>
    <c:plotVisOnly val="1"/>
    <c:dispBlanksAs val="gap"/>
  </c:chart>
  <c:externalData r:id="rId1"/>
</c:chartSpace>
</file>

<file path=ppt/charts/chart28.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φόρμας'!$T$123:$T$132</c:f>
              <c:numCache>
                <c:formatCode>General</c:formatCode>
                <c:ptCount val="10"/>
                <c:pt idx="0">
                  <c:v>3</c:v>
                </c:pt>
                <c:pt idx="1">
                  <c:v>0</c:v>
                </c:pt>
                <c:pt idx="2">
                  <c:v>1</c:v>
                </c:pt>
                <c:pt idx="3">
                  <c:v>6</c:v>
                </c:pt>
                <c:pt idx="4">
                  <c:v>17</c:v>
                </c:pt>
                <c:pt idx="5">
                  <c:v>16</c:v>
                </c:pt>
                <c:pt idx="6">
                  <c:v>28</c:v>
                </c:pt>
                <c:pt idx="7">
                  <c:v>21</c:v>
                </c:pt>
                <c:pt idx="8">
                  <c:v>7</c:v>
                </c:pt>
                <c:pt idx="9">
                  <c:v>1</c:v>
                </c:pt>
              </c:numCache>
            </c:numRef>
          </c:val>
        </c:ser>
        <c:dLbls>
          <c:showVal val="1"/>
        </c:dLbls>
        <c:shape val="box"/>
        <c:axId val="73874432"/>
        <c:axId val="73876224"/>
        <c:axId val="0"/>
      </c:bar3DChart>
      <c:catAx>
        <c:axId val="73874432"/>
        <c:scaling>
          <c:orientation val="minMax"/>
        </c:scaling>
        <c:axPos val="b"/>
        <c:majorTickMark val="none"/>
        <c:tickLblPos val="nextTo"/>
        <c:crossAx val="73876224"/>
        <c:crosses val="autoZero"/>
        <c:auto val="1"/>
        <c:lblAlgn val="ctr"/>
        <c:lblOffset val="100"/>
      </c:catAx>
      <c:valAx>
        <c:axId val="73876224"/>
        <c:scaling>
          <c:orientation val="minMax"/>
        </c:scaling>
        <c:delete val="1"/>
        <c:axPos val="l"/>
        <c:numFmt formatCode="General" sourceLinked="1"/>
        <c:tickLblPos val="none"/>
        <c:crossAx val="73874432"/>
        <c:crosses val="autoZero"/>
        <c:crossBetween val="between"/>
      </c:valAx>
    </c:plotArea>
    <c:plotVisOnly val="1"/>
    <c:dispBlanksAs val="gap"/>
  </c:chart>
  <c:externalData r:id="rId1"/>
</c:chartSpace>
</file>

<file path=ppt/charts/chart29.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φόρμας'!$S$146:$S$147</c:f>
              <c:strCache>
                <c:ptCount val="2"/>
                <c:pt idx="0">
                  <c:v>ΝΑΙ</c:v>
                </c:pt>
                <c:pt idx="1">
                  <c:v>ΌΧΙ</c:v>
                </c:pt>
              </c:strCache>
            </c:strRef>
          </c:cat>
          <c:val>
            <c:numRef>
              <c:f>'1 απαντήσεις φόρμας'!$T$146:$T$147</c:f>
              <c:numCache>
                <c:formatCode>General</c:formatCode>
                <c:ptCount val="2"/>
                <c:pt idx="0">
                  <c:v>21</c:v>
                </c:pt>
                <c:pt idx="1">
                  <c:v>79</c:v>
                </c:pt>
              </c:numCache>
            </c:numRef>
          </c:val>
        </c:ser>
        <c:dLbls>
          <c:showPercent val="1"/>
        </c:dLbls>
      </c:pie3DChart>
    </c:plotArea>
    <c:legend>
      <c:legendPos val="r"/>
    </c:legend>
    <c:plotVisOnly val="1"/>
    <c:dispBlanksAs val="zero"/>
  </c:chart>
  <c:externalData r:id="rId1"/>
</c:chartSpace>
</file>

<file path=ppt/charts/chart30.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φόρμας'!$S$160:$S$161</c:f>
              <c:strCache>
                <c:ptCount val="2"/>
                <c:pt idx="0">
                  <c:v>ΝΑΙ</c:v>
                </c:pt>
                <c:pt idx="1">
                  <c:v>ΌΧΙ</c:v>
                </c:pt>
              </c:strCache>
            </c:strRef>
          </c:cat>
          <c:val>
            <c:numRef>
              <c:f>'1 απαντήσεις φόρμας'!$T$160:$T$161</c:f>
              <c:numCache>
                <c:formatCode>General</c:formatCode>
                <c:ptCount val="2"/>
                <c:pt idx="0">
                  <c:v>23</c:v>
                </c:pt>
                <c:pt idx="1">
                  <c:v>77</c:v>
                </c:pt>
              </c:numCache>
            </c:numRef>
          </c:val>
        </c:ser>
        <c:dLbls>
          <c:showPercent val="1"/>
        </c:dLbls>
      </c:pie3DChart>
    </c:plotArea>
    <c:legend>
      <c:legendPos val="r"/>
    </c:legend>
    <c:plotVisOnly val="1"/>
    <c:dispBlanksAs val="zero"/>
  </c:chart>
  <c:externalData r:id="rId1"/>
</c:chartSpace>
</file>

<file path=ppt/charts/chart31.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φόρμας'!$W$104:$W$108</c:f>
              <c:numCache>
                <c:formatCode>General</c:formatCode>
                <c:ptCount val="5"/>
                <c:pt idx="0">
                  <c:v>12</c:v>
                </c:pt>
                <c:pt idx="1">
                  <c:v>23</c:v>
                </c:pt>
                <c:pt idx="2">
                  <c:v>48</c:v>
                </c:pt>
                <c:pt idx="3">
                  <c:v>17</c:v>
                </c:pt>
                <c:pt idx="4">
                  <c:v>0</c:v>
                </c:pt>
              </c:numCache>
            </c:numRef>
          </c:val>
        </c:ser>
        <c:dLbls>
          <c:showVal val="1"/>
        </c:dLbls>
        <c:shape val="box"/>
        <c:axId val="75207808"/>
        <c:axId val="75209344"/>
        <c:axId val="0"/>
      </c:bar3DChart>
      <c:catAx>
        <c:axId val="75207808"/>
        <c:scaling>
          <c:orientation val="minMax"/>
        </c:scaling>
        <c:axPos val="b"/>
        <c:majorTickMark val="none"/>
        <c:tickLblPos val="nextTo"/>
        <c:crossAx val="75209344"/>
        <c:crosses val="autoZero"/>
        <c:auto val="1"/>
        <c:lblAlgn val="ctr"/>
        <c:lblOffset val="100"/>
      </c:catAx>
      <c:valAx>
        <c:axId val="75209344"/>
        <c:scaling>
          <c:orientation val="minMax"/>
        </c:scaling>
        <c:delete val="1"/>
        <c:axPos val="l"/>
        <c:numFmt formatCode="General" sourceLinked="1"/>
        <c:tickLblPos val="none"/>
        <c:crossAx val="75207808"/>
        <c:crosses val="autoZero"/>
        <c:crossBetween val="between"/>
      </c:valAx>
    </c:plotArea>
    <c:plotVisOnly val="1"/>
    <c:dispBlanksAs val="gap"/>
  </c:chart>
  <c:externalData r:id="rId1"/>
</c:chartSpace>
</file>

<file path=ppt/charts/chart32.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φόρμας'!$W$122:$W$126</c:f>
              <c:numCache>
                <c:formatCode>General</c:formatCode>
                <c:ptCount val="5"/>
                <c:pt idx="0">
                  <c:v>13</c:v>
                </c:pt>
                <c:pt idx="1">
                  <c:v>23</c:v>
                </c:pt>
                <c:pt idx="2">
                  <c:v>37</c:v>
                </c:pt>
                <c:pt idx="3">
                  <c:v>26</c:v>
                </c:pt>
                <c:pt idx="4">
                  <c:v>1</c:v>
                </c:pt>
              </c:numCache>
            </c:numRef>
          </c:val>
        </c:ser>
        <c:dLbls>
          <c:showVal val="1"/>
        </c:dLbls>
        <c:shape val="box"/>
        <c:axId val="75237632"/>
        <c:axId val="75243520"/>
        <c:axId val="0"/>
      </c:bar3DChart>
      <c:catAx>
        <c:axId val="75237632"/>
        <c:scaling>
          <c:orientation val="minMax"/>
        </c:scaling>
        <c:axPos val="b"/>
        <c:majorTickMark val="none"/>
        <c:tickLblPos val="nextTo"/>
        <c:crossAx val="75243520"/>
        <c:crosses val="autoZero"/>
        <c:auto val="1"/>
        <c:lblAlgn val="ctr"/>
        <c:lblOffset val="100"/>
      </c:catAx>
      <c:valAx>
        <c:axId val="75243520"/>
        <c:scaling>
          <c:orientation val="minMax"/>
        </c:scaling>
        <c:delete val="1"/>
        <c:axPos val="l"/>
        <c:numFmt formatCode="General" sourceLinked="1"/>
        <c:tickLblPos val="none"/>
        <c:crossAx val="75237632"/>
        <c:crosses val="autoZero"/>
        <c:crossBetween val="between"/>
      </c:valAx>
    </c:plotArea>
    <c:plotVisOnly val="1"/>
    <c:dispBlanksAs val="gap"/>
  </c:chart>
  <c:externalData r:id="rId1"/>
</c:chartSpace>
</file>

<file path=ppt/charts/chart33.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φόρμας'!$Z$104:$Z$108</c:f>
              <c:numCache>
                <c:formatCode>General</c:formatCode>
                <c:ptCount val="5"/>
                <c:pt idx="0">
                  <c:v>8</c:v>
                </c:pt>
                <c:pt idx="1">
                  <c:v>16</c:v>
                </c:pt>
                <c:pt idx="2">
                  <c:v>27</c:v>
                </c:pt>
                <c:pt idx="3">
                  <c:v>31</c:v>
                </c:pt>
                <c:pt idx="4">
                  <c:v>18</c:v>
                </c:pt>
              </c:numCache>
            </c:numRef>
          </c:val>
        </c:ser>
        <c:dLbls>
          <c:showVal val="1"/>
        </c:dLbls>
        <c:shape val="box"/>
        <c:axId val="75263360"/>
        <c:axId val="75281536"/>
        <c:axId val="0"/>
      </c:bar3DChart>
      <c:catAx>
        <c:axId val="75263360"/>
        <c:scaling>
          <c:orientation val="minMax"/>
        </c:scaling>
        <c:axPos val="b"/>
        <c:majorTickMark val="none"/>
        <c:tickLblPos val="nextTo"/>
        <c:crossAx val="75281536"/>
        <c:crosses val="autoZero"/>
        <c:auto val="1"/>
        <c:lblAlgn val="ctr"/>
        <c:lblOffset val="100"/>
      </c:catAx>
      <c:valAx>
        <c:axId val="75281536"/>
        <c:scaling>
          <c:orientation val="minMax"/>
        </c:scaling>
        <c:delete val="1"/>
        <c:axPos val="l"/>
        <c:numFmt formatCode="General" sourceLinked="1"/>
        <c:tickLblPos val="none"/>
        <c:crossAx val="75263360"/>
        <c:crosses val="autoZero"/>
        <c:crossBetween val="between"/>
      </c:valAx>
    </c:plotArea>
    <c:plotVisOnly val="1"/>
    <c:dispBlanksAs val="gap"/>
  </c:chart>
  <c:externalData r:id="rId1"/>
</c:chartSpace>
</file>

<file path=ppt/charts/chart34.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φόρμας'!$Z$124:$Z$128</c:f>
              <c:numCache>
                <c:formatCode>General</c:formatCode>
                <c:ptCount val="5"/>
                <c:pt idx="0">
                  <c:v>11</c:v>
                </c:pt>
                <c:pt idx="1">
                  <c:v>36</c:v>
                </c:pt>
                <c:pt idx="2">
                  <c:v>33</c:v>
                </c:pt>
                <c:pt idx="3">
                  <c:v>19</c:v>
                </c:pt>
                <c:pt idx="4">
                  <c:v>1</c:v>
                </c:pt>
              </c:numCache>
            </c:numRef>
          </c:val>
        </c:ser>
        <c:dLbls>
          <c:showVal val="1"/>
        </c:dLbls>
        <c:shape val="box"/>
        <c:axId val="75113216"/>
        <c:axId val="75114752"/>
        <c:axId val="0"/>
      </c:bar3DChart>
      <c:catAx>
        <c:axId val="75113216"/>
        <c:scaling>
          <c:orientation val="minMax"/>
        </c:scaling>
        <c:axPos val="b"/>
        <c:majorTickMark val="none"/>
        <c:tickLblPos val="nextTo"/>
        <c:crossAx val="75114752"/>
        <c:crosses val="autoZero"/>
        <c:auto val="1"/>
        <c:lblAlgn val="ctr"/>
        <c:lblOffset val="100"/>
      </c:catAx>
      <c:valAx>
        <c:axId val="75114752"/>
        <c:scaling>
          <c:orientation val="minMax"/>
        </c:scaling>
        <c:delete val="1"/>
        <c:axPos val="l"/>
        <c:numFmt formatCode="General" sourceLinked="1"/>
        <c:tickLblPos val="none"/>
        <c:crossAx val="75113216"/>
        <c:crosses val="autoZero"/>
        <c:crossBetween val="between"/>
      </c:valAx>
    </c:plotArea>
    <c:plotVisOnly val="1"/>
    <c:dispBlanksAs val="gap"/>
  </c:chart>
  <c:externalData r:id="rId1"/>
</c:chartSpace>
</file>

<file path=ppt/charts/chart35.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φόρμας'!$Z$144:$Z$153</c:f>
              <c:numCache>
                <c:formatCode>General</c:formatCode>
                <c:ptCount val="10"/>
                <c:pt idx="0">
                  <c:v>4</c:v>
                </c:pt>
                <c:pt idx="1">
                  <c:v>4</c:v>
                </c:pt>
                <c:pt idx="2">
                  <c:v>3</c:v>
                </c:pt>
                <c:pt idx="3">
                  <c:v>12</c:v>
                </c:pt>
                <c:pt idx="4">
                  <c:v>31</c:v>
                </c:pt>
                <c:pt idx="5">
                  <c:v>24</c:v>
                </c:pt>
                <c:pt idx="6">
                  <c:v>15</c:v>
                </c:pt>
                <c:pt idx="7">
                  <c:v>7</c:v>
                </c:pt>
                <c:pt idx="8">
                  <c:v>0</c:v>
                </c:pt>
                <c:pt idx="9">
                  <c:v>0</c:v>
                </c:pt>
              </c:numCache>
            </c:numRef>
          </c:val>
        </c:ser>
        <c:dLbls>
          <c:showVal val="1"/>
        </c:dLbls>
        <c:shape val="box"/>
        <c:axId val="75147136"/>
        <c:axId val="75148672"/>
        <c:axId val="0"/>
      </c:bar3DChart>
      <c:catAx>
        <c:axId val="75147136"/>
        <c:scaling>
          <c:orientation val="minMax"/>
        </c:scaling>
        <c:axPos val="b"/>
        <c:majorTickMark val="none"/>
        <c:tickLblPos val="nextTo"/>
        <c:crossAx val="75148672"/>
        <c:crosses val="autoZero"/>
        <c:auto val="1"/>
        <c:lblAlgn val="ctr"/>
        <c:lblOffset val="100"/>
      </c:catAx>
      <c:valAx>
        <c:axId val="75148672"/>
        <c:scaling>
          <c:orientation val="minMax"/>
        </c:scaling>
        <c:delete val="1"/>
        <c:axPos val="l"/>
        <c:numFmt formatCode="General" sourceLinked="1"/>
        <c:tickLblPos val="none"/>
        <c:crossAx val="75147136"/>
        <c:crosses val="autoZero"/>
        <c:crossBetween val="between"/>
      </c:valAx>
    </c:plotArea>
    <c:plotVisOnly val="1"/>
    <c:dispBlanksAs val="gap"/>
  </c:chart>
  <c:externalData r:id="rId1"/>
</c:chartSpace>
</file>

<file path=ppt/charts/chart36.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φόρμας'!$AB$104:$AB$105</c:f>
              <c:strCache>
                <c:ptCount val="2"/>
                <c:pt idx="0">
                  <c:v>ΝΑΙ</c:v>
                </c:pt>
                <c:pt idx="1">
                  <c:v>ΌΧΙ</c:v>
                </c:pt>
              </c:strCache>
            </c:strRef>
          </c:cat>
          <c:val>
            <c:numRef>
              <c:f>'1 απαντήσεις φόρμας'!$AC$104:$AC$105</c:f>
              <c:numCache>
                <c:formatCode>General</c:formatCode>
                <c:ptCount val="2"/>
                <c:pt idx="0">
                  <c:v>31</c:v>
                </c:pt>
                <c:pt idx="1">
                  <c:v>69</c:v>
                </c:pt>
              </c:numCache>
            </c:numRef>
          </c:val>
        </c:ser>
        <c:dLbls>
          <c:showPercent val="1"/>
        </c:dLbls>
      </c:pie3DChart>
    </c:plotArea>
    <c:legend>
      <c:legendPos val="r"/>
    </c:legend>
    <c:plotVisOnly val="1"/>
    <c:dispBlanksAs val="zero"/>
  </c:chart>
  <c:externalData r:id="rId1"/>
</c:chartSpace>
</file>

<file path=ppt/charts/chart37.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φόρμας'!$AF$104:$AF$108</c:f>
              <c:numCache>
                <c:formatCode>General</c:formatCode>
                <c:ptCount val="5"/>
                <c:pt idx="0">
                  <c:v>27</c:v>
                </c:pt>
                <c:pt idx="1">
                  <c:v>33</c:v>
                </c:pt>
                <c:pt idx="2">
                  <c:v>33</c:v>
                </c:pt>
                <c:pt idx="3">
                  <c:v>7</c:v>
                </c:pt>
                <c:pt idx="4">
                  <c:v>0</c:v>
                </c:pt>
              </c:numCache>
            </c:numRef>
          </c:val>
        </c:ser>
        <c:dLbls>
          <c:showVal val="1"/>
        </c:dLbls>
        <c:shape val="box"/>
        <c:axId val="75416704"/>
        <c:axId val="75418240"/>
        <c:axId val="0"/>
      </c:bar3DChart>
      <c:catAx>
        <c:axId val="75416704"/>
        <c:scaling>
          <c:orientation val="minMax"/>
        </c:scaling>
        <c:axPos val="b"/>
        <c:majorTickMark val="none"/>
        <c:tickLblPos val="nextTo"/>
        <c:crossAx val="75418240"/>
        <c:crosses val="autoZero"/>
        <c:auto val="1"/>
        <c:lblAlgn val="ctr"/>
        <c:lblOffset val="100"/>
      </c:catAx>
      <c:valAx>
        <c:axId val="75418240"/>
        <c:scaling>
          <c:orientation val="minMax"/>
        </c:scaling>
        <c:delete val="1"/>
        <c:axPos val="l"/>
        <c:numFmt formatCode="General" sourceLinked="1"/>
        <c:tickLblPos val="none"/>
        <c:crossAx val="75416704"/>
        <c:crosses val="autoZero"/>
        <c:crossBetween val="between"/>
      </c:valAx>
    </c:plotArea>
    <c:plotVisOnly val="1"/>
    <c:dispBlanksAs val="gap"/>
  </c:chart>
  <c:externalData r:id="rId1"/>
</c:chartSpace>
</file>

<file path=ppt/charts/chart38.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φόρμας'!$AF$126:$AF$130</c:f>
              <c:numCache>
                <c:formatCode>General</c:formatCode>
                <c:ptCount val="5"/>
                <c:pt idx="0">
                  <c:v>9</c:v>
                </c:pt>
                <c:pt idx="1">
                  <c:v>35</c:v>
                </c:pt>
                <c:pt idx="2">
                  <c:v>40</c:v>
                </c:pt>
                <c:pt idx="3">
                  <c:v>16</c:v>
                </c:pt>
                <c:pt idx="4">
                  <c:v>0</c:v>
                </c:pt>
              </c:numCache>
            </c:numRef>
          </c:val>
        </c:ser>
        <c:dLbls>
          <c:showVal val="1"/>
        </c:dLbls>
        <c:shape val="box"/>
        <c:axId val="75303168"/>
        <c:axId val="75309056"/>
        <c:axId val="0"/>
      </c:bar3DChart>
      <c:catAx>
        <c:axId val="75303168"/>
        <c:scaling>
          <c:orientation val="minMax"/>
        </c:scaling>
        <c:axPos val="b"/>
        <c:majorTickMark val="none"/>
        <c:tickLblPos val="nextTo"/>
        <c:crossAx val="75309056"/>
        <c:crosses val="autoZero"/>
        <c:auto val="1"/>
        <c:lblAlgn val="ctr"/>
        <c:lblOffset val="100"/>
      </c:catAx>
      <c:valAx>
        <c:axId val="75309056"/>
        <c:scaling>
          <c:orientation val="minMax"/>
        </c:scaling>
        <c:delete val="1"/>
        <c:axPos val="l"/>
        <c:numFmt formatCode="General" sourceLinked="1"/>
        <c:tickLblPos val="none"/>
        <c:crossAx val="75303168"/>
        <c:crosses val="autoZero"/>
        <c:crossBetween val="between"/>
      </c:valAx>
    </c:plotArea>
    <c:plotVisOnly val="1"/>
    <c:dispBlanksAs val="gap"/>
  </c:chart>
  <c:externalData r:id="rId1"/>
</c:chartSpace>
</file>

<file path=ppt/charts/chart39.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φόρμας'!$AF$144:$AF$153</c:f>
              <c:numCache>
                <c:formatCode>General</c:formatCode>
                <c:ptCount val="10"/>
                <c:pt idx="0">
                  <c:v>1</c:v>
                </c:pt>
                <c:pt idx="1">
                  <c:v>2</c:v>
                </c:pt>
                <c:pt idx="2">
                  <c:v>7</c:v>
                </c:pt>
                <c:pt idx="3">
                  <c:v>6</c:v>
                </c:pt>
                <c:pt idx="4">
                  <c:v>34</c:v>
                </c:pt>
                <c:pt idx="5">
                  <c:v>21</c:v>
                </c:pt>
                <c:pt idx="6">
                  <c:v>22</c:v>
                </c:pt>
                <c:pt idx="7">
                  <c:v>5</c:v>
                </c:pt>
                <c:pt idx="8">
                  <c:v>2</c:v>
                </c:pt>
                <c:pt idx="9">
                  <c:v>0</c:v>
                </c:pt>
              </c:numCache>
            </c:numRef>
          </c:val>
        </c:ser>
        <c:dLbls>
          <c:showVal val="1"/>
        </c:dLbls>
        <c:shape val="box"/>
        <c:axId val="75350016"/>
        <c:axId val="75351552"/>
        <c:axId val="0"/>
      </c:bar3DChart>
      <c:catAx>
        <c:axId val="75350016"/>
        <c:scaling>
          <c:orientation val="minMax"/>
        </c:scaling>
        <c:axPos val="b"/>
        <c:majorTickMark val="none"/>
        <c:tickLblPos val="nextTo"/>
        <c:crossAx val="75351552"/>
        <c:crosses val="autoZero"/>
        <c:auto val="1"/>
        <c:lblAlgn val="ctr"/>
        <c:lblOffset val="100"/>
      </c:catAx>
      <c:valAx>
        <c:axId val="75351552"/>
        <c:scaling>
          <c:orientation val="minMax"/>
        </c:scaling>
        <c:delete val="1"/>
        <c:axPos val="l"/>
        <c:numFmt formatCode="General" sourceLinked="1"/>
        <c:tickLblPos val="none"/>
        <c:crossAx val="75350016"/>
        <c:crosses val="autoZero"/>
        <c:crossBetween val="between"/>
      </c:valAx>
    </c:plotArea>
    <c:plotVisOnly val="1"/>
    <c:dispBlanksAs val="gap"/>
  </c:chart>
  <c:externalData r:id="rId1"/>
</c:chartSpace>
</file>

<file path=ppt/charts/chart40.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otX val="30"/>
      <c:perspective val="30"/>
    </c:view3D>
    <c:plotArea>
      <c:layout/>
      <c:pie3DChart>
        <c:varyColors val="1"/>
        <c:ser>
          <c:idx val="0"/>
          <c:order val="0"/>
          <c:dLbls>
            <c:spPr>
              <a:noFill/>
              <a:ln>
                <a:noFill/>
              </a:ln>
              <a:effectLst/>
            </c:spPr>
            <c:showPercent val="1"/>
            <c:showLeaderLines val="1"/>
            <c:extLst>
              <c:ext xmlns:c15="http://schemas.microsoft.com/office/drawing/2012/chart" uri="{CE6537A1-D6FC-4f65-9D91-7224C49458BB}"/>
            </c:extLst>
          </c:dLbls>
          <c:cat>
            <c:strRef>
              <c:f>'1 απαντήσεις φόρμας'!$AH$104:$AH$105</c:f>
              <c:strCache>
                <c:ptCount val="2"/>
                <c:pt idx="0">
                  <c:v>ΝΑΙ</c:v>
                </c:pt>
                <c:pt idx="1">
                  <c:v>ΌΧΙ</c:v>
                </c:pt>
              </c:strCache>
            </c:strRef>
          </c:cat>
          <c:val>
            <c:numRef>
              <c:f>'1 απαντήσεις φόρμας'!$AI$104:$AI$105</c:f>
              <c:numCache>
                <c:formatCode>General</c:formatCode>
                <c:ptCount val="2"/>
                <c:pt idx="0">
                  <c:v>44</c:v>
                </c:pt>
                <c:pt idx="1">
                  <c:v>56</c:v>
                </c:pt>
              </c:numCache>
            </c:numRef>
          </c:val>
        </c:ser>
        <c:dLbls>
          <c:showPercent val="1"/>
        </c:dLbls>
      </c:pie3DChart>
    </c:plotArea>
    <c:legend>
      <c:legendPos val="r"/>
    </c:legend>
    <c:plotVisOnly val="1"/>
    <c:dispBlanksAs val="zero"/>
  </c:chart>
  <c:externalData r:id="rId1"/>
</c:chartSpace>
</file>

<file path=ppt/charts/chart41.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rAngAx val="1"/>
    </c:view3D>
    <c:plotArea>
      <c:layout/>
      <c:bar3DChart>
        <c:barDir val="col"/>
        <c:grouping val="clustered"/>
        <c:ser>
          <c:idx val="1"/>
          <c:order val="0"/>
          <c:dLbls>
            <c:spPr>
              <a:noFill/>
              <a:ln>
                <a:noFill/>
              </a:ln>
              <a:effectLst/>
            </c:spPr>
            <c:showVal val="1"/>
            <c:extLst>
              <c:ext xmlns:c15="http://schemas.microsoft.com/office/drawing/2012/chart" uri="{CE6537A1-D6FC-4f65-9D91-7224C49458BB}">
                <c15:showLeaderLines val="0"/>
              </c:ext>
            </c:extLst>
          </c:dLbls>
          <c:val>
            <c:numRef>
              <c:f>'1 απαντήσεις φόρμας'!$AI$118:$AI$122</c:f>
              <c:numCache>
                <c:formatCode>General</c:formatCode>
                <c:ptCount val="5"/>
                <c:pt idx="0">
                  <c:v>7</c:v>
                </c:pt>
                <c:pt idx="1">
                  <c:v>14</c:v>
                </c:pt>
                <c:pt idx="2">
                  <c:v>41</c:v>
                </c:pt>
                <c:pt idx="3">
                  <c:v>33</c:v>
                </c:pt>
                <c:pt idx="4">
                  <c:v>5</c:v>
                </c:pt>
              </c:numCache>
            </c:numRef>
          </c:val>
        </c:ser>
        <c:dLbls>
          <c:showVal val="1"/>
        </c:dLbls>
        <c:shape val="box"/>
        <c:axId val="75533312"/>
        <c:axId val="75547392"/>
        <c:axId val="0"/>
      </c:bar3DChart>
      <c:catAx>
        <c:axId val="75533312"/>
        <c:scaling>
          <c:orientation val="minMax"/>
        </c:scaling>
        <c:axPos val="b"/>
        <c:majorTickMark val="none"/>
        <c:tickLblPos val="nextTo"/>
        <c:crossAx val="75547392"/>
        <c:crosses val="autoZero"/>
        <c:auto val="1"/>
        <c:lblAlgn val="ctr"/>
        <c:lblOffset val="100"/>
      </c:catAx>
      <c:valAx>
        <c:axId val="75547392"/>
        <c:scaling>
          <c:orientation val="minMax"/>
        </c:scaling>
        <c:delete val="1"/>
        <c:axPos val="l"/>
        <c:numFmt formatCode="General" sourceLinked="1"/>
        <c:tickLblPos val="none"/>
        <c:crossAx val="75533312"/>
        <c:crosses val="autoZero"/>
        <c:crossBetween val="between"/>
      </c:valAx>
    </c:plotArea>
    <c:plotVisOnly val="1"/>
    <c:dispBlanksAs val="gap"/>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10" name="9 - Ορθογώνιο τρίγωνο"/>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 Τίτλος"/>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l-GR" smtClean="0"/>
              <a:t>Kλικ για επεξεργασία του τίτλου</a:t>
            </a:r>
            <a:endParaRPr kumimoji="0" lang="en-US"/>
          </a:p>
        </p:txBody>
      </p:sp>
      <p:sp>
        <p:nvSpPr>
          <p:cNvPr id="17" name="16 - Υπότιτλος"/>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l-GR" smtClean="0"/>
              <a:t>Κάντε κλικ για να επεξεργαστείτε τον υπότιτλο του υποδείγματος</a:t>
            </a:r>
            <a:endParaRPr kumimoji="0" lang="en-US"/>
          </a:p>
        </p:txBody>
      </p:sp>
      <p:grpSp>
        <p:nvGrpSpPr>
          <p:cNvPr id="2" name="1 - Ομάδα"/>
          <p:cNvGrpSpPr/>
          <p:nvPr/>
        </p:nvGrpSpPr>
        <p:grpSpPr>
          <a:xfrm>
            <a:off x="-3765" y="4953000"/>
            <a:ext cx="9147765" cy="1912088"/>
            <a:chOff x="-3765" y="4832896"/>
            <a:chExt cx="9147765" cy="2032192"/>
          </a:xfrm>
        </p:grpSpPr>
        <p:sp>
          <p:nvSpPr>
            <p:cNvPr id="7" name="6 - Ελεύθερη σχεδίαση"/>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 Ελεύθερη σχεδίαση"/>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 Ελεύθερη σχεδίαση"/>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 Ευθεία γραμμή σύνδεσης"/>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 Θέση ημερομηνίας"/>
          <p:cNvSpPr>
            <a:spLocks noGrp="1"/>
          </p:cNvSpPr>
          <p:nvPr>
            <p:ph type="dt" sz="half" idx="10"/>
          </p:nvPr>
        </p:nvSpPr>
        <p:spPr/>
        <p:txBody>
          <a:bodyPr/>
          <a:lstStyle>
            <a:lvl1pPr>
              <a:defRPr>
                <a:solidFill>
                  <a:srgbClr val="FFFFFF"/>
                </a:solidFill>
              </a:defRPr>
            </a:lvl1pPr>
            <a:extLst/>
          </a:lstStyle>
          <a:p>
            <a:fld id="{2342CEA3-3058-4D43-AE35-B3DA76CB4003}" type="datetimeFigureOut">
              <a:rPr lang="el-GR" smtClean="0"/>
              <a:pPr/>
              <a:t>27/9/2019</a:t>
            </a:fld>
            <a:endParaRPr lang="el-GR"/>
          </a:p>
        </p:txBody>
      </p:sp>
      <p:sp>
        <p:nvSpPr>
          <p:cNvPr id="19" name="18 - Θέση υποσέλιδου"/>
          <p:cNvSpPr>
            <a:spLocks noGrp="1"/>
          </p:cNvSpPr>
          <p:nvPr>
            <p:ph type="ftr" sz="quarter" idx="11"/>
          </p:nvPr>
        </p:nvSpPr>
        <p:spPr/>
        <p:txBody>
          <a:bodyPr/>
          <a:lstStyle>
            <a:lvl1pPr>
              <a:defRPr>
                <a:solidFill>
                  <a:schemeClr val="accent1">
                    <a:tint val="20000"/>
                  </a:schemeClr>
                </a:solidFill>
              </a:defRPr>
            </a:lvl1pPr>
            <a:extLst/>
          </a:lstStyle>
          <a:p>
            <a:endParaRPr lang="el-GR"/>
          </a:p>
        </p:txBody>
      </p:sp>
      <p:sp>
        <p:nvSpPr>
          <p:cNvPr id="27" name="26 - Θέση αριθμού διαφάνειας"/>
          <p:cNvSpPr>
            <a:spLocks noGrp="1"/>
          </p:cNvSpPr>
          <p:nvPr>
            <p:ph type="sldNum" sz="quarter" idx="12"/>
          </p:nvPr>
        </p:nvSpPr>
        <p:spPr/>
        <p:txBody>
          <a:bodyPr/>
          <a:lstStyle>
            <a:lvl1pPr>
              <a:defRPr>
                <a:solidFill>
                  <a:srgbClr val="FFFFFF"/>
                </a:solidFill>
              </a:defRPr>
            </a:lvl1pPr>
            <a:extLst/>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2342CEA3-3058-4D43-AE35-B3DA76CB4003}" type="datetimeFigureOut">
              <a:rPr lang="el-GR" smtClean="0"/>
              <a:pPr/>
              <a:t>27/9/2019</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D3F1D1C4-C2D9-4231-9FB2-B2D9D97AA41D}" type="slidenum">
              <a:rPr lang="el-GR" smtClean="0"/>
              <a:pPr/>
              <a:t>‹#›</a:t>
            </a:fld>
            <a:endParaRPr lang="el-GR"/>
          </a:p>
        </p:txBody>
      </p:sp>
      <p:sp>
        <p:nvSpPr>
          <p:cNvPr id="7" name="6 - Τίτλος"/>
          <p:cNvSpPr>
            <a:spLocks noGrp="1"/>
          </p:cNvSpPr>
          <p:nvPr>
            <p:ph type="title"/>
          </p:nvPr>
        </p:nvSpPr>
        <p:spPr/>
        <p:txBody>
          <a:bodyPr rtlCol="0"/>
          <a:lstStyle>
            <a:extLst/>
          </a:lstStyle>
          <a:p>
            <a:r>
              <a:rPr kumimoji="0" lang="el-GR" smtClean="0"/>
              <a:t>Kλικ για επεξεργασία του τίτλου</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extLst/>
          </a:lstStyle>
          <a:p>
            <a:fld id="{2342CEA3-3058-4D43-AE35-B3DA76CB4003}" type="datetimeFigureOut">
              <a:rPr lang="el-GR" smtClean="0"/>
              <a:pPr/>
              <a:t>27/9/2019</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D3F1D1C4-C2D9-4231-9FB2-B2D9D97AA41D}" type="slidenum">
              <a:rPr lang="el-GR" smtClean="0"/>
              <a:pPr/>
              <a:t>‹#›</a:t>
            </a:fld>
            <a:endParaRPr lang="el-GR"/>
          </a:p>
        </p:txBody>
      </p:sp>
      <p:sp>
        <p:nvSpPr>
          <p:cNvPr id="7" name="6 - Διάσημα"/>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 Διάσημα"/>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2">
        <a:schemeClr val="bg1"/>
      </p:bgRef>
    </p:bg>
    <p:spTree>
      <p:nvGrpSpPr>
        <p:cNvPr id="1" name=""/>
        <p:cNvGrpSpPr/>
        <p:nvPr/>
      </p:nvGrpSpPr>
      <p:grpSpPr>
        <a:xfrm>
          <a:off x="0" y="0"/>
          <a:ext cx="0" cy="0"/>
          <a:chOff x="0" y="0"/>
          <a:chExt cx="0" cy="0"/>
        </a:xfrm>
      </p:grpSpPr>
      <p:sp>
        <p:nvSpPr>
          <p:cNvPr id="3" name="2 - Θέση περιεχομένου"/>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extLst/>
          </a:lstStyle>
          <a:p>
            <a:fld id="{2342CEA3-3058-4D43-AE35-B3DA76CB4003}" type="datetimeFigureOut">
              <a:rPr lang="el-GR" smtClean="0"/>
              <a:pPr/>
              <a:t>27/9/2019</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D3F1D1C4-C2D9-4231-9FB2-B2D9D97AA41D}" type="slidenum">
              <a:rPr lang="el-GR" smtClean="0"/>
              <a:pPr/>
              <a:t>‹#›</a:t>
            </a:fld>
            <a:endParaRPr lang="el-GR"/>
          </a:p>
        </p:txBody>
      </p:sp>
      <p:sp>
        <p:nvSpPr>
          <p:cNvPr id="8" name="7 - Τίτλος"/>
          <p:cNvSpPr>
            <a:spLocks noGrp="1"/>
          </p:cNvSpPr>
          <p:nvPr>
            <p:ph type="title"/>
          </p:nvPr>
        </p:nvSpPr>
        <p:spPr/>
        <p:txBody>
          <a:bodyPr rtlCol="0"/>
          <a:lstStyle>
            <a:extLst/>
          </a:lstStyle>
          <a:p>
            <a:r>
              <a:rPr kumimoji="0" lang="el-GR" smtClean="0"/>
              <a:t>Kλικ για επεξεργασία του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3">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8229600" cy="1143000"/>
          </a:xfrm>
        </p:spPr>
        <p:txBody>
          <a:bodyPr anchor="ctr"/>
          <a:lstStyle>
            <a:lvl1pPr>
              <a:defRPr/>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extLst/>
          </a:lstStyle>
          <a:p>
            <a:fld id="{2342CEA3-3058-4D43-AE35-B3DA76CB4003}" type="datetimeFigureOut">
              <a:rPr lang="el-GR" smtClean="0"/>
              <a:pPr/>
              <a:t>27/9/2019</a:t>
            </a:fld>
            <a:endParaRPr lang="el-GR"/>
          </a:p>
        </p:txBody>
      </p:sp>
      <p:sp>
        <p:nvSpPr>
          <p:cNvPr id="8" name="7 - Θέση υποσέλιδου"/>
          <p:cNvSpPr>
            <a:spLocks noGrp="1"/>
          </p:cNvSpPr>
          <p:nvPr>
            <p:ph type="ftr" sz="quarter" idx="11"/>
          </p:nvPr>
        </p:nvSpPr>
        <p:spPr/>
        <p:txBody>
          <a:bodyPr/>
          <a:lstStyle>
            <a:extLst/>
          </a:lstStyle>
          <a:p>
            <a:endParaRPr lang="el-GR"/>
          </a:p>
        </p:txBody>
      </p:sp>
      <p:sp>
        <p:nvSpPr>
          <p:cNvPr id="9" name="8 - Θέση αριθμού διαφάνειας"/>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bg>
      <p:bgRef idx="1002">
        <a:schemeClr val="bg1"/>
      </p:bgRef>
    </p:bg>
    <p:spTree>
      <p:nvGrpSpPr>
        <p:cNvPr id="1" name=""/>
        <p:cNvGrpSpPr/>
        <p:nvPr/>
      </p:nvGrpSpPr>
      <p:grpSpPr>
        <a:xfrm>
          <a:off x="0" y="0"/>
          <a:ext cx="0" cy="0"/>
          <a:chOff x="0" y="0"/>
          <a:chExt cx="0" cy="0"/>
        </a:xfrm>
      </p:grpSpPr>
      <p:sp>
        <p:nvSpPr>
          <p:cNvPr id="3" name="2 - Θέση ημερομηνίας"/>
          <p:cNvSpPr>
            <a:spLocks noGrp="1"/>
          </p:cNvSpPr>
          <p:nvPr>
            <p:ph type="dt" sz="half" idx="10"/>
          </p:nvPr>
        </p:nvSpPr>
        <p:spPr/>
        <p:txBody>
          <a:bodyPr/>
          <a:lstStyle>
            <a:extLst/>
          </a:lstStyle>
          <a:p>
            <a:fld id="{2342CEA3-3058-4D43-AE35-B3DA76CB4003}" type="datetimeFigureOut">
              <a:rPr lang="el-GR" smtClean="0"/>
              <a:pPr/>
              <a:t>27/9/2019</a:t>
            </a:fld>
            <a:endParaRPr lang="el-GR"/>
          </a:p>
        </p:txBody>
      </p:sp>
      <p:sp>
        <p:nvSpPr>
          <p:cNvPr id="4" name="3 - Θέση υποσέλιδου"/>
          <p:cNvSpPr>
            <a:spLocks noGrp="1"/>
          </p:cNvSpPr>
          <p:nvPr>
            <p:ph type="ftr" sz="quarter" idx="11"/>
          </p:nvPr>
        </p:nvSpPr>
        <p:spPr/>
        <p:txBody>
          <a:bodyPr/>
          <a:lstStyle>
            <a:extLst/>
          </a:lstStyle>
          <a:p>
            <a:endParaRPr lang="el-GR"/>
          </a:p>
        </p:txBody>
      </p:sp>
      <p:sp>
        <p:nvSpPr>
          <p:cNvPr id="5" name="4 - Θέση αριθμού διαφάνειας"/>
          <p:cNvSpPr>
            <a:spLocks noGrp="1"/>
          </p:cNvSpPr>
          <p:nvPr>
            <p:ph type="sldNum" sz="quarter" idx="12"/>
          </p:nvPr>
        </p:nvSpPr>
        <p:spPr/>
        <p:txBody>
          <a:bodyPr/>
          <a:lstStyle>
            <a:extLst/>
          </a:lstStyle>
          <a:p>
            <a:fld id="{D3F1D1C4-C2D9-4231-9FB2-B2D9D97AA41D}" type="slidenum">
              <a:rPr lang="el-GR" smtClean="0"/>
              <a:pPr/>
              <a:t>‹#›</a:t>
            </a:fld>
            <a:endParaRPr lang="el-GR"/>
          </a:p>
        </p:txBody>
      </p:sp>
      <p:sp>
        <p:nvSpPr>
          <p:cNvPr id="6" name="5 - Τίτλος"/>
          <p:cNvSpPr>
            <a:spLocks noGrp="1"/>
          </p:cNvSpPr>
          <p:nvPr>
            <p:ph type="title"/>
          </p:nvPr>
        </p:nvSpPr>
        <p:spPr/>
        <p:txBody>
          <a:bodyPr rtlCol="0"/>
          <a:lstStyle>
            <a:extLst/>
          </a:lstStyle>
          <a:p>
            <a:r>
              <a:rPr kumimoji="0" lang="el-GR" smtClean="0"/>
              <a:t>Kλικ για επεξεργασία του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extLst/>
          </a:lstStyle>
          <a:p>
            <a:fld id="{2342CEA3-3058-4D43-AE35-B3DA76CB4003}" type="datetimeFigureOut">
              <a:rPr lang="el-GR" smtClean="0"/>
              <a:pPr/>
              <a:t>27/9/2019</a:t>
            </a:fld>
            <a:endParaRPr lang="el-GR"/>
          </a:p>
        </p:txBody>
      </p:sp>
      <p:sp>
        <p:nvSpPr>
          <p:cNvPr id="3" name="2 - Θέση υποσέλιδου"/>
          <p:cNvSpPr>
            <a:spLocks noGrp="1"/>
          </p:cNvSpPr>
          <p:nvPr>
            <p:ph type="ftr" sz="quarter" idx="11"/>
          </p:nvPr>
        </p:nvSpPr>
        <p:spPr/>
        <p:txBody>
          <a:bodyPr/>
          <a:lstStyle>
            <a:extLst/>
          </a:lstStyle>
          <a:p>
            <a:endParaRPr lang="el-GR"/>
          </a:p>
        </p:txBody>
      </p:sp>
      <p:sp>
        <p:nvSpPr>
          <p:cNvPr id="4" name="3 - Θέση αριθμού διαφάνειας"/>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3">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a:xfrm>
            <a:off x="6727032" y="6407944"/>
            <a:ext cx="1920240" cy="365760"/>
          </a:xfrm>
        </p:spPr>
        <p:txBody>
          <a:bodyPr/>
          <a:lstStyle>
            <a:extLst/>
          </a:lstStyle>
          <a:p>
            <a:fld id="{2342CEA3-3058-4D43-AE35-B3DA76CB4003}" type="datetimeFigureOut">
              <a:rPr lang="el-GR" smtClean="0"/>
              <a:pPr/>
              <a:t>27/9/2019</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2">
        <a:schemeClr val="bg1"/>
      </p:bgRef>
    </p:bg>
    <p:spTree>
      <p:nvGrpSpPr>
        <p:cNvPr id="1" name=""/>
        <p:cNvGrpSpPr/>
        <p:nvPr/>
      </p:nvGrpSpPr>
      <p:grpSpPr>
        <a:xfrm>
          <a:off x="0" y="0"/>
          <a:ext cx="0" cy="0"/>
          <a:chOff x="0" y="0"/>
          <a:chExt cx="0" cy="0"/>
        </a:xfrm>
      </p:grpSpPr>
      <p:sp>
        <p:nvSpPr>
          <p:cNvPr id="4" name="3 - Θέση κειμένου"/>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l-GR" smtClean="0"/>
              <a:t>Kλικ για επεξεργασία των στυλ του υποδείγματος</a:t>
            </a:r>
          </a:p>
        </p:txBody>
      </p:sp>
      <p:sp>
        <p:nvSpPr>
          <p:cNvPr id="3" name="2 - Θέση εικόνας"/>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l-GR" smtClean="0"/>
              <a:t>Κάντε κλικ στο εικονίδιο για να προσθέσετε μια εικόνα</a:t>
            </a:r>
            <a:endParaRPr kumimoji="0" lang="en-US" dirty="0"/>
          </a:p>
        </p:txBody>
      </p:sp>
      <p:sp>
        <p:nvSpPr>
          <p:cNvPr id="5" name="4 - Θέση ημερομηνίας"/>
          <p:cNvSpPr>
            <a:spLocks noGrp="1"/>
          </p:cNvSpPr>
          <p:nvPr>
            <p:ph type="dt" sz="half" idx="10"/>
          </p:nvPr>
        </p:nvSpPr>
        <p:spPr/>
        <p:txBody>
          <a:bodyPr/>
          <a:lstStyle>
            <a:lvl1pPr>
              <a:defRPr>
                <a:solidFill>
                  <a:schemeClr val="tx1"/>
                </a:solidFill>
              </a:defRPr>
            </a:lvl1pPr>
            <a:extLst/>
          </a:lstStyle>
          <a:p>
            <a:fld id="{2342CEA3-3058-4D43-AE35-B3DA76CB4003}" type="datetimeFigureOut">
              <a:rPr lang="el-GR" smtClean="0"/>
              <a:pPr/>
              <a:t>27/9/2019</a:t>
            </a:fld>
            <a:endParaRPr lang="el-GR"/>
          </a:p>
        </p:txBody>
      </p:sp>
      <p:sp>
        <p:nvSpPr>
          <p:cNvPr id="6" name="5 - Θέση υποσέλιδου"/>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l-GR"/>
          </a:p>
        </p:txBody>
      </p:sp>
      <p:sp>
        <p:nvSpPr>
          <p:cNvPr id="7" name="6 - Θέση αριθμού διαφάνειας"/>
          <p:cNvSpPr>
            <a:spLocks noGrp="1"/>
          </p:cNvSpPr>
          <p:nvPr>
            <p:ph type="sldNum" sz="quarter" idx="12"/>
          </p:nvPr>
        </p:nvSpPr>
        <p:spPr/>
        <p:txBody>
          <a:bodyPr/>
          <a:lstStyle>
            <a:lvl1pPr>
              <a:defRPr>
                <a:solidFill>
                  <a:schemeClr val="tx1"/>
                </a:solidFill>
              </a:defRPr>
            </a:lvl1pPr>
            <a:extLst/>
          </a:lstStyle>
          <a:p>
            <a:fld id="{D3F1D1C4-C2D9-4231-9FB2-B2D9D97AA41D}" type="slidenum">
              <a:rPr lang="el-GR" smtClean="0"/>
              <a:pPr/>
              <a:t>‹#›</a:t>
            </a:fld>
            <a:endParaRPr lang="el-GR"/>
          </a:p>
        </p:txBody>
      </p:sp>
      <p:sp>
        <p:nvSpPr>
          <p:cNvPr id="2" name="1 - Τίτλος"/>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l-GR" smtClean="0"/>
              <a:t>Kλικ για επεξεργασία του τίτλου</a:t>
            </a:r>
            <a:endParaRPr kumimoji="0" lang="en-US"/>
          </a:p>
        </p:txBody>
      </p:sp>
      <p:sp>
        <p:nvSpPr>
          <p:cNvPr id="8" name="7 - Ελεύθερη σχεδίαση"/>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 Ελεύθερη σχεδίαση"/>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 Ορθογώνιο τρίγωνο"/>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 Ευθεία γραμμή σύνδεσης"/>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 Διάσημα"/>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 Διάσημα"/>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1481329"/>
            <a:ext cx="8229600" cy="4386071"/>
          </a:xfrm>
        </p:spPr>
        <p:txBody>
          <a:bodyPr vert="eaVert"/>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2342CEA3-3058-4D43-AE35-B3DA76CB4003}" type="datetimeFigureOut">
              <a:rPr lang="el-GR" smtClean="0"/>
              <a:pPr/>
              <a:t>27/9/2019</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844013" y="274640"/>
            <a:ext cx="1777470" cy="5592761"/>
          </a:xfrm>
        </p:spPr>
        <p:txBody>
          <a:bodyPr vert="eaVert"/>
          <a:lstStyle>
            <a:extLs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41"/>
            <a:ext cx="6324600" cy="5592760"/>
          </a:xfrm>
        </p:spPr>
        <p:txBody>
          <a:bodyPr vert="eaVert"/>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2342CEA3-3058-4D43-AE35-B3DA76CB4003}" type="datetimeFigureOut">
              <a:rPr lang="el-GR" smtClean="0"/>
              <a:pPr/>
              <a:t>27/9/2019</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 Ελεύθερη σχεδίαση"/>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 Ελεύθερη σχεδίαση"/>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 Ορθογώνιο τρίγωνο"/>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 Ευθεία γραμμή σύνδεσης"/>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 Θέση τίτλου"/>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l-GR" smtClean="0"/>
              <a:t>Kλικ για επεξεργασία του τίτλου</a:t>
            </a:r>
            <a:endParaRPr kumimoji="0" lang="en-US"/>
          </a:p>
        </p:txBody>
      </p:sp>
      <p:sp>
        <p:nvSpPr>
          <p:cNvPr id="30" name="29 - Θέση κειμένου"/>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0" name="9 - Θέση ημερομηνίας"/>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342CEA3-3058-4D43-AE35-B3DA76CB4003}" type="datetimeFigureOut">
              <a:rPr lang="el-GR" smtClean="0"/>
              <a:pPr/>
              <a:t>27/9/2019</a:t>
            </a:fld>
            <a:endParaRPr lang="el-GR"/>
          </a:p>
        </p:txBody>
      </p:sp>
      <p:sp>
        <p:nvSpPr>
          <p:cNvPr id="22" name="21 - Θέση υποσέλιδου"/>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l-GR"/>
          </a:p>
        </p:txBody>
      </p:sp>
      <p:sp>
        <p:nvSpPr>
          <p:cNvPr id="18" name="17 - Θέση αριθμού διαφάνειας"/>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package" Target="../embeddings/____________Microsoft_Office_Word11111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chart" Target="../charts/chart7.xml"/><Relationship Id="rId7" Type="http://schemas.openxmlformats.org/officeDocument/2006/relationships/chart" Target="../charts/chart11.xml"/><Relationship Id="rId2" Type="http://schemas.openxmlformats.org/officeDocument/2006/relationships/chart" Target="../charts/chart6.xml"/><Relationship Id="rId1" Type="http://schemas.openxmlformats.org/officeDocument/2006/relationships/slideLayout" Target="../slideLayouts/slideLayout2.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7" Type="http://schemas.openxmlformats.org/officeDocument/2006/relationships/chart" Target="../charts/chart18.xml"/><Relationship Id="rId2" Type="http://schemas.openxmlformats.org/officeDocument/2006/relationships/chart" Target="../charts/chart13.xml"/><Relationship Id="rId1" Type="http://schemas.openxmlformats.org/officeDocument/2006/relationships/slideLayout" Target="../slideLayouts/slideLayout2.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chart" Target="../charts/chart20.xml"/><Relationship Id="rId7" Type="http://schemas.openxmlformats.org/officeDocument/2006/relationships/chart" Target="../charts/chart24.xml"/><Relationship Id="rId2" Type="http://schemas.openxmlformats.org/officeDocument/2006/relationships/chart" Target="../charts/chart19.xml"/><Relationship Id="rId1" Type="http://schemas.openxmlformats.org/officeDocument/2006/relationships/slideLayout" Target="../slideLayouts/slideLayout2.xml"/><Relationship Id="rId6" Type="http://schemas.openxmlformats.org/officeDocument/2006/relationships/chart" Target="../charts/chart23.xml"/><Relationship Id="rId5" Type="http://schemas.openxmlformats.org/officeDocument/2006/relationships/chart" Target="../charts/chart22.xml"/><Relationship Id="rId4" Type="http://schemas.openxmlformats.org/officeDocument/2006/relationships/chart" Target="../charts/chart21.xml"/></Relationships>
</file>

<file path=ppt/slides/_rels/slide20.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2.xml"/><Relationship Id="rId5" Type="http://schemas.openxmlformats.org/officeDocument/2006/relationships/chart" Target="../charts/chart28.xml"/><Relationship Id="rId4" Type="http://schemas.openxmlformats.org/officeDocument/2006/relationships/chart" Target="../charts/chart27.xml"/></Relationships>
</file>

<file path=ppt/slides/_rels/slide21.xml.rels><?xml version="1.0" encoding="UTF-8" standalone="yes"?>
<Relationships xmlns="http://schemas.openxmlformats.org/package/2006/relationships"><Relationship Id="rId3" Type="http://schemas.openxmlformats.org/officeDocument/2006/relationships/chart" Target="../charts/chart30.xml"/><Relationship Id="rId7" Type="http://schemas.openxmlformats.org/officeDocument/2006/relationships/chart" Target="../charts/chart34.xml"/><Relationship Id="rId2" Type="http://schemas.openxmlformats.org/officeDocument/2006/relationships/chart" Target="../charts/chart29.xml"/><Relationship Id="rId1" Type="http://schemas.openxmlformats.org/officeDocument/2006/relationships/slideLayout" Target="../slideLayouts/slideLayout2.xml"/><Relationship Id="rId6" Type="http://schemas.openxmlformats.org/officeDocument/2006/relationships/chart" Target="../charts/chart33.xml"/><Relationship Id="rId5" Type="http://schemas.openxmlformats.org/officeDocument/2006/relationships/chart" Target="../charts/chart32.xml"/><Relationship Id="rId4" Type="http://schemas.openxmlformats.org/officeDocument/2006/relationships/chart" Target="../charts/chart31.xml"/></Relationships>
</file>

<file path=ppt/slides/_rels/slide22.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chart" Target="../charts/chart35.xml"/><Relationship Id="rId1" Type="http://schemas.openxmlformats.org/officeDocument/2006/relationships/slideLayout" Target="../slideLayouts/slideLayout2.xml"/><Relationship Id="rId5" Type="http://schemas.openxmlformats.org/officeDocument/2006/relationships/chart" Target="../charts/chart38.xml"/><Relationship Id="rId4" Type="http://schemas.openxmlformats.org/officeDocument/2006/relationships/chart" Target="../charts/chart37.xml"/></Relationships>
</file>

<file path=ppt/slides/_rels/slide23.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chart" Target="../charts/chart39.xml"/><Relationship Id="rId1" Type="http://schemas.openxmlformats.org/officeDocument/2006/relationships/slideLayout" Target="../slideLayouts/slideLayout2.xml"/><Relationship Id="rId4" Type="http://schemas.openxmlformats.org/officeDocument/2006/relationships/chart" Target="../charts/chart4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755576" y="1988840"/>
            <a:ext cx="7704856" cy="1052736"/>
          </a:xfrm>
        </p:spPr>
        <p:txBody>
          <a:bodyPr>
            <a:noAutofit/>
          </a:bodyPr>
          <a:lstStyle/>
          <a:p>
            <a:pPr algn="ctr"/>
            <a:r>
              <a:rPr lang="el-GR" sz="2800" dirty="0" smtClean="0">
                <a:solidFill>
                  <a:schemeClr val="tx1"/>
                </a:solidFill>
                <a:effectLst/>
                <a:latin typeface="Arial" pitchFamily="34" charset="0"/>
                <a:cs typeface="Arial" pitchFamily="34" charset="0"/>
              </a:rPr>
              <a:t>ΠΡΟΓΡΑΜΜΑ ΜΕΤΑΠΤΥΧΙΑΚΩΝ ΣΠΟΥΔΩΝ ΣΤΗΝ ΤΡΑΠΕΖΙΚΗ</a:t>
            </a:r>
            <a:endParaRPr lang="el-GR" sz="2800" dirty="0">
              <a:solidFill>
                <a:schemeClr val="tx1"/>
              </a:solidFill>
              <a:effectLst/>
              <a:latin typeface="Arial" pitchFamily="34" charset="0"/>
              <a:cs typeface="Arial" pitchFamily="34" charset="0"/>
            </a:endParaRPr>
          </a:p>
        </p:txBody>
      </p:sp>
      <p:sp>
        <p:nvSpPr>
          <p:cNvPr id="3" name="2 - Υπότιτλος"/>
          <p:cNvSpPr>
            <a:spLocks noGrp="1"/>
          </p:cNvSpPr>
          <p:nvPr>
            <p:ph type="subTitle" idx="1"/>
          </p:nvPr>
        </p:nvSpPr>
        <p:spPr>
          <a:xfrm>
            <a:off x="467544" y="3356992"/>
            <a:ext cx="8208912" cy="1440160"/>
          </a:xfrm>
        </p:spPr>
        <p:txBody>
          <a:bodyPr>
            <a:normAutofit fontScale="85000" lnSpcReduction="20000"/>
          </a:bodyPr>
          <a:lstStyle/>
          <a:p>
            <a:pPr algn="ctr"/>
            <a:r>
              <a:rPr lang="el-GR" u="sng" dirty="0" smtClean="0">
                <a:solidFill>
                  <a:schemeClr val="tx1"/>
                </a:solidFill>
                <a:latin typeface="Arial" pitchFamily="34" charset="0"/>
                <a:cs typeface="Arial" pitchFamily="34" charset="0"/>
              </a:rPr>
              <a:t>Παρουσίαση Διπλωματικής Εργασίας</a:t>
            </a:r>
            <a:r>
              <a:rPr lang="el-GR" u="sng" dirty="0">
                <a:solidFill>
                  <a:schemeClr val="tx1"/>
                </a:solidFill>
                <a:latin typeface="Arial" pitchFamily="34" charset="0"/>
                <a:cs typeface="Arial" pitchFamily="34" charset="0"/>
              </a:rPr>
              <a:t> </a:t>
            </a:r>
            <a:r>
              <a:rPr lang="el-GR" u="sng" dirty="0" smtClean="0">
                <a:solidFill>
                  <a:schemeClr val="tx1"/>
                </a:solidFill>
                <a:latin typeface="Arial" pitchFamily="34" charset="0"/>
                <a:cs typeface="Arial" pitchFamily="34" charset="0"/>
              </a:rPr>
              <a:t>με θέμα:</a:t>
            </a:r>
          </a:p>
          <a:p>
            <a:pPr algn="ctr"/>
            <a:endParaRPr lang="el-GR" u="sng" dirty="0" smtClean="0">
              <a:solidFill>
                <a:schemeClr val="tx1"/>
              </a:solidFill>
              <a:latin typeface="Arial" pitchFamily="34" charset="0"/>
              <a:cs typeface="Arial" pitchFamily="34" charset="0"/>
            </a:endParaRPr>
          </a:p>
          <a:p>
            <a:pPr algn="ctr"/>
            <a:r>
              <a:rPr lang="el-GR" b="1" dirty="0" smtClean="0">
                <a:solidFill>
                  <a:schemeClr val="tx1"/>
                </a:solidFill>
                <a:latin typeface="Arial" pitchFamily="34" charset="0"/>
                <a:cs typeface="Arial" pitchFamily="34" charset="0"/>
              </a:rPr>
              <a:t>"Η Διοίκηση Ανθρωπίνων Πόρων στον Τραπεζικό κλάδο. Μελέτη περίπτωσης της Τράπεζας Πειραιώς"</a:t>
            </a:r>
          </a:p>
          <a:p>
            <a:pPr algn="ctr"/>
            <a:endParaRPr lang="el-GR" dirty="0" smtClean="0">
              <a:solidFill>
                <a:schemeClr val="tx1"/>
              </a:solidFill>
              <a:latin typeface="Arial" pitchFamily="34" charset="0"/>
              <a:cs typeface="Arial" pitchFamily="34" charset="0"/>
            </a:endParaRPr>
          </a:p>
        </p:txBody>
      </p:sp>
      <p:pic>
        <p:nvPicPr>
          <p:cNvPr id="5122" name="Picture 2" descr="Αποτέλεσμα εικόνας για ελληνικο ανοικτο πανεπιστημιο"/>
          <p:cNvPicPr>
            <a:picLocks noChangeAspect="1" noChangeArrowheads="1"/>
          </p:cNvPicPr>
          <p:nvPr/>
        </p:nvPicPr>
        <p:blipFill>
          <a:blip r:embed="rId2" cstate="print"/>
          <a:srcRect/>
          <a:stretch>
            <a:fillRect/>
          </a:stretch>
        </p:blipFill>
        <p:spPr bwMode="auto">
          <a:xfrm>
            <a:off x="0" y="0"/>
            <a:ext cx="3528392" cy="2018241"/>
          </a:xfrm>
          <a:prstGeom prst="rect">
            <a:avLst/>
          </a:prstGeom>
          <a:noFill/>
        </p:spPr>
      </p:pic>
      <p:sp>
        <p:nvSpPr>
          <p:cNvPr id="5" name="4 - TextBox"/>
          <p:cNvSpPr txBox="1"/>
          <p:nvPr/>
        </p:nvSpPr>
        <p:spPr>
          <a:xfrm>
            <a:off x="0" y="5373216"/>
            <a:ext cx="3995936" cy="1569660"/>
          </a:xfrm>
          <a:prstGeom prst="rect">
            <a:avLst/>
          </a:prstGeom>
          <a:noFill/>
        </p:spPr>
        <p:txBody>
          <a:bodyPr wrap="square" rtlCol="0">
            <a:spAutoFit/>
          </a:bodyPr>
          <a:lstStyle/>
          <a:p>
            <a:r>
              <a:rPr lang="el-GR" sz="1600" dirty="0" smtClean="0">
                <a:latin typeface="Arial" pitchFamily="34" charset="0"/>
                <a:cs typeface="Arial" pitchFamily="34" charset="0"/>
              </a:rPr>
              <a:t>Παρουσίαση: </a:t>
            </a:r>
            <a:r>
              <a:rPr lang="el-GR" sz="1600" dirty="0" err="1" smtClean="0">
                <a:latin typeface="Arial" pitchFamily="34" charset="0"/>
                <a:cs typeface="Arial" pitchFamily="34" charset="0"/>
              </a:rPr>
              <a:t>Σμυρνής</a:t>
            </a:r>
            <a:r>
              <a:rPr lang="el-GR" sz="1600" dirty="0" smtClean="0">
                <a:latin typeface="Arial" pitchFamily="34" charset="0"/>
                <a:cs typeface="Arial" pitchFamily="34" charset="0"/>
              </a:rPr>
              <a:t> Μιχάλης</a:t>
            </a:r>
          </a:p>
          <a:p>
            <a:endParaRPr lang="el-GR" sz="1600" dirty="0" smtClean="0">
              <a:latin typeface="Arial" pitchFamily="34" charset="0"/>
              <a:cs typeface="Arial" pitchFamily="34" charset="0"/>
            </a:endParaRPr>
          </a:p>
          <a:p>
            <a:r>
              <a:rPr lang="el-GR" sz="1600" dirty="0" smtClean="0">
                <a:latin typeface="Arial" pitchFamily="34" charset="0"/>
                <a:cs typeface="Arial" pitchFamily="34" charset="0"/>
              </a:rPr>
              <a:t>Επιβλέποντες Καθηγητές: </a:t>
            </a:r>
          </a:p>
          <a:p>
            <a:r>
              <a:rPr lang="el-GR" sz="1600" dirty="0" err="1" smtClean="0">
                <a:latin typeface="Arial" pitchFamily="34" charset="0"/>
                <a:cs typeface="Arial" pitchFamily="34" charset="0"/>
              </a:rPr>
              <a:t>Κουτούπης</a:t>
            </a:r>
            <a:r>
              <a:rPr lang="el-GR" sz="1600" dirty="0" smtClean="0">
                <a:latin typeface="Arial" pitchFamily="34" charset="0"/>
                <a:cs typeface="Arial" pitchFamily="34" charset="0"/>
              </a:rPr>
              <a:t> Ανδρέας, </a:t>
            </a:r>
          </a:p>
          <a:p>
            <a:r>
              <a:rPr lang="el-GR" sz="1600" dirty="0" err="1" smtClean="0">
                <a:latin typeface="Arial" pitchFamily="34" charset="0"/>
                <a:cs typeface="Arial" pitchFamily="34" charset="0"/>
              </a:rPr>
              <a:t>Βρέντζου</a:t>
            </a:r>
            <a:r>
              <a:rPr lang="el-GR" sz="1600" dirty="0" smtClean="0">
                <a:latin typeface="Arial" pitchFamily="34" charset="0"/>
                <a:cs typeface="Arial" pitchFamily="34" charset="0"/>
              </a:rPr>
              <a:t> Ελένη  </a:t>
            </a:r>
          </a:p>
          <a:p>
            <a:endParaRPr lang="el-GR" sz="1600" dirty="0">
              <a:latin typeface="Arial" pitchFamily="34" charset="0"/>
              <a:cs typeface="Arial" pitchFamily="34" charset="0"/>
            </a:endParaRPr>
          </a:p>
        </p:txBody>
      </p:sp>
      <p:sp>
        <p:nvSpPr>
          <p:cNvPr id="6" name="5 - TextBox"/>
          <p:cNvSpPr txBox="1"/>
          <p:nvPr/>
        </p:nvSpPr>
        <p:spPr>
          <a:xfrm>
            <a:off x="7739336" y="6550223"/>
            <a:ext cx="1404664" cy="307777"/>
          </a:xfrm>
          <a:prstGeom prst="rect">
            <a:avLst/>
          </a:prstGeom>
          <a:noFill/>
        </p:spPr>
        <p:txBody>
          <a:bodyPr wrap="square" rtlCol="0">
            <a:spAutoFit/>
          </a:bodyPr>
          <a:lstStyle/>
          <a:p>
            <a:r>
              <a:rPr lang="el-GR" sz="1400" dirty="0" smtClean="0">
                <a:latin typeface="Arial" pitchFamily="34" charset="0"/>
                <a:cs typeface="Arial" pitchFamily="34" charset="0"/>
              </a:rPr>
              <a:t>Αθήνα 2019</a:t>
            </a:r>
            <a:endParaRPr lang="el-GR"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700808"/>
            <a:ext cx="8352928" cy="4325112"/>
          </a:xfrm>
        </p:spPr>
        <p:txBody>
          <a:bodyPr>
            <a:normAutofit/>
          </a:bodyPr>
          <a:lstStyle/>
          <a:p>
            <a:pPr marL="3175" indent="12700" algn="just">
              <a:buNone/>
            </a:pPr>
            <a:r>
              <a:rPr lang="el-GR" sz="2000" b="1" u="sng" dirty="0" smtClean="0">
                <a:latin typeface="Arial" pitchFamily="34" charset="0"/>
                <a:cs typeface="Arial" pitchFamily="34" charset="0"/>
              </a:rPr>
              <a:t>Διπλωματική Εργασία</a:t>
            </a:r>
          </a:p>
          <a:p>
            <a:pPr marL="3175" indent="12700" algn="just">
              <a:buNone/>
            </a:pPr>
            <a:r>
              <a:rPr lang="el-GR" sz="2000" dirty="0" smtClean="0">
                <a:latin typeface="Arial" pitchFamily="34" charset="0"/>
                <a:cs typeface="Arial" pitchFamily="34" charset="0"/>
              </a:rPr>
              <a:t>Παρουσιάζει αναλυτικά τον τομέα της Διοίκησης Ανθρωπίνων Πόρων και την εξετάζει στα πλαίσια της Τράπεζας Πειραιώς.</a:t>
            </a:r>
          </a:p>
          <a:p>
            <a:pPr marL="3175" indent="12700" algn="just">
              <a:buNone/>
            </a:pPr>
            <a:r>
              <a:rPr lang="el-GR" sz="2000" b="1" u="sng" dirty="0" smtClean="0">
                <a:latin typeface="Arial" pitchFamily="34" charset="0"/>
                <a:cs typeface="Arial" pitchFamily="34" charset="0"/>
              </a:rPr>
              <a:t>Σκοπός και Έρευνα Διπλωματικής</a:t>
            </a:r>
          </a:p>
          <a:p>
            <a:pPr marL="3175" indent="355600" algn="just"/>
            <a:r>
              <a:rPr lang="el-GR" sz="2000" dirty="0" smtClean="0">
                <a:latin typeface="Arial" pitchFamily="34" charset="0"/>
                <a:cs typeface="Arial" pitchFamily="34" charset="0"/>
              </a:rPr>
              <a:t>Περιγράφονται οι βασικότεροι πυλώνες της ΔΑΔ.</a:t>
            </a:r>
          </a:p>
          <a:p>
            <a:pPr marL="361950" indent="-361950" algn="just"/>
            <a:r>
              <a:rPr lang="el-GR" sz="2000" dirty="0" smtClean="0">
                <a:latin typeface="Arial" pitchFamily="34" charset="0"/>
                <a:cs typeface="Arial" pitchFamily="34" charset="0"/>
              </a:rPr>
              <a:t>Αναφέρονται οι πολλαπλοί ρόλοι που καλείται να επιτελέσει στη διασφάλιση ενός υγιούς και αποτελεσματικού περιβάλλοντος.</a:t>
            </a:r>
          </a:p>
          <a:p>
            <a:pPr marL="3175" indent="355600" algn="just"/>
            <a:r>
              <a:rPr lang="el-GR" sz="2000" dirty="0" smtClean="0">
                <a:latin typeface="Arial" pitchFamily="34" charset="0"/>
                <a:cs typeface="Arial" pitchFamily="34" charset="0"/>
              </a:rPr>
              <a:t>Διανομή στο προσωπικό της Πειραιώς αναλυτικού ερωτηματολογίου.</a:t>
            </a:r>
          </a:p>
          <a:p>
            <a:pPr marL="3175" indent="355600" algn="just"/>
            <a:r>
              <a:rPr lang="el-GR" sz="2000" dirty="0" smtClean="0">
                <a:latin typeface="Arial" pitchFamily="34" charset="0"/>
                <a:cs typeface="Arial" pitchFamily="34" charset="0"/>
              </a:rPr>
              <a:t>Διερεύνηση της αντίληψης των υπαλλήλων για την ΔΑΔ.</a:t>
            </a:r>
          </a:p>
          <a:p>
            <a:pPr marL="3175" indent="355600" algn="just"/>
            <a:r>
              <a:rPr lang="el-GR" sz="2000" dirty="0" smtClean="0">
                <a:latin typeface="Arial" pitchFamily="34" charset="0"/>
                <a:cs typeface="Arial" pitchFamily="34" charset="0"/>
              </a:rPr>
              <a:t>Αξιολόγηση του τμήματος πάνω σε σημαντικές λειτουργίες.</a:t>
            </a:r>
          </a:p>
          <a:p>
            <a:pPr marL="3175" indent="355600" algn="just"/>
            <a:r>
              <a:rPr lang="el-GR" sz="2000" dirty="0" smtClean="0">
                <a:latin typeface="Arial" pitchFamily="34" charset="0"/>
                <a:cs typeface="Arial" pitchFamily="34" charset="0"/>
              </a:rPr>
              <a:t>Εντοπισμός αδυναμιών και ευκαιριών βελτίωσης.</a:t>
            </a:r>
          </a:p>
          <a:p>
            <a:pPr marL="3175" indent="12700" algn="just"/>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just"/>
            <a:r>
              <a:rPr lang="el-GR" sz="3600" dirty="0" smtClean="0">
                <a:solidFill>
                  <a:schemeClr val="tx1"/>
                </a:solidFill>
                <a:effectLst/>
                <a:latin typeface="Arial" pitchFamily="34" charset="0"/>
                <a:cs typeface="Arial" pitchFamily="34" charset="0"/>
              </a:rPr>
              <a:t>Θέμα και Σκοπός της Διπλωματικής</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556792"/>
            <a:ext cx="8229600" cy="4608512"/>
          </a:xfrm>
        </p:spPr>
        <p:txBody>
          <a:bodyPr>
            <a:normAutofit/>
          </a:bodyPr>
          <a:lstStyle/>
          <a:p>
            <a:pPr algn="just"/>
            <a:r>
              <a:rPr lang="el-GR" sz="2000" dirty="0" smtClean="0">
                <a:latin typeface="Arial" pitchFamily="34" charset="0"/>
                <a:cs typeface="Arial" pitchFamily="34" charset="0"/>
              </a:rPr>
              <a:t>Η έννοια της διοίκησης, συνίσταται στον συντονισμό όλων των παραγωγικών συντελεστών με σκοπό την επίτευξη συγκεκριμένου αποτελέσματος.</a:t>
            </a:r>
          </a:p>
          <a:p>
            <a:pPr algn="just"/>
            <a:r>
              <a:rPr lang="el-GR" sz="2000" dirty="0" smtClean="0">
                <a:latin typeface="Arial" pitchFamily="34" charset="0"/>
                <a:cs typeface="Arial" pitchFamily="34" charset="0"/>
              </a:rPr>
              <a:t>Στόχος της είναι η οργάνωση μεμονωμένων δραστηριοτήτων και ο συντονισμός συλλογικών δράσεων προς την επίτευξη των στόχων.</a:t>
            </a:r>
          </a:p>
          <a:p>
            <a:pPr algn="just"/>
            <a:r>
              <a:rPr lang="el-GR" sz="2000" dirty="0" smtClean="0">
                <a:latin typeface="Arial" pitchFamily="34" charset="0"/>
                <a:cs typeface="Arial" pitchFamily="34" charset="0"/>
              </a:rPr>
              <a:t>Βασικός πυλώνας της είναι η αποτελεσματικότητα και η αποδοτικότητα. Αποτελεσματικότητα: η προσπάθεια να εκπληρωθούν όλοι οι τιθέμενοι στόχοι με τους λιγότερους  πόρους. Αποδοτικότητα: ποθούμενο πλεόνασμα που οφείλει να προκύψει μέσω της συνετής χρήσης των εισροών και των εκροών.</a:t>
            </a:r>
          </a:p>
          <a:p>
            <a:pPr algn="just"/>
            <a:r>
              <a:rPr lang="el-GR" sz="2000" dirty="0" smtClean="0">
                <a:latin typeface="Arial" pitchFamily="34" charset="0"/>
                <a:cs typeface="Arial" pitchFamily="34" charset="0"/>
              </a:rPr>
              <a:t>Το ανθρώπινο δυναμικό αποτελεί το βασικό όπλο καθώς δεν επιδέχεται αντιγραφής, συντελεί καίρια στην επίτευξη των επιχειρηματικών στόχων και πρέπει να γίνει το βασικό κριτήριο ανταγωνιστικού πλεονεκτήματος. </a:t>
            </a:r>
          </a:p>
          <a:p>
            <a:pPr algn="just"/>
            <a:endParaRPr lang="el-GR" sz="2000" dirty="0" smtClean="0">
              <a:latin typeface="Arial" pitchFamily="34" charset="0"/>
              <a:cs typeface="Arial" pitchFamily="34" charset="0"/>
            </a:endParaRPr>
          </a:p>
          <a:p>
            <a:pPr algn="just"/>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476672"/>
            <a:ext cx="8229600" cy="1066800"/>
          </a:xfrm>
        </p:spPr>
        <p:txBody>
          <a:bodyPr>
            <a:normAutofit fontScale="90000"/>
          </a:bodyPr>
          <a:lstStyle/>
          <a:p>
            <a:pPr algn="just"/>
            <a:r>
              <a:rPr lang="el-GR" sz="3600" dirty="0" smtClean="0">
                <a:solidFill>
                  <a:schemeClr val="tx1"/>
                </a:solidFill>
                <a:effectLst/>
                <a:latin typeface="Arial" pitchFamily="34" charset="0"/>
                <a:cs typeface="Arial" pitchFamily="34" charset="0"/>
              </a:rPr>
              <a:t>Τί είναι η Διοίκηση Ανθρωπίνων Πόρων</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556792"/>
            <a:ext cx="8229600" cy="4680520"/>
          </a:xfrm>
        </p:spPr>
        <p:txBody>
          <a:bodyPr>
            <a:normAutofit lnSpcReduction="10000"/>
          </a:bodyPr>
          <a:lstStyle/>
          <a:p>
            <a:pPr marL="3175" indent="12700" algn="just">
              <a:buNone/>
            </a:pPr>
            <a:r>
              <a:rPr lang="el-GR" sz="2000" dirty="0" smtClean="0">
                <a:latin typeface="Arial" pitchFamily="34" charset="0"/>
                <a:cs typeface="Arial" pitchFamily="34" charset="0"/>
              </a:rPr>
              <a:t>Η διαμόρφωση πολιτικής της Διοίκησης Ανθρώπινου Δυναμικού, επηρεάζεται εν μέρει από το εξωτερικό και το </a:t>
            </a:r>
            <a:r>
              <a:rPr lang="el-GR" sz="2000" dirty="0" err="1" smtClean="0">
                <a:latin typeface="Arial" pitchFamily="34" charset="0"/>
                <a:cs typeface="Arial" pitchFamily="34" charset="0"/>
              </a:rPr>
              <a:t>οργανωσιακό</a:t>
            </a:r>
            <a:r>
              <a:rPr lang="el-GR" sz="2000" dirty="0" smtClean="0">
                <a:latin typeface="Arial" pitchFamily="34" charset="0"/>
                <a:cs typeface="Arial" pitchFamily="34" charset="0"/>
              </a:rPr>
              <a:t> περιβάλλον. Οι βασικές δραστηριότητές της είναι οι εξής:</a:t>
            </a:r>
          </a:p>
          <a:p>
            <a:r>
              <a:rPr lang="el-GR" sz="2000" dirty="0" smtClean="0">
                <a:latin typeface="Arial" pitchFamily="34" charset="0"/>
                <a:cs typeface="Arial" pitchFamily="34" charset="0"/>
              </a:rPr>
              <a:t>Ανάλυση και περιγραφή θέσεων εργασίας</a:t>
            </a:r>
          </a:p>
          <a:p>
            <a:r>
              <a:rPr lang="el-GR" sz="2000" dirty="0" smtClean="0">
                <a:latin typeface="Arial" pitchFamily="34" charset="0"/>
                <a:cs typeface="Arial" pitchFamily="34" charset="0"/>
              </a:rPr>
              <a:t>Προγραμματισμός Ανθρώπινου Δυναμικού</a:t>
            </a:r>
          </a:p>
          <a:p>
            <a:r>
              <a:rPr lang="el-GR" sz="2000" dirty="0" smtClean="0">
                <a:latin typeface="Arial" pitchFamily="34" charset="0"/>
                <a:cs typeface="Arial" pitchFamily="34" charset="0"/>
              </a:rPr>
              <a:t>Προσέλκυση-Στρατολόγηση (</a:t>
            </a:r>
            <a:r>
              <a:rPr lang="en-US" sz="2000" dirty="0" smtClean="0">
                <a:latin typeface="Arial" pitchFamily="34" charset="0"/>
                <a:cs typeface="Arial" pitchFamily="34" charset="0"/>
              </a:rPr>
              <a:t>Recruitment</a:t>
            </a:r>
            <a:r>
              <a:rPr lang="el-GR" sz="2000" dirty="0" smtClean="0">
                <a:latin typeface="Arial" pitchFamily="34" charset="0"/>
                <a:cs typeface="Arial" pitchFamily="34" charset="0"/>
              </a:rPr>
              <a:t>)</a:t>
            </a:r>
          </a:p>
          <a:p>
            <a:r>
              <a:rPr lang="el-GR" sz="2000" dirty="0" smtClean="0">
                <a:latin typeface="Arial" pitchFamily="34" charset="0"/>
                <a:cs typeface="Arial" pitchFamily="34" charset="0"/>
              </a:rPr>
              <a:t>Επιλογή (</a:t>
            </a:r>
            <a:r>
              <a:rPr lang="el-GR" sz="2000" dirty="0" err="1" smtClean="0">
                <a:latin typeface="Arial" pitchFamily="34" charset="0"/>
                <a:cs typeface="Arial" pitchFamily="34" charset="0"/>
              </a:rPr>
              <a:t>Selection</a:t>
            </a:r>
            <a:r>
              <a:rPr lang="el-GR" sz="2000" dirty="0" smtClean="0">
                <a:latin typeface="Arial" pitchFamily="34" charset="0"/>
                <a:cs typeface="Arial" pitchFamily="34" charset="0"/>
              </a:rPr>
              <a:t>)</a:t>
            </a:r>
          </a:p>
          <a:p>
            <a:r>
              <a:rPr lang="el-GR" sz="2000" dirty="0" smtClean="0">
                <a:latin typeface="Arial" pitchFamily="34" charset="0"/>
                <a:cs typeface="Arial" pitchFamily="34" charset="0"/>
              </a:rPr>
              <a:t>Εκπαίδευση και ανάπτυξη (</a:t>
            </a:r>
            <a:r>
              <a:rPr lang="el-GR" sz="2000" dirty="0" err="1" smtClean="0">
                <a:latin typeface="Arial" pitchFamily="34" charset="0"/>
                <a:cs typeface="Arial" pitchFamily="34" charset="0"/>
              </a:rPr>
              <a:t>Development</a:t>
            </a:r>
            <a:r>
              <a:rPr lang="el-GR" sz="2000" dirty="0" smtClean="0">
                <a:latin typeface="Arial" pitchFamily="34" charset="0"/>
                <a:cs typeface="Arial" pitchFamily="34" charset="0"/>
              </a:rPr>
              <a:t>)</a:t>
            </a:r>
          </a:p>
          <a:p>
            <a:r>
              <a:rPr lang="el-GR" sz="2000" dirty="0" smtClean="0">
                <a:latin typeface="Arial" pitchFamily="34" charset="0"/>
                <a:cs typeface="Arial" pitchFamily="34" charset="0"/>
              </a:rPr>
              <a:t>Αξιολόγηση εργαζομένου (</a:t>
            </a:r>
            <a:r>
              <a:rPr lang="el-GR" sz="2000" dirty="0" err="1" smtClean="0">
                <a:latin typeface="Arial" pitchFamily="34" charset="0"/>
                <a:cs typeface="Arial" pitchFamily="34" charset="0"/>
              </a:rPr>
              <a:t>Performance</a:t>
            </a:r>
            <a:r>
              <a:rPr lang="el-GR" sz="2000" dirty="0" smtClean="0">
                <a:latin typeface="Arial" pitchFamily="34" charset="0"/>
                <a:cs typeface="Arial" pitchFamily="34" charset="0"/>
              </a:rPr>
              <a:t> </a:t>
            </a:r>
            <a:r>
              <a:rPr lang="el-GR" sz="2000" dirty="0" err="1" smtClean="0">
                <a:latin typeface="Arial" pitchFamily="34" charset="0"/>
                <a:cs typeface="Arial" pitchFamily="34" charset="0"/>
              </a:rPr>
              <a:t>Appraisal</a:t>
            </a:r>
            <a:r>
              <a:rPr lang="el-GR" sz="2000" dirty="0" smtClean="0">
                <a:latin typeface="Arial" pitchFamily="34" charset="0"/>
                <a:cs typeface="Arial" pitchFamily="34" charset="0"/>
              </a:rPr>
              <a:t>)</a:t>
            </a:r>
          </a:p>
          <a:p>
            <a:r>
              <a:rPr lang="el-GR" sz="2000" dirty="0" smtClean="0">
                <a:latin typeface="Arial" pitchFamily="34" charset="0"/>
                <a:cs typeface="Arial" pitchFamily="34" charset="0"/>
              </a:rPr>
              <a:t>Αμοιβές και παροχές (</a:t>
            </a:r>
            <a:r>
              <a:rPr lang="el-GR" sz="2000" dirty="0" err="1" smtClean="0">
                <a:latin typeface="Arial" pitchFamily="34" charset="0"/>
                <a:cs typeface="Arial" pitchFamily="34" charset="0"/>
              </a:rPr>
              <a:t>Rewards</a:t>
            </a:r>
            <a:r>
              <a:rPr lang="el-GR" sz="2000" dirty="0" smtClean="0">
                <a:latin typeface="Arial" pitchFamily="34" charset="0"/>
                <a:cs typeface="Arial" pitchFamily="34" charset="0"/>
              </a:rPr>
              <a:t>)</a:t>
            </a:r>
          </a:p>
          <a:p>
            <a:r>
              <a:rPr lang="el-GR" sz="2000" dirty="0" smtClean="0">
                <a:latin typeface="Arial" pitchFamily="34" charset="0"/>
                <a:cs typeface="Arial" pitchFamily="34" charset="0"/>
              </a:rPr>
              <a:t>Διοίκηση απόδοσης (</a:t>
            </a:r>
            <a:r>
              <a:rPr lang="el-GR" sz="2000" dirty="0" err="1" smtClean="0">
                <a:latin typeface="Arial" pitchFamily="34" charset="0"/>
                <a:cs typeface="Arial" pitchFamily="34" charset="0"/>
              </a:rPr>
              <a:t>Performance</a:t>
            </a:r>
            <a:r>
              <a:rPr lang="el-GR" sz="2000" dirty="0" smtClean="0">
                <a:latin typeface="Arial" pitchFamily="34" charset="0"/>
                <a:cs typeface="Arial" pitchFamily="34" charset="0"/>
              </a:rPr>
              <a:t> </a:t>
            </a:r>
            <a:r>
              <a:rPr lang="el-GR" sz="2000" dirty="0" err="1" smtClean="0">
                <a:latin typeface="Arial" pitchFamily="34" charset="0"/>
                <a:cs typeface="Arial" pitchFamily="34" charset="0"/>
              </a:rPr>
              <a:t>Management</a:t>
            </a:r>
            <a:r>
              <a:rPr lang="el-GR" sz="2000" dirty="0" smtClean="0">
                <a:latin typeface="Arial" pitchFamily="34" charset="0"/>
                <a:cs typeface="Arial" pitchFamily="34" charset="0"/>
              </a:rPr>
              <a:t>)</a:t>
            </a:r>
          </a:p>
          <a:p>
            <a:r>
              <a:rPr lang="el-GR" sz="2000" dirty="0" smtClean="0">
                <a:latin typeface="Arial" pitchFamily="34" charset="0"/>
                <a:cs typeface="Arial" pitchFamily="34" charset="0"/>
              </a:rPr>
              <a:t>Εργασιακές σχέσεις (</a:t>
            </a:r>
            <a:r>
              <a:rPr lang="en-US" sz="2000" dirty="0" smtClean="0">
                <a:latin typeface="Arial" pitchFamily="34" charset="0"/>
                <a:cs typeface="Arial" pitchFamily="34" charset="0"/>
              </a:rPr>
              <a:t>Employment Relationships</a:t>
            </a:r>
            <a:r>
              <a:rPr lang="el-GR" sz="2000" dirty="0" smtClean="0">
                <a:latin typeface="Arial" pitchFamily="34" charset="0"/>
                <a:cs typeface="Arial" pitchFamily="34" charset="0"/>
              </a:rPr>
              <a:t>)</a:t>
            </a:r>
          </a:p>
          <a:p>
            <a:r>
              <a:rPr lang="el-GR" sz="2000" dirty="0" smtClean="0">
                <a:latin typeface="Arial" pitchFamily="34" charset="0"/>
                <a:cs typeface="Arial" pitchFamily="34" charset="0"/>
              </a:rPr>
              <a:t>Εσωτερική επικοινωνία (</a:t>
            </a:r>
            <a:r>
              <a:rPr lang="el-GR" sz="2000" dirty="0" err="1" smtClean="0">
                <a:latin typeface="Arial" pitchFamily="34" charset="0"/>
                <a:cs typeface="Arial" pitchFamily="34" charset="0"/>
              </a:rPr>
              <a:t>Internal</a:t>
            </a:r>
            <a:r>
              <a:rPr lang="el-GR" sz="2000" dirty="0" smtClean="0">
                <a:latin typeface="Arial" pitchFamily="34" charset="0"/>
                <a:cs typeface="Arial" pitchFamily="34" charset="0"/>
              </a:rPr>
              <a:t> </a:t>
            </a:r>
            <a:r>
              <a:rPr lang="el-GR" sz="2000" dirty="0" err="1" smtClean="0">
                <a:latin typeface="Arial" pitchFamily="34" charset="0"/>
                <a:cs typeface="Arial" pitchFamily="34" charset="0"/>
              </a:rPr>
              <a:t>Communication</a:t>
            </a:r>
            <a:r>
              <a:rPr lang="el-GR" sz="2000" dirty="0" smtClean="0">
                <a:latin typeface="Arial" pitchFamily="34" charset="0"/>
                <a:cs typeface="Arial" pitchFamily="34" charset="0"/>
              </a:rPr>
              <a:t>)</a:t>
            </a:r>
          </a:p>
          <a:p>
            <a:r>
              <a:rPr lang="el-GR" sz="2000" dirty="0" err="1" smtClean="0">
                <a:latin typeface="Arial" pitchFamily="34" charset="0"/>
                <a:cs typeface="Arial" pitchFamily="34" charset="0"/>
              </a:rPr>
              <a:t>Οργανωσιακή</a:t>
            </a:r>
            <a:r>
              <a:rPr lang="el-GR" sz="2000" dirty="0" smtClean="0">
                <a:latin typeface="Arial" pitchFamily="34" charset="0"/>
                <a:cs typeface="Arial" pitchFamily="34" charset="0"/>
              </a:rPr>
              <a:t> και Διοικητική ανάπτυξη (</a:t>
            </a:r>
            <a:r>
              <a:rPr lang="el-GR" sz="2000" dirty="0" err="1" smtClean="0">
                <a:latin typeface="Arial" pitchFamily="34" charset="0"/>
                <a:cs typeface="Arial" pitchFamily="34" charset="0"/>
              </a:rPr>
              <a:t>Business</a:t>
            </a:r>
            <a:r>
              <a:rPr lang="el-GR" sz="2000" dirty="0" smtClean="0">
                <a:latin typeface="Arial" pitchFamily="34" charset="0"/>
                <a:cs typeface="Arial" pitchFamily="34" charset="0"/>
              </a:rPr>
              <a:t> </a:t>
            </a:r>
            <a:r>
              <a:rPr lang="el-GR" sz="2000" dirty="0" err="1" smtClean="0">
                <a:latin typeface="Arial" pitchFamily="34" charset="0"/>
                <a:cs typeface="Arial" pitchFamily="34" charset="0"/>
              </a:rPr>
              <a:t>Development</a:t>
            </a:r>
            <a:r>
              <a:rPr lang="el-GR" sz="2000" dirty="0" smtClean="0">
                <a:latin typeface="Arial" pitchFamily="34" charset="0"/>
                <a:cs typeface="Arial" pitchFamily="34" charset="0"/>
              </a:rPr>
              <a:t>)</a:t>
            </a:r>
          </a:p>
          <a:p>
            <a:pPr marL="3175" indent="12700"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476672"/>
            <a:ext cx="8229600" cy="1066800"/>
          </a:xfrm>
        </p:spPr>
        <p:txBody>
          <a:bodyPr>
            <a:normAutofit fontScale="90000"/>
          </a:bodyPr>
          <a:lstStyle/>
          <a:p>
            <a:pPr algn="ctr"/>
            <a:r>
              <a:rPr lang="el-GR" sz="3600" dirty="0" smtClean="0">
                <a:solidFill>
                  <a:schemeClr val="tx1"/>
                </a:solidFill>
                <a:effectLst/>
                <a:latin typeface="Arial" pitchFamily="34" charset="0"/>
                <a:cs typeface="Arial" pitchFamily="34" charset="0"/>
              </a:rPr>
              <a:t>Δραστηριότητες Διοίκησης Ανθρωπίνων Πόρων</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620688"/>
            <a:ext cx="8229600" cy="1066800"/>
          </a:xfrm>
        </p:spPr>
        <p:txBody>
          <a:bodyPr>
            <a:normAutofit fontScale="90000"/>
          </a:bodyPr>
          <a:lstStyle/>
          <a:p>
            <a:pPr algn="ctr"/>
            <a:r>
              <a:rPr lang="el-GR" sz="3600" dirty="0" smtClean="0">
                <a:solidFill>
                  <a:schemeClr val="tx1"/>
                </a:solidFill>
                <a:effectLst/>
                <a:latin typeface="Arial" pitchFamily="34" charset="0"/>
                <a:cs typeface="Arial" pitchFamily="34" charset="0"/>
              </a:rPr>
              <a:t>Η σημασία της Διοίκησης Ανθρωπίνου Δυναμικού</a:t>
            </a:r>
            <a:endParaRPr lang="el-GR" sz="3600" dirty="0">
              <a:solidFill>
                <a:schemeClr val="tx1"/>
              </a:solidFill>
              <a:effectLst/>
              <a:latin typeface="Arial" pitchFamily="34" charset="0"/>
              <a:cs typeface="Arial" pitchFamily="34" charset="0"/>
            </a:endParaRPr>
          </a:p>
        </p:txBody>
      </p:sp>
      <p:graphicFrame>
        <p:nvGraphicFramePr>
          <p:cNvPr id="1026" name="Object 2"/>
          <p:cNvGraphicFramePr>
            <a:graphicFrameLocks noChangeAspect="1"/>
          </p:cNvGraphicFramePr>
          <p:nvPr/>
        </p:nvGraphicFramePr>
        <p:xfrm>
          <a:off x="1187450" y="1735138"/>
          <a:ext cx="6769100" cy="5122862"/>
        </p:xfrm>
        <a:graphic>
          <a:graphicData uri="http://schemas.openxmlformats.org/presentationml/2006/ole">
            <p:oleObj spid="_x0000_s1026" name="Έγγραφο" r:id="rId3" imgW="5404409" imgH="4834370" progId="">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268760"/>
            <a:ext cx="8496944" cy="4896544"/>
          </a:xfrm>
        </p:spPr>
        <p:txBody>
          <a:bodyPr>
            <a:normAutofit fontScale="92500" lnSpcReduction="10000"/>
          </a:bodyPr>
          <a:lstStyle/>
          <a:p>
            <a:r>
              <a:rPr lang="el-GR" sz="1900" dirty="0" smtClean="0">
                <a:latin typeface="Arial" pitchFamily="34" charset="0"/>
                <a:cs typeface="Arial" pitchFamily="34" charset="0"/>
              </a:rPr>
              <a:t>Ανάλυση Εργασίας </a:t>
            </a:r>
          </a:p>
          <a:p>
            <a:r>
              <a:rPr lang="el-GR" sz="1900" dirty="0" smtClean="0">
                <a:latin typeface="Arial" pitchFamily="34" charset="0"/>
                <a:cs typeface="Arial" pitchFamily="34" charset="0"/>
              </a:rPr>
              <a:t>Ιδεατές </a:t>
            </a:r>
            <a:r>
              <a:rPr lang="el-GR" sz="1900" dirty="0" err="1" smtClean="0">
                <a:latin typeface="Arial" pitchFamily="34" charset="0"/>
                <a:cs typeface="Arial" pitchFamily="34" charset="0"/>
              </a:rPr>
              <a:t>οργανωσιακές</a:t>
            </a:r>
            <a:r>
              <a:rPr lang="el-GR" sz="1900" dirty="0" smtClean="0">
                <a:latin typeface="Arial" pitchFamily="34" charset="0"/>
                <a:cs typeface="Arial" pitchFamily="34" charset="0"/>
              </a:rPr>
              <a:t> ικανότητες τραπεζικών υπαλλήλων </a:t>
            </a:r>
          </a:p>
          <a:p>
            <a:r>
              <a:rPr lang="el-GR" sz="1900" dirty="0" smtClean="0">
                <a:latin typeface="Arial" pitchFamily="34" charset="0"/>
                <a:cs typeface="Arial" pitchFamily="34" charset="0"/>
              </a:rPr>
              <a:t>Ανάλυση </a:t>
            </a:r>
            <a:r>
              <a:rPr lang="el-GR" sz="1900" dirty="0" err="1" smtClean="0">
                <a:latin typeface="Arial" pitchFamily="34" charset="0"/>
                <a:cs typeface="Arial" pitchFamily="34" charset="0"/>
              </a:rPr>
              <a:t>καθηκοντολογίου</a:t>
            </a:r>
            <a:r>
              <a:rPr lang="el-GR" sz="1900" dirty="0" smtClean="0">
                <a:latin typeface="Arial" pitchFamily="34" charset="0"/>
                <a:cs typeface="Arial" pitchFamily="34" charset="0"/>
              </a:rPr>
              <a:t> θέσης εργασίας στον τραπεζικό οργανισμό </a:t>
            </a:r>
          </a:p>
          <a:p>
            <a:r>
              <a:rPr lang="el-GR" sz="1900" dirty="0" smtClean="0">
                <a:latin typeface="Arial" pitchFamily="34" charset="0"/>
                <a:cs typeface="Arial" pitchFamily="34" charset="0"/>
              </a:rPr>
              <a:t>Ο Προγραμματισμός του Ανθρώπινου Δυναμικού</a:t>
            </a:r>
          </a:p>
          <a:p>
            <a:r>
              <a:rPr lang="el-GR" sz="1900" dirty="0" smtClean="0">
                <a:latin typeface="Arial" pitchFamily="34" charset="0"/>
                <a:cs typeface="Arial" pitchFamily="34" charset="0"/>
              </a:rPr>
              <a:t>Στελέχωση Προσωπικού Εργατικού Δυναμικού</a:t>
            </a:r>
          </a:p>
          <a:p>
            <a:pPr lvl="1"/>
            <a:r>
              <a:rPr lang="en-US" sz="1600" dirty="0" err="1" smtClean="0">
                <a:latin typeface="Arial" pitchFamily="34" charset="0"/>
                <a:cs typeface="Arial" pitchFamily="34" charset="0"/>
              </a:rPr>
              <a:t>Στοιχεία</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Βιογραφικού</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σημειώματος</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Προκαταρκτική</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Συνέντευξη</a:t>
            </a:r>
            <a:r>
              <a:rPr lang="en-US" sz="1600" dirty="0" smtClean="0">
                <a:latin typeface="Arial" pitchFamily="34" charset="0"/>
                <a:cs typeface="Arial" pitchFamily="34" charset="0"/>
              </a:rPr>
              <a:t> </a:t>
            </a:r>
            <a:endParaRPr lang="el-GR" sz="1600" dirty="0" err="1" smtClean="0">
              <a:latin typeface="Arial" pitchFamily="34" charset="0"/>
              <a:cs typeface="Arial" pitchFamily="34" charset="0"/>
            </a:endParaRPr>
          </a:p>
          <a:p>
            <a:pPr lvl="1"/>
            <a:r>
              <a:rPr lang="en-US" sz="1600" dirty="0" err="1" smtClean="0">
                <a:latin typeface="Arial" pitchFamily="34" charset="0"/>
                <a:cs typeface="Arial" pitchFamily="34" charset="0"/>
              </a:rPr>
              <a:t>Αίτηση</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Συμμετοχής</a:t>
            </a:r>
            <a:r>
              <a:rPr lang="en-US" sz="1600" dirty="0" smtClean="0">
                <a:latin typeface="Arial" pitchFamily="34" charset="0"/>
                <a:cs typeface="Arial" pitchFamily="34" charset="0"/>
              </a:rPr>
              <a:t> ή </a:t>
            </a:r>
            <a:r>
              <a:rPr lang="en-US" sz="1600" dirty="0" err="1" smtClean="0">
                <a:latin typeface="Arial" pitchFamily="34" charset="0"/>
                <a:cs typeface="Arial" pitchFamily="34" charset="0"/>
              </a:rPr>
              <a:t>Απασχόλησης</a:t>
            </a:r>
            <a:r>
              <a:rPr lang="en-US" sz="1600" dirty="0" smtClean="0">
                <a:latin typeface="Arial" pitchFamily="34" charset="0"/>
                <a:cs typeface="Arial" pitchFamily="34" charset="0"/>
              </a:rPr>
              <a:t> </a:t>
            </a:r>
            <a:endParaRPr lang="el-GR" sz="1600" dirty="0" err="1" smtClean="0">
              <a:latin typeface="Arial" pitchFamily="34" charset="0"/>
              <a:cs typeface="Arial" pitchFamily="34" charset="0"/>
            </a:endParaRPr>
          </a:p>
          <a:p>
            <a:pPr lvl="1"/>
            <a:r>
              <a:rPr lang="el-GR" sz="1600" dirty="0" smtClean="0">
                <a:latin typeface="Arial" pitchFamily="34" charset="0"/>
                <a:cs typeface="Arial" pitchFamily="34" charset="0"/>
              </a:rPr>
              <a:t>Δοκιμασίες (</a:t>
            </a:r>
            <a:r>
              <a:rPr lang="el-GR" sz="1600" dirty="0" err="1" smtClean="0">
                <a:latin typeface="Arial" pitchFamily="34" charset="0"/>
                <a:cs typeface="Arial" pitchFamily="34" charset="0"/>
              </a:rPr>
              <a:t>Tests</a:t>
            </a:r>
            <a:r>
              <a:rPr lang="el-GR" sz="1600" dirty="0" smtClean="0">
                <a:latin typeface="Arial" pitchFamily="34" charset="0"/>
                <a:cs typeface="Arial" pitchFamily="34" charset="0"/>
              </a:rPr>
              <a:t>) </a:t>
            </a:r>
          </a:p>
          <a:p>
            <a:pPr lvl="1"/>
            <a:r>
              <a:rPr lang="el-GR" sz="1600" dirty="0" smtClean="0">
                <a:latin typeface="Arial" pitchFamily="34" charset="0"/>
                <a:cs typeface="Arial" pitchFamily="34" charset="0"/>
              </a:rPr>
              <a:t>Συνέντευξη Επιλογής </a:t>
            </a:r>
          </a:p>
          <a:p>
            <a:pPr lvl="1"/>
            <a:r>
              <a:rPr lang="el-GR" sz="1600" dirty="0" smtClean="0">
                <a:latin typeface="Arial" pitchFamily="34" charset="0"/>
                <a:cs typeface="Arial" pitchFamily="34" charset="0"/>
              </a:rPr>
              <a:t>Διαδικασία ελέγχου Υπόβαθρου και Συστάσεων </a:t>
            </a:r>
          </a:p>
          <a:p>
            <a:pPr lvl="1"/>
            <a:r>
              <a:rPr lang="en-US" sz="1600" dirty="0" err="1" smtClean="0">
                <a:latin typeface="Arial" pitchFamily="34" charset="0"/>
                <a:cs typeface="Arial" pitchFamily="34" charset="0"/>
              </a:rPr>
              <a:t>Ιατρικές</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Εξετάσεις</a:t>
            </a:r>
            <a:r>
              <a:rPr lang="en-US" sz="1600" dirty="0" smtClean="0">
                <a:latin typeface="Arial" pitchFamily="34" charset="0"/>
                <a:cs typeface="Arial" pitchFamily="34" charset="0"/>
              </a:rPr>
              <a:t> </a:t>
            </a:r>
            <a:endParaRPr lang="el-GR" sz="1600" dirty="0" err="1" smtClean="0">
              <a:latin typeface="Arial" pitchFamily="34" charset="0"/>
              <a:cs typeface="Arial" pitchFamily="34" charset="0"/>
            </a:endParaRPr>
          </a:p>
          <a:p>
            <a:pPr lvl="1"/>
            <a:r>
              <a:rPr lang="en-US" sz="1600" dirty="0" err="1" smtClean="0">
                <a:latin typeface="Arial" pitchFamily="34" charset="0"/>
                <a:cs typeface="Arial" pitchFamily="34" charset="0"/>
              </a:rPr>
              <a:t>Απόφαση</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Επιλογής</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r>
              <a:rPr lang="el-GR" sz="1900" dirty="0" smtClean="0">
                <a:latin typeface="Arial" pitchFamily="34" charset="0"/>
                <a:cs typeface="Arial" pitchFamily="34" charset="0"/>
              </a:rPr>
              <a:t>Αξιολόγηση Εργαζομένων</a:t>
            </a:r>
          </a:p>
          <a:p>
            <a:pPr lvl="1"/>
            <a:r>
              <a:rPr lang="en-US" sz="1700" dirty="0" err="1" smtClean="0">
                <a:latin typeface="Arial" pitchFamily="34" charset="0"/>
                <a:cs typeface="Arial" pitchFamily="34" charset="0"/>
              </a:rPr>
              <a:t>Τεχνική</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αξιολόγησης</a:t>
            </a:r>
            <a:r>
              <a:rPr lang="en-US" sz="1700" dirty="0" smtClean="0">
                <a:latin typeface="Arial" pitchFamily="34" charset="0"/>
                <a:cs typeface="Arial" pitchFamily="34" charset="0"/>
              </a:rPr>
              <a:t> με </a:t>
            </a:r>
            <a:r>
              <a:rPr lang="en-US" sz="1700" dirty="0" err="1" smtClean="0">
                <a:latin typeface="Arial" pitchFamily="34" charset="0"/>
                <a:cs typeface="Arial" pitchFamily="34" charset="0"/>
              </a:rPr>
              <a:t>βάση</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τις</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μεθόδους</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σύγκρισης</a:t>
            </a:r>
            <a:r>
              <a:rPr lang="en-US" sz="1700" dirty="0" smtClean="0">
                <a:latin typeface="Arial" pitchFamily="34" charset="0"/>
                <a:cs typeface="Arial" pitchFamily="34" charset="0"/>
              </a:rPr>
              <a:t> </a:t>
            </a:r>
            <a:endParaRPr lang="el-GR" sz="1700" dirty="0" smtClean="0">
              <a:latin typeface="Arial" pitchFamily="34" charset="0"/>
              <a:cs typeface="Arial" pitchFamily="34" charset="0"/>
            </a:endParaRPr>
          </a:p>
          <a:p>
            <a:pPr lvl="1"/>
            <a:r>
              <a:rPr lang="en-US" sz="1700" dirty="0" err="1" smtClean="0">
                <a:latin typeface="Arial" pitchFamily="34" charset="0"/>
                <a:cs typeface="Arial" pitchFamily="34" charset="0"/>
              </a:rPr>
              <a:t>Τεχνική</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αξιολόγησης</a:t>
            </a:r>
            <a:r>
              <a:rPr lang="en-US" sz="1700" dirty="0" smtClean="0">
                <a:latin typeface="Arial" pitchFamily="34" charset="0"/>
                <a:cs typeface="Arial" pitchFamily="34" charset="0"/>
              </a:rPr>
              <a:t> με </a:t>
            </a:r>
            <a:r>
              <a:rPr lang="en-US" sz="1700" dirty="0" err="1" smtClean="0">
                <a:latin typeface="Arial" pitchFamily="34" charset="0"/>
                <a:cs typeface="Arial" pitchFamily="34" charset="0"/>
              </a:rPr>
              <a:t>βάση</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τα</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απόλυτα</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κριτήρια</a:t>
            </a:r>
            <a:r>
              <a:rPr lang="en-US" sz="1700" dirty="0" smtClean="0">
                <a:latin typeface="Arial" pitchFamily="34" charset="0"/>
                <a:cs typeface="Arial" pitchFamily="34" charset="0"/>
              </a:rPr>
              <a:t> </a:t>
            </a:r>
            <a:endParaRPr lang="el-GR" sz="1700" dirty="0" err="1" smtClean="0">
              <a:latin typeface="Arial" pitchFamily="34" charset="0"/>
              <a:cs typeface="Arial" pitchFamily="34" charset="0"/>
            </a:endParaRPr>
          </a:p>
          <a:p>
            <a:pPr lvl="1"/>
            <a:r>
              <a:rPr lang="en-US" sz="1700" dirty="0" err="1" smtClean="0">
                <a:latin typeface="Arial" pitchFamily="34" charset="0"/>
                <a:cs typeface="Arial" pitchFamily="34" charset="0"/>
              </a:rPr>
              <a:t>Τεχνική</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αξιολόγησης</a:t>
            </a:r>
            <a:r>
              <a:rPr lang="en-US" sz="1700" dirty="0" smtClean="0">
                <a:latin typeface="Arial" pitchFamily="34" charset="0"/>
                <a:cs typeface="Arial" pitchFamily="34" charset="0"/>
              </a:rPr>
              <a:t> με </a:t>
            </a:r>
            <a:r>
              <a:rPr lang="en-US" sz="1700" dirty="0" err="1" smtClean="0">
                <a:latin typeface="Arial" pitchFamily="34" charset="0"/>
                <a:cs typeface="Arial" pitchFamily="34" charset="0"/>
              </a:rPr>
              <a:t>βάση</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την</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επίτευξη</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των</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αντικειμενικών</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στόχων</a:t>
            </a:r>
            <a:r>
              <a:rPr lang="en-US" sz="1700" dirty="0" smtClean="0">
                <a:latin typeface="Arial" pitchFamily="34" charset="0"/>
                <a:cs typeface="Arial" pitchFamily="34" charset="0"/>
              </a:rPr>
              <a:t> </a:t>
            </a:r>
            <a:endParaRPr lang="el-GR" sz="1700" dirty="0" err="1" smtClean="0">
              <a:latin typeface="Arial" pitchFamily="34" charset="0"/>
              <a:cs typeface="Arial" pitchFamily="34" charset="0"/>
            </a:endParaRPr>
          </a:p>
          <a:p>
            <a:pPr lvl="1"/>
            <a:r>
              <a:rPr lang="en-US" sz="1700" dirty="0" err="1" smtClean="0">
                <a:latin typeface="Arial" pitchFamily="34" charset="0"/>
                <a:cs typeface="Arial" pitchFamily="34" charset="0"/>
              </a:rPr>
              <a:t>Τεχνική</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αξιολόγησης</a:t>
            </a:r>
            <a:r>
              <a:rPr lang="en-US" sz="1700" dirty="0" smtClean="0">
                <a:latin typeface="Arial" pitchFamily="34" charset="0"/>
                <a:cs typeface="Arial" pitchFamily="34" charset="0"/>
              </a:rPr>
              <a:t> με </a:t>
            </a:r>
            <a:r>
              <a:rPr lang="en-US" sz="1700" dirty="0" err="1" smtClean="0">
                <a:latin typeface="Arial" pitchFamily="34" charset="0"/>
                <a:cs typeface="Arial" pitchFamily="34" charset="0"/>
              </a:rPr>
              <a:t>μέτρηση</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της</a:t>
            </a:r>
            <a:r>
              <a:rPr lang="en-US" sz="1700" dirty="0" smtClean="0">
                <a:latin typeface="Arial" pitchFamily="34" charset="0"/>
                <a:cs typeface="Arial" pitchFamily="34" charset="0"/>
              </a:rPr>
              <a:t> </a:t>
            </a:r>
            <a:r>
              <a:rPr lang="en-US" sz="1700" dirty="0" err="1" smtClean="0">
                <a:latin typeface="Arial" pitchFamily="34" charset="0"/>
                <a:cs typeface="Arial" pitchFamily="34" charset="0"/>
              </a:rPr>
              <a:t>αποδοτικότητας</a:t>
            </a:r>
            <a:endParaRPr lang="el-GR" sz="1700" dirty="0" smtClean="0">
              <a:latin typeface="Arial" pitchFamily="34" charset="0"/>
              <a:cs typeface="Arial" pitchFamily="34" charset="0"/>
            </a:endParaRPr>
          </a:p>
          <a:p>
            <a:pPr lvl="1"/>
            <a:endParaRPr lang="el-GR" sz="1600" dirty="0" smtClean="0">
              <a:latin typeface="Arial" pitchFamily="34" charset="0"/>
              <a:cs typeface="Arial" pitchFamily="34" charset="0"/>
            </a:endParaRPr>
          </a:p>
          <a:p>
            <a:pPr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260648"/>
            <a:ext cx="8229600" cy="1066800"/>
          </a:xfrm>
        </p:spPr>
        <p:txBody>
          <a:bodyPr>
            <a:normAutofit fontScale="90000"/>
          </a:bodyPr>
          <a:lstStyle/>
          <a:p>
            <a:pPr algn="ctr"/>
            <a:r>
              <a:rPr lang="el-GR" sz="3600" dirty="0" smtClean="0">
                <a:solidFill>
                  <a:schemeClr val="tx1"/>
                </a:solidFill>
                <a:effectLst/>
                <a:latin typeface="Arial" pitchFamily="34" charset="0"/>
                <a:cs typeface="Arial" pitchFamily="34" charset="0"/>
              </a:rPr>
              <a:t>Λειτουργίες Υποστήριξης Διοίκησης Ανθρωπίνου Δυναμικού</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700808"/>
            <a:ext cx="8229600" cy="4325112"/>
          </a:xfrm>
        </p:spPr>
        <p:txBody>
          <a:bodyPr>
            <a:normAutofit/>
          </a:bodyPr>
          <a:lstStyle/>
          <a:p>
            <a:pPr marL="3175" indent="-3175" algn="just">
              <a:buNone/>
            </a:pPr>
            <a:r>
              <a:rPr lang="el-GR" sz="2000" b="1" dirty="0" smtClean="0">
                <a:latin typeface="Arial" pitchFamily="34" charset="0"/>
                <a:cs typeface="Arial" pitchFamily="34" charset="0"/>
              </a:rPr>
              <a:t>Πολιτικές αξιολόγησης και αξιοποίησης ανθρώπινου δυναμικού.</a:t>
            </a:r>
          </a:p>
          <a:p>
            <a:pPr marL="3175" indent="-3175" algn="just">
              <a:buNone/>
            </a:pPr>
            <a:endParaRPr lang="el-GR" sz="2000" dirty="0" smtClean="0">
              <a:latin typeface="Arial" pitchFamily="34" charset="0"/>
              <a:cs typeface="Arial" pitchFamily="34" charset="0"/>
            </a:endParaRPr>
          </a:p>
          <a:p>
            <a:pPr marL="3175" indent="-3175" algn="just">
              <a:buNone/>
            </a:pPr>
            <a:r>
              <a:rPr lang="el-GR" sz="2000" dirty="0" smtClean="0">
                <a:latin typeface="Arial" pitchFamily="34" charset="0"/>
                <a:cs typeface="Arial" pitchFamily="34" charset="0"/>
              </a:rPr>
              <a:t>Με  τον όρο αξιολόγηση του εργαζομένου, συνίσταται ένα φάσμα ενεργειών της διοίκησης, που σκοπό έχει να καταδείξει το κατά πόσο υπάρχει αποδοτικότητα στο πεδίο εργασίας του εργαζομένου, μέσω κάποιων καίριων κριτηρίων της αξιολόγησης.</a:t>
            </a:r>
          </a:p>
          <a:p>
            <a:pPr marL="3175" indent="-3175" algn="just">
              <a:buNone/>
            </a:pPr>
            <a:endParaRPr lang="el-GR" sz="2000" dirty="0" smtClean="0">
              <a:latin typeface="Arial" pitchFamily="34" charset="0"/>
              <a:cs typeface="Arial" pitchFamily="34" charset="0"/>
            </a:endParaRPr>
          </a:p>
          <a:p>
            <a:r>
              <a:rPr lang="el-GR" sz="2000" dirty="0" smtClean="0">
                <a:latin typeface="Arial" pitchFamily="34" charset="0"/>
                <a:cs typeface="Arial" pitchFamily="34" charset="0"/>
              </a:rPr>
              <a:t>μπορεί να επιφέρει αυξημένη αποδοτικότητα του εργαζομένου</a:t>
            </a:r>
          </a:p>
          <a:p>
            <a:r>
              <a:rPr lang="el-GR" sz="2000" dirty="0" smtClean="0">
                <a:latin typeface="Arial" pitchFamily="34" charset="0"/>
                <a:cs typeface="Arial" pitchFamily="34" charset="0"/>
              </a:rPr>
              <a:t>μπορεί να διακριβώσει, κατά πόσο ο εργαζόμενος πληροί τα δεδομένα μια θέσης ή όχι</a:t>
            </a:r>
          </a:p>
          <a:p>
            <a:pPr marL="3175" indent="-3175"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Διοίκηση Απόδοσης </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700808"/>
            <a:ext cx="8229600" cy="4325112"/>
          </a:xfrm>
        </p:spPr>
        <p:txBody>
          <a:bodyPr>
            <a:normAutofit/>
          </a:bodyPr>
          <a:lstStyle/>
          <a:p>
            <a:pPr marL="3175" indent="-3175" algn="just">
              <a:buNone/>
            </a:pPr>
            <a:r>
              <a:rPr lang="el-GR" sz="2000" b="1" dirty="0" smtClean="0">
                <a:latin typeface="Arial" pitchFamily="34" charset="0"/>
                <a:cs typeface="Arial" pitchFamily="34" charset="0"/>
              </a:rPr>
              <a:t>Πολιτικές αξιολόγησης και αξιοποίησης ανθρώπινου δυναμικού.</a:t>
            </a:r>
          </a:p>
          <a:p>
            <a:r>
              <a:rPr lang="en-US" sz="2000" dirty="0" err="1" smtClean="0">
                <a:latin typeface="Arial" pitchFamily="34" charset="0"/>
                <a:cs typeface="Arial" pitchFamily="34" charset="0"/>
              </a:rPr>
              <a:t>Διαδικασία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Αξιολόγησης</a:t>
            </a:r>
            <a:r>
              <a:rPr lang="en-US" sz="2000" dirty="0" smtClean="0">
                <a:latin typeface="Arial" pitchFamily="34" charset="0"/>
                <a:cs typeface="Arial" pitchFamily="34" charset="0"/>
              </a:rPr>
              <a:t> </a:t>
            </a:r>
            <a:endParaRPr lang="el-GR" sz="2000" dirty="0" smtClean="0">
              <a:latin typeface="Arial" pitchFamily="34" charset="0"/>
              <a:cs typeface="Arial" pitchFamily="34" charset="0"/>
            </a:endParaRPr>
          </a:p>
          <a:p>
            <a:pPr lvl="1"/>
            <a:r>
              <a:rPr lang="en-US" sz="1600" dirty="0" err="1" smtClean="0">
                <a:latin typeface="Arial" pitchFamily="34" charset="0"/>
                <a:cs typeface="Arial" pitchFamily="34" charset="0"/>
              </a:rPr>
              <a:t>Oρισμός</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κριτηρίων</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απόδοσης</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Επιθυμητά</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Πρότυπα</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απόδοσης</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r>
              <a:rPr lang="en-US" sz="2000" dirty="0" err="1" smtClean="0">
                <a:latin typeface="Arial" pitchFamily="34" charset="0"/>
                <a:cs typeface="Arial" pitchFamily="34" charset="0"/>
              </a:rPr>
              <a:t>Αξιολογητές</a:t>
            </a:r>
            <a:endParaRPr lang="el-GR" sz="2000" dirty="0" smtClean="0">
              <a:latin typeface="Arial" pitchFamily="34" charset="0"/>
              <a:cs typeface="Arial" pitchFamily="34" charset="0"/>
            </a:endParaRPr>
          </a:p>
          <a:p>
            <a:pPr lvl="1"/>
            <a:r>
              <a:rPr lang="en-US" sz="1600" dirty="0" err="1" smtClean="0">
                <a:latin typeface="Arial" pitchFamily="34" charset="0"/>
                <a:cs typeface="Arial" pitchFamily="34" charset="0"/>
              </a:rPr>
              <a:t>Άμεσος</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προϊστάμενος</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Συνάδελφοι</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και</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συνεργάτες</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Υφιστάμενοι</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Αυτοαξιολόγηση</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Πελάτες</a:t>
            </a:r>
            <a:endParaRPr lang="el-GR" sz="1600" dirty="0" smtClean="0">
              <a:latin typeface="Arial" pitchFamily="34" charset="0"/>
              <a:cs typeface="Arial" pitchFamily="34" charset="0"/>
            </a:endParaRPr>
          </a:p>
          <a:p>
            <a:r>
              <a:rPr lang="en-US" sz="2000" dirty="0" err="1" smtClean="0">
                <a:latin typeface="Arial" pitchFamily="34" charset="0"/>
                <a:cs typeface="Arial" pitchFamily="34" charset="0"/>
              </a:rPr>
              <a:t>Ρόλος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αξιολογητή</a:t>
            </a:r>
            <a:r>
              <a:rPr lang="en-US" sz="2000" dirty="0" smtClean="0">
                <a:latin typeface="Arial" pitchFamily="34" charset="0"/>
                <a:cs typeface="Arial" pitchFamily="34" charset="0"/>
              </a:rPr>
              <a:t> </a:t>
            </a:r>
            <a:endParaRPr lang="el-GR" sz="2000" dirty="0" smtClean="0">
              <a:latin typeface="Arial" pitchFamily="34" charset="0"/>
              <a:cs typeface="Arial" pitchFamily="34" charset="0"/>
            </a:endParaRPr>
          </a:p>
          <a:p>
            <a:r>
              <a:rPr lang="en-US" sz="2000" dirty="0" err="1" smtClean="0">
                <a:latin typeface="Arial" pitchFamily="34" charset="0"/>
                <a:cs typeface="Arial" pitchFamily="34" charset="0"/>
              </a:rPr>
              <a:t>Μέθοδος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αξιολόγησης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εργαζομένων</a:t>
            </a:r>
            <a:r>
              <a:rPr lang="en-US" sz="2000" dirty="0" smtClean="0">
                <a:latin typeface="Arial" pitchFamily="34" charset="0"/>
                <a:cs typeface="Arial" pitchFamily="34" charset="0"/>
              </a:rPr>
              <a:t> </a:t>
            </a:r>
            <a:endParaRPr lang="el-GR" sz="2000" dirty="0" smtClean="0">
              <a:latin typeface="Arial" pitchFamily="34" charset="0"/>
              <a:cs typeface="Arial" pitchFamily="34" charset="0"/>
            </a:endParaRPr>
          </a:p>
          <a:p>
            <a:r>
              <a:rPr lang="el-GR" sz="2000" dirty="0" smtClean="0">
                <a:latin typeface="Arial" pitchFamily="34" charset="0"/>
                <a:cs typeface="Arial" pitchFamily="34" charset="0"/>
              </a:rPr>
              <a:t>Συνέντευξη αξιολόγησης (ενημέρωση εργαζομένων)</a:t>
            </a:r>
          </a:p>
          <a:p>
            <a:pPr marL="3175" indent="-3175" algn="just">
              <a:buNone/>
            </a:pPr>
            <a:endParaRPr lang="el-GR" sz="2000" dirty="0" smtClean="0">
              <a:latin typeface="Arial" pitchFamily="34" charset="0"/>
              <a:cs typeface="Arial" pitchFamily="34" charset="0"/>
            </a:endParaRPr>
          </a:p>
          <a:p>
            <a:pPr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Διοίκηση Απόδοσης </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700808"/>
            <a:ext cx="8229600" cy="4752528"/>
          </a:xfrm>
        </p:spPr>
        <p:txBody>
          <a:bodyPr>
            <a:normAutofit/>
          </a:bodyPr>
          <a:lstStyle/>
          <a:p>
            <a:r>
              <a:rPr lang="en-US" sz="2000" b="1" dirty="0" err="1" smtClean="0">
                <a:latin typeface="Arial" pitchFamily="34" charset="0"/>
                <a:cs typeface="Arial" pitchFamily="34" charset="0"/>
              </a:rPr>
              <a:t>Οργάνωση</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εκπαιδευτικών</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προγραμμάτων</a:t>
            </a:r>
            <a:r>
              <a:rPr lang="en-US" sz="2000" b="1" dirty="0" smtClean="0">
                <a:latin typeface="Arial" pitchFamily="34" charset="0"/>
                <a:cs typeface="Arial" pitchFamily="34" charset="0"/>
              </a:rPr>
              <a:t> </a:t>
            </a:r>
            <a:endParaRPr lang="el-GR" sz="2000" b="1" dirty="0" smtClean="0">
              <a:latin typeface="Arial" pitchFamily="34" charset="0"/>
              <a:cs typeface="Arial" pitchFamily="34" charset="0"/>
            </a:endParaRPr>
          </a:p>
          <a:p>
            <a:pPr lvl="1"/>
            <a:r>
              <a:rPr lang="en-US" sz="1600" dirty="0" err="1" smtClean="0">
                <a:latin typeface="Arial" pitchFamily="34" charset="0"/>
                <a:cs typeface="Arial" pitchFamily="34" charset="0"/>
              </a:rPr>
              <a:t>Εντοπισμός</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εκπαιδευτικών</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αναγκών</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Σχεδιασμός</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προγραμμάτων</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εκπαίδευσης</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Επιλογή</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μεθόδων</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εκπαίδευσης</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Εφαρμογή</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και</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αξιολόγηση</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της</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εκπαίδευσης</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r>
              <a:rPr lang="en-US" sz="2000" b="1" dirty="0" err="1" smtClean="0">
                <a:latin typeface="Arial" pitchFamily="34" charset="0"/>
                <a:cs typeface="Arial" pitchFamily="34" charset="0"/>
              </a:rPr>
              <a:t>Εκπαίδευση</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και</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ανάπτυξη</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στελεχών</a:t>
            </a:r>
            <a:r>
              <a:rPr lang="en-US" sz="2000" b="1" dirty="0" smtClean="0">
                <a:latin typeface="Arial" pitchFamily="34" charset="0"/>
                <a:cs typeface="Arial" pitchFamily="34" charset="0"/>
              </a:rPr>
              <a:t> </a:t>
            </a:r>
            <a:endParaRPr lang="el-GR" sz="2000" b="1" dirty="0" smtClean="0">
              <a:latin typeface="Arial" pitchFamily="34" charset="0"/>
              <a:cs typeface="Arial" pitchFamily="34" charset="0"/>
            </a:endParaRPr>
          </a:p>
          <a:p>
            <a:pPr lvl="1"/>
            <a:r>
              <a:rPr lang="en-US" sz="1600" dirty="0" err="1" smtClean="0">
                <a:latin typeface="Arial" pitchFamily="34" charset="0"/>
                <a:cs typeface="Arial" pitchFamily="34" charset="0"/>
              </a:rPr>
              <a:t>Πρώην</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και</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υφιστάμενοι</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εργαζόμενοι</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ως</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εκπαιδευτές</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Εναλλακτικές</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μορφές</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εκπαίδευσης</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Εκπαίδευση</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μέσω</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διαδικτύου</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a:p>
            <a:pPr lvl="1"/>
            <a:r>
              <a:rPr lang="el-GR" sz="1600" dirty="0" smtClean="0">
                <a:latin typeface="Arial" pitchFamily="34" charset="0"/>
                <a:cs typeface="Arial" pitchFamily="34" charset="0"/>
              </a:rPr>
              <a:t>Εκπαίδευση για συνθήκες πίεσης </a:t>
            </a:r>
          </a:p>
          <a:p>
            <a:r>
              <a:rPr lang="el-GR" sz="2000" b="1" dirty="0" smtClean="0">
                <a:latin typeface="Arial" pitchFamily="34" charset="0"/>
                <a:cs typeface="Arial" pitchFamily="34" charset="0"/>
              </a:rPr>
              <a:t>Αξιολόγηση της εκπαίδευσης</a:t>
            </a:r>
          </a:p>
          <a:p>
            <a:pPr lvl="1"/>
            <a:r>
              <a:rPr lang="en-US" sz="1600" dirty="0" err="1" smtClean="0">
                <a:latin typeface="Arial" pitchFamily="34" charset="0"/>
                <a:cs typeface="Arial" pitchFamily="34" charset="0"/>
              </a:rPr>
              <a:t>Μέθοδο</a:t>
            </a:r>
            <a:r>
              <a:rPr lang="el-GR" sz="1600" dirty="0" smtClean="0">
                <a:latin typeface="Arial" pitchFamily="34" charset="0"/>
                <a:cs typeface="Arial" pitchFamily="34" charset="0"/>
              </a:rPr>
              <a:t>ι</a:t>
            </a:r>
          </a:p>
          <a:p>
            <a:pPr lvl="1"/>
            <a:r>
              <a:rPr lang="en-US" sz="1600" dirty="0" err="1" smtClean="0">
                <a:latin typeface="Arial" pitchFamily="34" charset="0"/>
                <a:cs typeface="Arial" pitchFamily="34" charset="0"/>
              </a:rPr>
              <a:t>Παραδοσιακή</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Μέθοδος</a:t>
            </a:r>
            <a:endParaRPr lang="el-GR" sz="1600" dirty="0" smtClean="0">
              <a:latin typeface="Arial" pitchFamily="34" charset="0"/>
              <a:cs typeface="Arial" pitchFamily="34" charset="0"/>
            </a:endParaRPr>
          </a:p>
          <a:p>
            <a:pPr lvl="1"/>
            <a:r>
              <a:rPr lang="en-US" sz="1600" dirty="0" err="1" smtClean="0">
                <a:latin typeface="Arial" pitchFamily="34" charset="0"/>
                <a:cs typeface="Arial" pitchFamily="34" charset="0"/>
              </a:rPr>
              <a:t>Ανεπίσημη</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αξιολόγηση</a:t>
            </a:r>
            <a:r>
              <a:rPr lang="en-US" sz="1600" dirty="0" smtClean="0">
                <a:latin typeface="Arial" pitchFamily="34" charset="0"/>
                <a:cs typeface="Arial" pitchFamily="34" charset="0"/>
              </a:rPr>
              <a:t> </a:t>
            </a:r>
            <a:endParaRPr lang="el-GR" sz="1600" dirty="0" smtClean="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just"/>
            <a:r>
              <a:rPr lang="el-GR" sz="3600" dirty="0" smtClean="0">
                <a:solidFill>
                  <a:schemeClr val="tx1"/>
                </a:solidFill>
                <a:effectLst/>
                <a:latin typeface="Arial" pitchFamily="34" charset="0"/>
                <a:cs typeface="Arial" pitchFamily="34" charset="0"/>
              </a:rPr>
              <a:t>Εκπαίδευση Ανθρωπίνου Δυναμικού</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340768"/>
            <a:ext cx="8229600" cy="4752528"/>
          </a:xfrm>
        </p:spPr>
        <p:txBody>
          <a:bodyPr>
            <a:normAutofit fontScale="92500" lnSpcReduction="10000"/>
          </a:bodyPr>
          <a:lstStyle/>
          <a:p>
            <a:pPr marL="0" indent="3175" algn="just">
              <a:buNone/>
            </a:pPr>
            <a:r>
              <a:rPr lang="el-GR" sz="2000" dirty="0" smtClean="0">
                <a:latin typeface="Arial" pitchFamily="34" charset="0"/>
                <a:cs typeface="Arial" pitchFamily="34" charset="0"/>
              </a:rPr>
              <a:t>Αμοιβή καλείται όλων των μορφών οι παροχές αλλά και φυσικά οι εγχρήματες απολαβές που αποκομίζει ο υπάλληλος από την επιχείρηση.</a:t>
            </a:r>
          </a:p>
          <a:p>
            <a:pPr lvl="0"/>
            <a:r>
              <a:rPr lang="el-GR" sz="2000" dirty="0" smtClean="0">
                <a:latin typeface="Arial" pitchFamily="34" charset="0"/>
                <a:cs typeface="Arial" pitchFamily="34" charset="0"/>
              </a:rPr>
              <a:t>Επιλογή έμπειρου εργατικού δυναμικού με σοβαρές αναζητήσεις και κίνητρα</a:t>
            </a:r>
          </a:p>
          <a:p>
            <a:pPr lvl="0"/>
            <a:r>
              <a:rPr lang="el-GR" sz="2000" dirty="0" smtClean="0">
                <a:latin typeface="Arial" pitchFamily="34" charset="0"/>
                <a:cs typeface="Arial" pitchFamily="34" charset="0"/>
              </a:rPr>
              <a:t>Διατήρηση ικανών και παρακινημένων υπαλλήλων</a:t>
            </a:r>
          </a:p>
          <a:p>
            <a:pPr lvl="0"/>
            <a:r>
              <a:rPr lang="el-GR" sz="2000" dirty="0" smtClean="0">
                <a:latin typeface="Arial" pitchFamily="34" charset="0"/>
                <a:cs typeface="Arial" pitchFamily="34" charset="0"/>
              </a:rPr>
              <a:t>Αντιστοίχιση ικανοτήτων με τις αποδοχές</a:t>
            </a:r>
          </a:p>
          <a:p>
            <a:pPr lvl="0"/>
            <a:r>
              <a:rPr lang="el-GR" sz="2000" dirty="0" smtClean="0">
                <a:latin typeface="Arial" pitchFamily="34" charset="0"/>
                <a:cs typeface="Arial" pitchFamily="34" charset="0"/>
              </a:rPr>
              <a:t>Σε περίπτωση ιδεατού προτύπου εργασιακής απόδοσης να υπάρχει και η ανάλογη μισθολογική ανταπόδοση</a:t>
            </a:r>
          </a:p>
          <a:p>
            <a:pPr lvl="0"/>
            <a:r>
              <a:rPr lang="el-GR" sz="2000" dirty="0" err="1" smtClean="0">
                <a:latin typeface="Arial" pitchFamily="34" charset="0"/>
                <a:cs typeface="Arial" pitchFamily="34" charset="0"/>
              </a:rPr>
              <a:t>Εξορθολογισμός</a:t>
            </a:r>
            <a:r>
              <a:rPr lang="el-GR" sz="2000" dirty="0" smtClean="0">
                <a:latin typeface="Arial" pitchFamily="34" charset="0"/>
                <a:cs typeface="Arial" pitchFamily="34" charset="0"/>
              </a:rPr>
              <a:t>  των πληρωμών με την συνακόλουθη παρακολούθηση και διαχείριση των κατώτατων αμοιβών</a:t>
            </a:r>
          </a:p>
          <a:p>
            <a:pPr lvl="0"/>
            <a:r>
              <a:rPr lang="el-GR" sz="2000" dirty="0" smtClean="0">
                <a:latin typeface="Arial" pitchFamily="34" charset="0"/>
                <a:cs typeface="Arial" pitchFamily="34" charset="0"/>
              </a:rPr>
              <a:t>Δημιουργία και διατήρησης επαρκούς, διαυγούς και κατανοητού συστήματος αμοιβής προς αποφυγή των παρεξηγήσεων</a:t>
            </a:r>
          </a:p>
          <a:p>
            <a:pPr lvl="0"/>
            <a:r>
              <a:rPr lang="el-GR" sz="2000" dirty="0" smtClean="0">
                <a:latin typeface="Arial" pitchFamily="34" charset="0"/>
                <a:cs typeface="Arial" pitchFamily="34" charset="0"/>
              </a:rPr>
              <a:t>Εύρυθμη λειτουργία του προγράμματος αμοιβών διαμέσου της οργάνωσης της διοικητικής λειτουργίας</a:t>
            </a:r>
          </a:p>
          <a:p>
            <a:pPr lvl="0"/>
            <a:r>
              <a:rPr lang="el-GR" sz="2000" dirty="0" smtClean="0">
                <a:latin typeface="Arial" pitchFamily="34" charset="0"/>
                <a:cs typeface="Arial" pitchFamily="34" charset="0"/>
              </a:rPr>
              <a:t>Νομική κάλυψη μέσω θεσμικών αλλά και νομικών αποφάσεων φορέων και οργανισμού του κράτους  </a:t>
            </a:r>
          </a:p>
          <a:p>
            <a:pPr marL="0" indent="3175"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404664"/>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Συστήματα Αμοιβών</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700808"/>
            <a:ext cx="8676456" cy="4680520"/>
          </a:xfrm>
        </p:spPr>
        <p:txBody>
          <a:bodyPr>
            <a:normAutofit fontScale="85000" lnSpcReduction="10000"/>
          </a:bodyPr>
          <a:lstStyle/>
          <a:p>
            <a:pPr marL="6350" indent="-6350" algn="just">
              <a:buNone/>
            </a:pPr>
            <a:r>
              <a:rPr lang="el-GR" sz="2000" dirty="0" smtClean="0">
                <a:latin typeface="Arial" pitchFamily="34" charset="0"/>
                <a:cs typeface="Arial" pitchFamily="34" charset="0"/>
              </a:rPr>
              <a:t>Νέα δεδομένα και εξελίξεις εισήχθησαν στον τραπεζικό κλάδο τόσο εγχώρια όσο και παγκοσμίως με αποτέλεσμα να επηρεάσουν την πορεία των τραπεζικών ιδρυμάτων.</a:t>
            </a:r>
          </a:p>
          <a:p>
            <a:pPr marL="6350" indent="-6350" algn="just">
              <a:buNone/>
            </a:pPr>
            <a:endParaRPr lang="el-GR" sz="2000" dirty="0" smtClean="0">
              <a:latin typeface="Arial" pitchFamily="34" charset="0"/>
              <a:cs typeface="Arial" pitchFamily="34" charset="0"/>
            </a:endParaRPr>
          </a:p>
          <a:p>
            <a:pPr marL="6350" indent="-6350" algn="just">
              <a:buNone/>
            </a:pPr>
            <a:r>
              <a:rPr lang="el-GR" sz="2000" dirty="0" smtClean="0">
                <a:latin typeface="Arial" pitchFamily="34" charset="0"/>
                <a:cs typeface="Arial" pitchFamily="34" charset="0"/>
              </a:rPr>
              <a:t>Χαρακτηριστικά που έπαιξαν σημαντικό ρόλο ήταν:</a:t>
            </a:r>
          </a:p>
          <a:p>
            <a:pPr marL="268288" lvl="0" indent="-268288"/>
            <a:r>
              <a:rPr lang="el-GR" sz="2000" dirty="0" err="1" smtClean="0">
                <a:latin typeface="Arial" pitchFamily="34" charset="0"/>
                <a:cs typeface="Arial" pitchFamily="34" charset="0"/>
              </a:rPr>
              <a:t>Επανακοινοποίηση</a:t>
            </a:r>
            <a:r>
              <a:rPr lang="el-GR" sz="2000" dirty="0" smtClean="0">
                <a:latin typeface="Arial" pitchFamily="34" charset="0"/>
                <a:cs typeface="Arial" pitchFamily="34" charset="0"/>
              </a:rPr>
              <a:t> της πολυεθνικής ταυτότητας και του Διεθνούς Χαρακτήρα των Τραπεζικών Ιδρυμάτων </a:t>
            </a:r>
          </a:p>
          <a:p>
            <a:pPr marL="268288" lvl="0" indent="-268288"/>
            <a:r>
              <a:rPr lang="el-GR" sz="2000" dirty="0" smtClean="0">
                <a:latin typeface="Arial" pitchFamily="34" charset="0"/>
                <a:cs typeface="Arial" pitchFamily="34" charset="0"/>
              </a:rPr>
              <a:t>Κατακόρυφη αύξηση του ανταγωνισμού </a:t>
            </a:r>
          </a:p>
          <a:p>
            <a:pPr marL="268288" lvl="0" indent="-268288"/>
            <a:r>
              <a:rPr lang="el-GR" sz="2000" dirty="0" smtClean="0">
                <a:latin typeface="Arial" pitchFamily="34" charset="0"/>
                <a:cs typeface="Arial" pitchFamily="34" charset="0"/>
              </a:rPr>
              <a:t>Κατάρρευση του διοικητικού περιορισμού με την ακόλουθη απελευθέρωση των συναλλαγών </a:t>
            </a:r>
          </a:p>
          <a:p>
            <a:pPr marL="268288" lvl="0" indent="-268288"/>
            <a:r>
              <a:rPr lang="el-GR" sz="2000" dirty="0" smtClean="0">
                <a:latin typeface="Arial" pitchFamily="34" charset="0"/>
                <a:cs typeface="Arial" pitchFamily="34" charset="0"/>
              </a:rPr>
              <a:t>Μετασχηματισμός της κρατικής υπόστασης των Τραπεζικών Ιδρυμάτων</a:t>
            </a:r>
          </a:p>
          <a:p>
            <a:pPr marL="268288" lvl="0" indent="-268288"/>
            <a:r>
              <a:rPr lang="el-GR" sz="2000" dirty="0" smtClean="0">
                <a:latin typeface="Arial" pitchFamily="34" charset="0"/>
                <a:cs typeface="Arial" pitchFamily="34" charset="0"/>
              </a:rPr>
              <a:t>Μετασχηματισμός των υποκαταστημάτων σε χρηματοπιστωτικά πολυκαταστήματα </a:t>
            </a:r>
          </a:p>
          <a:p>
            <a:pPr marL="268288" lvl="0" indent="-268288"/>
            <a:r>
              <a:rPr lang="el-GR" sz="2000" dirty="0" smtClean="0">
                <a:latin typeface="Arial" pitchFamily="34" charset="0"/>
                <a:cs typeface="Arial" pitchFamily="34" charset="0"/>
              </a:rPr>
              <a:t>Γέννηση νέων προϊόντων όπως αμοιβαία κεφάλαια, </a:t>
            </a:r>
            <a:r>
              <a:rPr lang="en-US" sz="2000" dirty="0" smtClean="0">
                <a:latin typeface="Arial" pitchFamily="34" charset="0"/>
                <a:cs typeface="Arial" pitchFamily="34" charset="0"/>
              </a:rPr>
              <a:t>repos</a:t>
            </a:r>
            <a:r>
              <a:rPr lang="el-GR" sz="2000" dirty="0" smtClean="0">
                <a:latin typeface="Arial" pitchFamily="34" charset="0"/>
                <a:cs typeface="Arial" pitchFamily="34" charset="0"/>
              </a:rPr>
              <a:t> τραπεζοασφαλιστικά</a:t>
            </a:r>
          </a:p>
          <a:p>
            <a:pPr marL="268288" lvl="0" indent="-268288"/>
            <a:r>
              <a:rPr lang="el-GR" sz="2000" dirty="0" smtClean="0">
                <a:latin typeface="Arial" pitchFamily="34" charset="0"/>
                <a:cs typeface="Arial" pitchFamily="34" charset="0"/>
              </a:rPr>
              <a:t>Δημιουργία θυγατρικών εταιρειών προς εξυπηρέτηση ειδικών σκοπών μέσω επέκτασης η οποία είναι δυνατόν να επιτευχθεί με αγορές η συγχωνεύσεις</a:t>
            </a:r>
          </a:p>
          <a:p>
            <a:pPr marL="268288" lvl="0" indent="-268288"/>
            <a:r>
              <a:rPr lang="el-GR" sz="2000" dirty="0" smtClean="0">
                <a:latin typeface="Arial" pitchFamily="34" charset="0"/>
                <a:cs typeface="Arial" pitchFamily="34" charset="0"/>
              </a:rPr>
              <a:t>Εμβάθυνση και τόνωση του στοιχείου της χρήσης καινοτόμων τεχνολογικών εργαλείων</a:t>
            </a:r>
          </a:p>
          <a:p>
            <a:pPr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Τραπεζικός Κλάδος</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700808"/>
            <a:ext cx="8892480" cy="4392488"/>
          </a:xfrm>
        </p:spPr>
        <p:txBody>
          <a:bodyPr>
            <a:normAutofit lnSpcReduction="10000"/>
          </a:bodyPr>
          <a:lstStyle/>
          <a:p>
            <a:pPr marL="355600" indent="-355600" algn="just">
              <a:buFont typeface="Wingdings" pitchFamily="2" charset="2"/>
              <a:buChar char="q"/>
            </a:pPr>
            <a:r>
              <a:rPr lang="el-GR" sz="2000" dirty="0" smtClean="0">
                <a:latin typeface="Arial" pitchFamily="34" charset="0"/>
                <a:cs typeface="Arial" pitchFamily="34" charset="0"/>
              </a:rPr>
              <a:t>Θεμέλιος στρατηγικός στόχος της οποιασδήποτε τράπεζας καθίσταται  η αποτελεσματική αξιοποίησης ανθρώπων αναπτύσσοντας τομείς όπως η ανταγωνιστικότητα, η </a:t>
            </a:r>
            <a:r>
              <a:rPr lang="el-GR" sz="2000" dirty="0" err="1" smtClean="0">
                <a:latin typeface="Arial" pitchFamily="34" charset="0"/>
                <a:cs typeface="Arial" pitchFamily="34" charset="0"/>
              </a:rPr>
              <a:t>οργανωσιακή</a:t>
            </a:r>
            <a:r>
              <a:rPr lang="el-GR" sz="2000" dirty="0" smtClean="0">
                <a:latin typeface="Arial" pitchFamily="34" charset="0"/>
                <a:cs typeface="Arial" pitchFamily="34" charset="0"/>
              </a:rPr>
              <a:t> απόδοση και η χάραξη επιτυχημένων ηγετικών προτύπων και συμπεριφορών, Αυτό μπορεί να ενδυναμώσει τα χαρακτηριστικά του ανθρώπινου δυναμικού, θέτοντας το ως κυρίαρχη πηγή ανταγωνιστικού πλεονεκτήματος στον τραπεζικό κλάδο. </a:t>
            </a:r>
          </a:p>
          <a:p>
            <a:pPr marL="355600" indent="-355600" algn="just">
              <a:buFont typeface="Wingdings" pitchFamily="2" charset="2"/>
              <a:buChar char="q"/>
            </a:pPr>
            <a:r>
              <a:rPr lang="el-GR" sz="2000" dirty="0" smtClean="0">
                <a:latin typeface="Arial" pitchFamily="34" charset="0"/>
                <a:cs typeface="Arial" pitchFamily="34" charset="0"/>
              </a:rPr>
              <a:t>Οι οξείς παρενέργειες της οικονομικής κρίσης, ανάγκασαν τις τράπεζες να επαναπροσδιορίσουν την συμβολή ορισμένων υποκαταστημάτων στην κερδοφορία.</a:t>
            </a:r>
          </a:p>
          <a:p>
            <a:pPr marL="355600" indent="-355600" algn="just">
              <a:buFont typeface="Wingdings" pitchFamily="2" charset="2"/>
              <a:buChar char="q"/>
            </a:pPr>
            <a:r>
              <a:rPr lang="el-GR" sz="2000" dirty="0" smtClean="0">
                <a:latin typeface="Arial" pitchFamily="34" charset="0"/>
                <a:cs typeface="Arial" pitchFamily="34" charset="0"/>
              </a:rPr>
              <a:t>Απαιτείται επανασχεδιασμός των προϊόντων και των υπηρεσιών, ώστε να καλυφθούν όλες οι σύγχρονες ανάγκες </a:t>
            </a:r>
          </a:p>
          <a:p>
            <a:pPr marL="355600" indent="-355600" algn="just">
              <a:buFont typeface="Wingdings" pitchFamily="2" charset="2"/>
              <a:buChar char="q"/>
            </a:pPr>
            <a:r>
              <a:rPr lang="el-GR" sz="2000" dirty="0" smtClean="0">
                <a:latin typeface="Arial" pitchFamily="34" charset="0"/>
                <a:cs typeface="Arial" pitchFamily="34" charset="0"/>
              </a:rPr>
              <a:t>Ακολουθούνται ενέργειες απολύσεων από ορισμένα τραπεζικά ιδρύματα στην προσπάθειά τους να περικόψουν το κόστος σε ένα λειτουργικό επίπεδο και να επαναπροσδιορίσουν τα συστήματα αμοιβών και αξιολόγησης.</a:t>
            </a:r>
          </a:p>
          <a:p>
            <a:pPr marL="6350" indent="-6350"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fontScale="90000"/>
          </a:bodyPr>
          <a:lstStyle/>
          <a:p>
            <a:pPr algn="ctr"/>
            <a:r>
              <a:rPr lang="el-GR" sz="3600" dirty="0" smtClean="0">
                <a:solidFill>
                  <a:schemeClr val="tx1"/>
                </a:solidFill>
                <a:effectLst/>
                <a:latin typeface="Arial" pitchFamily="34" charset="0"/>
                <a:cs typeface="Arial" pitchFamily="34" charset="0"/>
              </a:rPr>
              <a:t>Η σημασία της ΔΑΔ στον Τραπεζικό Κλάδο</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700808"/>
            <a:ext cx="8229600" cy="4325112"/>
          </a:xfrm>
        </p:spPr>
        <p:txBody>
          <a:bodyPr>
            <a:normAutofit fontScale="85000" lnSpcReduction="20000"/>
          </a:bodyPr>
          <a:lstStyle/>
          <a:p>
            <a:pPr algn="just">
              <a:buNone/>
            </a:pPr>
            <a:r>
              <a:rPr lang="el-GR" sz="2000" b="1" dirty="0" smtClean="0">
                <a:latin typeface="Arial" pitchFamily="34" charset="0"/>
                <a:cs typeface="Arial" pitchFamily="34" charset="0"/>
              </a:rPr>
              <a:t>Εθνική Τράπεζα </a:t>
            </a:r>
            <a:endParaRPr lang="el-GR" sz="2000" dirty="0" smtClean="0">
              <a:latin typeface="Arial" pitchFamily="34" charset="0"/>
              <a:cs typeface="Arial" pitchFamily="34" charset="0"/>
            </a:endParaRPr>
          </a:p>
          <a:p>
            <a:pPr algn="just"/>
            <a:r>
              <a:rPr lang="el-GR" sz="2200" dirty="0" smtClean="0">
                <a:latin typeface="Arial" pitchFamily="34" charset="0"/>
                <a:cs typeface="Arial" pitchFamily="34" charset="0"/>
              </a:rPr>
              <a:t>Βασική επιδίωξη της Διοίκησης της Εθνικής Τράπεζας, αποτελεί η συνεχιζόμενη και δια βίου μάθηση και η </a:t>
            </a:r>
            <a:r>
              <a:rPr lang="en-US" sz="2200" dirty="0" err="1" smtClean="0">
                <a:latin typeface="Arial" pitchFamily="34" charset="0"/>
                <a:cs typeface="Arial" pitchFamily="34" charset="0"/>
              </a:rPr>
              <a:t>βελτίωση</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του</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επιπέδου</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των</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ικανοτήτων</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και</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των</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εφοδίων</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των</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υπαλλήλων</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της</a:t>
            </a:r>
            <a:r>
              <a:rPr lang="en-US" sz="2200" dirty="0" smtClean="0">
                <a:latin typeface="Arial" pitchFamily="34" charset="0"/>
                <a:cs typeface="Arial" pitchFamily="34" charset="0"/>
              </a:rPr>
              <a:t>. </a:t>
            </a:r>
            <a:endParaRPr lang="el-GR" sz="2200" dirty="0" smtClean="0">
              <a:latin typeface="Arial" pitchFamily="34" charset="0"/>
              <a:cs typeface="Arial" pitchFamily="34" charset="0"/>
            </a:endParaRPr>
          </a:p>
          <a:p>
            <a:pPr algn="just">
              <a:buNone/>
            </a:pPr>
            <a:r>
              <a:rPr lang="el-GR" sz="2000" b="1" dirty="0" smtClean="0">
                <a:latin typeface="Arial" pitchFamily="34" charset="0"/>
                <a:cs typeface="Arial" pitchFamily="34" charset="0"/>
              </a:rPr>
              <a:t>Τράπεζα Πειραιώς</a:t>
            </a:r>
            <a:endParaRPr lang="el-GR" sz="2000" dirty="0" smtClean="0">
              <a:latin typeface="Arial" pitchFamily="34" charset="0"/>
              <a:cs typeface="Arial" pitchFamily="34" charset="0"/>
            </a:endParaRPr>
          </a:p>
          <a:p>
            <a:pPr algn="just"/>
            <a:r>
              <a:rPr lang="el-GR" sz="2000" dirty="0" smtClean="0">
                <a:latin typeface="Arial" pitchFamily="34" charset="0"/>
                <a:cs typeface="Arial" pitchFamily="34" charset="0"/>
              </a:rPr>
              <a:t>Η εκπαιδευτική τακτική της Διοίκησης της Τράπεζας Πειραιώς, συνοψίζεται ως προς την διαρκή και συνεχιζόμενη ενδυνάμωση του Ανθρώπινου Δυναμικού. </a:t>
            </a:r>
          </a:p>
          <a:p>
            <a:pPr algn="just">
              <a:buNone/>
            </a:pPr>
            <a:r>
              <a:rPr lang="el-GR" sz="2000" b="1" dirty="0" err="1" smtClean="0">
                <a:latin typeface="Arial" pitchFamily="34" charset="0"/>
                <a:cs typeface="Arial" pitchFamily="34" charset="0"/>
              </a:rPr>
              <a:t>Alpha</a:t>
            </a:r>
            <a:r>
              <a:rPr lang="el-GR" sz="2000" b="1" dirty="0" smtClean="0">
                <a:latin typeface="Arial" pitchFamily="34" charset="0"/>
                <a:cs typeface="Arial" pitchFamily="34" charset="0"/>
              </a:rPr>
              <a:t> </a:t>
            </a:r>
            <a:r>
              <a:rPr lang="el-GR" sz="2000" b="1" dirty="0" err="1" smtClean="0">
                <a:latin typeface="Arial" pitchFamily="34" charset="0"/>
                <a:cs typeface="Arial" pitchFamily="34" charset="0"/>
              </a:rPr>
              <a:t>Bank</a:t>
            </a:r>
            <a:r>
              <a:rPr lang="el-GR" sz="2000" b="1" dirty="0" smtClean="0">
                <a:latin typeface="Arial" pitchFamily="34" charset="0"/>
                <a:cs typeface="Arial" pitchFamily="34" charset="0"/>
              </a:rPr>
              <a:t> </a:t>
            </a:r>
            <a:endParaRPr lang="el-GR" sz="2000" dirty="0" smtClean="0">
              <a:latin typeface="Arial" pitchFamily="34" charset="0"/>
              <a:cs typeface="Arial" pitchFamily="34" charset="0"/>
            </a:endParaRPr>
          </a:p>
          <a:p>
            <a:pPr algn="just"/>
            <a:r>
              <a:rPr lang="el-GR" sz="2000" dirty="0" smtClean="0">
                <a:latin typeface="Arial" pitchFamily="34" charset="0"/>
                <a:cs typeface="Arial" pitchFamily="34" charset="0"/>
              </a:rPr>
              <a:t>Ο όμιλος </a:t>
            </a:r>
            <a:r>
              <a:rPr lang="el-GR" sz="2000" dirty="0" err="1" smtClean="0">
                <a:latin typeface="Arial" pitchFamily="34" charset="0"/>
                <a:cs typeface="Arial" pitchFamily="34" charset="0"/>
              </a:rPr>
              <a:t>Alpha</a:t>
            </a:r>
            <a:r>
              <a:rPr lang="el-GR" sz="2000" dirty="0" smtClean="0">
                <a:latin typeface="Arial" pitchFamily="34" charset="0"/>
                <a:cs typeface="Arial" pitchFamily="34" charset="0"/>
              </a:rPr>
              <a:t> </a:t>
            </a:r>
            <a:r>
              <a:rPr lang="el-GR" sz="2000" dirty="0" err="1" smtClean="0">
                <a:latin typeface="Arial" pitchFamily="34" charset="0"/>
                <a:cs typeface="Arial" pitchFamily="34" charset="0"/>
              </a:rPr>
              <a:t>Bank</a:t>
            </a:r>
            <a:r>
              <a:rPr lang="el-GR" sz="2000" dirty="0" smtClean="0">
                <a:latin typeface="Arial" pitchFamily="34" charset="0"/>
                <a:cs typeface="Arial" pitchFamily="34" charset="0"/>
              </a:rPr>
              <a:t> εμφορούμενος από το στρατηγικό όραμα της τόνωσης της Ελληνικής Οικονομίας αποκτά ένα ρόλο κοινωνικά υπεύθυνης, αξιόπιστης και φερέγγυας δύναμης, που σαν στόχο έχει να ικανοποιήσει την παραμικρή ανάγκη του απαιτητικού πελάτη με προϊόντα και υπηρεσίες.</a:t>
            </a:r>
          </a:p>
          <a:p>
            <a:pPr algn="just">
              <a:buNone/>
            </a:pPr>
            <a:r>
              <a:rPr lang="el-GR" sz="2000" b="1" dirty="0" err="1" smtClean="0">
                <a:latin typeface="Arial" pitchFamily="34" charset="0"/>
                <a:cs typeface="Arial" pitchFamily="34" charset="0"/>
              </a:rPr>
              <a:t>Eurobank</a:t>
            </a:r>
            <a:endParaRPr lang="el-GR" sz="2000" dirty="0" smtClean="0">
              <a:latin typeface="Arial" pitchFamily="34" charset="0"/>
              <a:cs typeface="Arial" pitchFamily="34" charset="0"/>
            </a:endParaRPr>
          </a:p>
          <a:p>
            <a:pPr algn="just"/>
            <a:r>
              <a:rPr lang="el-GR" sz="2000" dirty="0" smtClean="0">
                <a:latin typeface="Arial" pitchFamily="34" charset="0"/>
                <a:cs typeface="Arial" pitchFamily="34" charset="0"/>
              </a:rPr>
              <a:t>Η ενεργή δράση του Ομίλου της </a:t>
            </a:r>
            <a:r>
              <a:rPr lang="el-GR" sz="2000" dirty="0" err="1" smtClean="0">
                <a:latin typeface="Arial" pitchFamily="34" charset="0"/>
                <a:cs typeface="Arial" pitchFamily="34" charset="0"/>
              </a:rPr>
              <a:t>Eurobank</a:t>
            </a:r>
            <a:r>
              <a:rPr lang="el-GR" sz="2000" dirty="0" smtClean="0">
                <a:latin typeface="Arial" pitchFamily="34" charset="0"/>
                <a:cs typeface="Arial" pitchFamily="34" charset="0"/>
              </a:rPr>
              <a:t> λαμβάνει χώρα σε έξι χώρες. Εμπνευσμένη με αρχές αξιοπιστίας και φερεγγυότητας, η </a:t>
            </a:r>
            <a:r>
              <a:rPr lang="el-GR" sz="2000" dirty="0" err="1" smtClean="0">
                <a:latin typeface="Arial" pitchFamily="34" charset="0"/>
                <a:cs typeface="Arial" pitchFamily="34" charset="0"/>
              </a:rPr>
              <a:t>Eurobank</a:t>
            </a:r>
            <a:r>
              <a:rPr lang="el-GR" sz="2000" dirty="0" smtClean="0">
                <a:latin typeface="Arial" pitchFamily="34" charset="0"/>
                <a:cs typeface="Arial" pitchFamily="34" charset="0"/>
              </a:rPr>
              <a:t> βάζει την εταιρική διακυβέρνηση σε νέες βάσεις θέτοντας ως απόλυτη προτεραιότητα την ικανοποίηση των αναγκών χαρτοφυλακίου των πελατών της, παρέχοντας πληθώρα χρηματοοικονομικών υπηρεσιών και προϊόντων. </a:t>
            </a: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Τράπεζες στην Ελλάδα</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700808"/>
            <a:ext cx="8229600" cy="4325112"/>
          </a:xfrm>
        </p:spPr>
        <p:txBody>
          <a:bodyPr>
            <a:normAutofit fontScale="85000" lnSpcReduction="10000"/>
          </a:bodyPr>
          <a:lstStyle/>
          <a:p>
            <a:pPr algn="just"/>
            <a:r>
              <a:rPr lang="el-GR" sz="2000" dirty="0" smtClean="0">
                <a:latin typeface="Arial" pitchFamily="34" charset="0"/>
                <a:cs typeface="Arial" pitchFamily="34" charset="0"/>
              </a:rPr>
              <a:t>Ιδρύθηκε </a:t>
            </a:r>
            <a:r>
              <a:rPr lang="en-US" sz="2000" dirty="0" err="1" smtClean="0">
                <a:latin typeface="Arial" pitchFamily="34" charset="0"/>
                <a:cs typeface="Arial" pitchFamily="34" charset="0"/>
              </a:rPr>
              <a:t>το</a:t>
            </a:r>
            <a:r>
              <a:rPr lang="en-US" sz="2000" dirty="0" smtClean="0">
                <a:latin typeface="Arial" pitchFamily="34" charset="0"/>
                <a:cs typeface="Arial" pitchFamily="34" charset="0"/>
              </a:rPr>
              <a:t> 1916</a:t>
            </a:r>
            <a:r>
              <a:rPr lang="el-GR" sz="2000" dirty="0" smtClean="0">
                <a:latin typeface="Arial" pitchFamily="34" charset="0"/>
                <a:cs typeface="Arial" pitchFamily="34" charset="0"/>
              </a:rPr>
              <a:t>.</a:t>
            </a:r>
          </a:p>
          <a:p>
            <a:pPr algn="just"/>
            <a:r>
              <a:rPr lang="en-US" sz="2000" dirty="0" smtClean="0">
                <a:latin typeface="Arial" pitchFamily="34" charset="0"/>
                <a:cs typeface="Arial" pitchFamily="34" charset="0"/>
              </a:rPr>
              <a:t>κατέχει </a:t>
            </a:r>
            <a:r>
              <a:rPr lang="en-US" sz="2000" dirty="0" err="1" smtClean="0">
                <a:latin typeface="Arial" pitchFamily="34" charset="0"/>
                <a:cs typeface="Arial" pitchFamily="34" charset="0"/>
              </a:rPr>
              <a:t>ηγετική</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θέση</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στον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ελληνικό</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χώρο</a:t>
            </a:r>
            <a:r>
              <a:rPr lang="en-US" sz="2000" dirty="0" smtClean="0">
                <a:latin typeface="Arial" pitchFamily="34" charset="0"/>
                <a:cs typeface="Arial" pitchFamily="34" charset="0"/>
              </a:rPr>
              <a:t> με μερίδιο αγοράς περίπου 29%</a:t>
            </a:r>
            <a:endParaRPr lang="el-GR" sz="2000" dirty="0" smtClean="0">
              <a:latin typeface="Arial" pitchFamily="34" charset="0"/>
              <a:cs typeface="Arial" pitchFamily="34" charset="0"/>
            </a:endParaRPr>
          </a:p>
          <a:p>
            <a:pPr algn="just"/>
            <a:r>
              <a:rPr lang="en-US" sz="2000" dirty="0" err="1" smtClean="0">
                <a:latin typeface="Arial" pitchFamily="34" charset="0"/>
                <a:cs typeface="Arial" pitchFamily="34" charset="0"/>
              </a:rPr>
              <a:t>προχώρησε</a:t>
            </a:r>
            <a:r>
              <a:rPr lang="en-US" sz="2000" dirty="0" smtClean="0">
                <a:latin typeface="Arial" pitchFamily="34" charset="0"/>
                <a:cs typeface="Arial" pitchFamily="34" charset="0"/>
              </a:rPr>
              <a:t> </a:t>
            </a:r>
            <a:r>
              <a:rPr lang="el-GR" sz="2000" dirty="0" smtClean="0">
                <a:latin typeface="Arial" pitchFamily="34" charset="0"/>
                <a:cs typeface="Arial" pitchFamily="34" charset="0"/>
              </a:rPr>
              <a:t>σε </a:t>
            </a:r>
            <a:r>
              <a:rPr lang="en-US" sz="2000" dirty="0" err="1" smtClean="0">
                <a:latin typeface="Arial" pitchFamily="34" charset="0"/>
                <a:cs typeface="Arial" pitchFamily="34" charset="0"/>
              </a:rPr>
              <a:t>σειρά</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στρατηγικών</a:t>
            </a:r>
            <a:r>
              <a:rPr lang="en-US" sz="2000" dirty="0" smtClean="0">
                <a:latin typeface="Arial" pitchFamily="34" charset="0"/>
                <a:cs typeface="Arial" pitchFamily="34" charset="0"/>
              </a:rPr>
              <a:t> κινήσεων, με  </a:t>
            </a:r>
            <a:r>
              <a:rPr lang="en-US" sz="2000" dirty="0" err="1" smtClean="0">
                <a:latin typeface="Arial" pitchFamily="34" charset="0"/>
                <a:cs typeface="Arial" pitchFamily="34" charset="0"/>
              </a:rPr>
              <a:t>στόχο</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επικράτηση</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στην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τοπική</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αγορά</a:t>
            </a:r>
            <a:r>
              <a:rPr lang="en-US" sz="2000" dirty="0" smtClean="0">
                <a:latin typeface="Arial" pitchFamily="34" charset="0"/>
                <a:cs typeface="Arial" pitchFamily="34" charset="0"/>
              </a:rPr>
              <a:t>.</a:t>
            </a:r>
            <a:endParaRPr lang="el-GR" sz="2000" dirty="0" smtClean="0">
              <a:latin typeface="Arial" pitchFamily="34" charset="0"/>
              <a:cs typeface="Arial" pitchFamily="34" charset="0"/>
            </a:endParaRPr>
          </a:p>
          <a:p>
            <a:pPr algn="just"/>
            <a:r>
              <a:rPr lang="el-GR" sz="2000" dirty="0" smtClean="0">
                <a:latin typeface="Arial" pitchFamily="34" charset="0"/>
                <a:cs typeface="Arial" pitchFamily="34" charset="0"/>
              </a:rPr>
              <a:t>τ</a:t>
            </a:r>
            <a:r>
              <a:rPr lang="en-US" sz="2000" dirty="0" smtClean="0">
                <a:latin typeface="Arial" pitchFamily="34" charset="0"/>
                <a:cs typeface="Arial" pitchFamily="34" charset="0"/>
              </a:rPr>
              <a:t>ο 2012 </a:t>
            </a:r>
            <a:r>
              <a:rPr lang="en-US" sz="2000" dirty="0" err="1" smtClean="0">
                <a:latin typeface="Arial" pitchFamily="34" charset="0"/>
                <a:cs typeface="Arial" pitchFamily="34" charset="0"/>
              </a:rPr>
              <a:t>πέρασε</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στην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κυριότητα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Τράπεζας </a:t>
            </a:r>
            <a:r>
              <a:rPr lang="en-US" sz="2000" dirty="0" err="1" smtClean="0">
                <a:latin typeface="Arial" pitchFamily="34" charset="0"/>
                <a:cs typeface="Arial" pitchFamily="34" charset="0"/>
              </a:rPr>
              <a:t>Πειραιώς</a:t>
            </a:r>
            <a:r>
              <a:rPr lang="en-US" sz="2000" dirty="0" smtClean="0">
                <a:latin typeface="Arial" pitchFamily="34" charset="0"/>
                <a:cs typeface="Arial" pitchFamily="34" charset="0"/>
              </a:rPr>
              <a:t> το </a:t>
            </a:r>
            <a:r>
              <a:rPr lang="en-US" sz="2000" dirty="0" err="1" smtClean="0">
                <a:latin typeface="Arial" pitchFamily="34" charset="0"/>
                <a:cs typeface="Arial" pitchFamily="34" charset="0"/>
              </a:rPr>
              <a:t>αποκαλούμενο</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υγιές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τμήμα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Αγροτικής</a:t>
            </a:r>
            <a:r>
              <a:rPr lang="en-US" sz="2000" dirty="0" smtClean="0">
                <a:latin typeface="Arial" pitchFamily="34" charset="0"/>
                <a:cs typeface="Arial" pitchFamily="34" charset="0"/>
              </a:rPr>
              <a:t> Τράπεζας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Ελλάδος </a:t>
            </a:r>
            <a:r>
              <a:rPr lang="en-US" sz="2000" dirty="0" err="1" smtClean="0">
                <a:latin typeface="Arial" pitchFamily="34" charset="0"/>
                <a:cs typeface="Arial" pitchFamily="34" charset="0"/>
              </a:rPr>
              <a:t>και</a:t>
            </a:r>
            <a:r>
              <a:rPr lang="en-US" sz="2000" dirty="0" smtClean="0">
                <a:latin typeface="Arial" pitchFamily="34" charset="0"/>
                <a:cs typeface="Arial" pitchFamily="34" charset="0"/>
              </a:rPr>
              <a:t> η </a:t>
            </a:r>
            <a:r>
              <a:rPr lang="en-US" sz="2000" dirty="0" err="1" smtClean="0">
                <a:latin typeface="Arial" pitchFamily="34" charset="0"/>
                <a:cs typeface="Arial" pitchFamily="34" charset="0"/>
              </a:rPr>
              <a:t>Γενική</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Τράπεζα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πρώην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θυγατρική</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Sοciete</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Generale</a:t>
            </a:r>
            <a:r>
              <a:rPr lang="en-US" sz="2000" dirty="0" smtClean="0">
                <a:latin typeface="Arial" pitchFamily="34" charset="0"/>
                <a:cs typeface="Arial" pitchFamily="34" charset="0"/>
              </a:rPr>
              <a:t>. </a:t>
            </a:r>
            <a:endParaRPr lang="el-GR" sz="2000" dirty="0" smtClean="0">
              <a:latin typeface="Arial" pitchFamily="34" charset="0"/>
              <a:cs typeface="Arial" pitchFamily="34" charset="0"/>
            </a:endParaRPr>
          </a:p>
          <a:p>
            <a:pPr algn="just"/>
            <a:r>
              <a:rPr lang="el-GR" sz="2000" dirty="0" err="1" smtClean="0">
                <a:latin typeface="Arial" pitchFamily="34" charset="0"/>
                <a:cs typeface="Arial" pitchFamily="34" charset="0"/>
              </a:rPr>
              <a:t>τ</a:t>
            </a:r>
            <a:r>
              <a:rPr lang="en-US" sz="2000" dirty="0" err="1" smtClean="0">
                <a:latin typeface="Arial" pitchFamily="34" charset="0"/>
                <a:cs typeface="Arial" pitchFamily="34" charset="0"/>
              </a:rPr>
              <a:t>ον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Μάρτιο</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του</a:t>
            </a:r>
            <a:r>
              <a:rPr lang="en-US" sz="2000" dirty="0" smtClean="0">
                <a:latin typeface="Arial" pitchFamily="34" charset="0"/>
                <a:cs typeface="Arial" pitchFamily="34" charset="0"/>
              </a:rPr>
              <a:t> 2013, η </a:t>
            </a:r>
            <a:r>
              <a:rPr lang="en-US" sz="2000" dirty="0" err="1" smtClean="0">
                <a:latin typeface="Arial" pitchFamily="34" charset="0"/>
                <a:cs typeface="Arial" pitchFamily="34" charset="0"/>
              </a:rPr>
              <a:t>Τράπεζα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Πειραιώς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πήρε</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τις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δραστηριότητες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στην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Ελλάδα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Τράπεζας </a:t>
            </a:r>
            <a:r>
              <a:rPr lang="en-US" sz="2000" dirty="0" err="1" smtClean="0">
                <a:latin typeface="Arial" pitchFamily="34" charset="0"/>
                <a:cs typeface="Arial" pitchFamily="34" charset="0"/>
              </a:rPr>
              <a:t>Κύπρου</a:t>
            </a:r>
            <a:r>
              <a:rPr lang="el-GR" sz="2000" dirty="0" smtClean="0">
                <a:latin typeface="Arial" pitchFamily="34" charset="0"/>
                <a:cs typeface="Arial" pitchFamily="34" charset="0"/>
              </a:rPr>
              <a:t> </a:t>
            </a:r>
            <a:r>
              <a:rPr lang="en-US" sz="2000" dirty="0" err="1" smtClean="0">
                <a:latin typeface="Arial" pitchFamily="34" charset="0"/>
                <a:cs typeface="Arial" pitchFamily="34" charset="0"/>
              </a:rPr>
              <a:t>και</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Ελληνικής</a:t>
            </a:r>
            <a:r>
              <a:rPr lang="en-US" sz="2000" dirty="0" smtClean="0">
                <a:latin typeface="Arial" pitchFamily="34" charset="0"/>
                <a:cs typeface="Arial" pitchFamily="34" charset="0"/>
              </a:rPr>
              <a:t> Τράπεζας.</a:t>
            </a:r>
            <a:endParaRPr lang="el-GR" sz="2000" dirty="0" smtClean="0">
              <a:latin typeface="Arial" pitchFamily="34" charset="0"/>
              <a:cs typeface="Arial" pitchFamily="34" charset="0"/>
            </a:endParaRPr>
          </a:p>
          <a:p>
            <a:pPr algn="just"/>
            <a:r>
              <a:rPr lang="en-US" sz="2000" dirty="0" err="1" smtClean="0">
                <a:latin typeface="Arial" pitchFamily="34" charset="0"/>
                <a:cs typeface="Arial" pitchFamily="34" charset="0"/>
              </a:rPr>
              <a:t>τον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Ιούνιο</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του</a:t>
            </a:r>
            <a:r>
              <a:rPr lang="en-US" sz="2000" dirty="0" smtClean="0">
                <a:latin typeface="Arial" pitchFamily="34" charset="0"/>
                <a:cs typeface="Arial" pitchFamily="34" charset="0"/>
              </a:rPr>
              <a:t> 2013, η </a:t>
            </a:r>
            <a:r>
              <a:rPr lang="en-US" sz="2000" dirty="0" err="1" smtClean="0">
                <a:latin typeface="Arial" pitchFamily="34" charset="0"/>
                <a:cs typeface="Arial" pitchFamily="34" charset="0"/>
              </a:rPr>
              <a:t>Τράπεζα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Πειραιώς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απέκτησε</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a:t>
            </a:r>
            <a:r>
              <a:rPr lang="en-US" sz="2000" dirty="0" smtClean="0">
                <a:latin typeface="Arial" pitchFamily="34" charset="0"/>
                <a:cs typeface="Arial" pitchFamily="34" charset="0"/>
              </a:rPr>
              <a:t> Millennium Bank </a:t>
            </a:r>
            <a:r>
              <a:rPr lang="en-US" sz="2000" dirty="0" err="1" smtClean="0">
                <a:latin typeface="Arial" pitchFamily="34" charset="0"/>
                <a:cs typeface="Arial" pitchFamily="34" charset="0"/>
              </a:rPr>
              <a:t>Ελλάδας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θυγατρική</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BCP. </a:t>
            </a:r>
            <a:endParaRPr lang="el-GR" sz="2000" dirty="0" smtClean="0">
              <a:latin typeface="Arial" pitchFamily="34" charset="0"/>
              <a:cs typeface="Arial" pitchFamily="34" charset="0"/>
            </a:endParaRPr>
          </a:p>
          <a:p>
            <a:pPr algn="just"/>
            <a:r>
              <a:rPr lang="en-US" sz="2000" dirty="0" err="1" smtClean="0">
                <a:latin typeface="Arial" pitchFamily="34" charset="0"/>
                <a:cs typeface="Arial" pitchFamily="34" charset="0"/>
              </a:rPr>
              <a:t>τον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Απρίλιο</a:t>
            </a:r>
            <a:r>
              <a:rPr lang="en-US" sz="2000" dirty="0" smtClean="0">
                <a:latin typeface="Arial" pitchFamily="34" charset="0"/>
                <a:cs typeface="Arial" pitchFamily="34" charset="0"/>
              </a:rPr>
              <a:t> 2015, η </a:t>
            </a:r>
            <a:r>
              <a:rPr lang="en-US" sz="2000" dirty="0" err="1" smtClean="0">
                <a:latin typeface="Arial" pitchFamily="34" charset="0"/>
                <a:cs typeface="Arial" pitchFamily="34" charset="0"/>
              </a:rPr>
              <a:t>Τράπεζα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Πειραιώς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έλαβε</a:t>
            </a:r>
            <a:r>
              <a:rPr lang="en-US" sz="2000" dirty="0" smtClean="0">
                <a:latin typeface="Arial" pitchFamily="34" charset="0"/>
                <a:cs typeface="Arial" pitchFamily="34" charset="0"/>
              </a:rPr>
              <a:t> το «</a:t>
            </a:r>
            <a:r>
              <a:rPr lang="en-US" sz="2000" dirty="0" err="1" smtClean="0">
                <a:latin typeface="Arial" pitchFamily="34" charset="0"/>
                <a:cs typeface="Arial" pitchFamily="34" charset="0"/>
              </a:rPr>
              <a:t>υγιές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μέρος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Πανελλήνιας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Τράπεζας</a:t>
            </a:r>
            <a:r>
              <a:rPr lang="el-GR" sz="2000" dirty="0" smtClean="0">
                <a:latin typeface="Arial" pitchFamily="34" charset="0"/>
                <a:cs typeface="Arial" pitchFamily="34" charset="0"/>
              </a:rPr>
              <a:t>.</a:t>
            </a:r>
          </a:p>
          <a:p>
            <a:pPr algn="just"/>
            <a:r>
              <a:rPr lang="el-GR" sz="2000" dirty="0" smtClean="0">
                <a:latin typeface="Arial" pitchFamily="34" charset="0"/>
                <a:cs typeface="Arial" pitchFamily="34" charset="0"/>
              </a:rPr>
              <a:t>τ</a:t>
            </a:r>
            <a:r>
              <a:rPr lang="en-US" sz="2000" dirty="0" smtClean="0">
                <a:latin typeface="Arial" pitchFamily="34" charset="0"/>
                <a:cs typeface="Arial" pitchFamily="34" charset="0"/>
              </a:rPr>
              <a:t>ο 2017 </a:t>
            </a:r>
            <a:r>
              <a:rPr lang="el-GR" sz="2000" dirty="0" err="1" smtClean="0">
                <a:latin typeface="Arial" pitchFamily="34" charset="0"/>
                <a:cs typeface="Arial" pitchFamily="34" charset="0"/>
              </a:rPr>
              <a:t>σταθεροποίησηε</a:t>
            </a:r>
            <a:r>
              <a:rPr lang="el-GR" sz="2000" dirty="0" smtClean="0">
                <a:latin typeface="Arial" pitchFamily="34" charset="0"/>
                <a:cs typeface="Arial" pitchFamily="34" charset="0"/>
              </a:rPr>
              <a:t> τις επιδόσεις </a:t>
            </a:r>
            <a:r>
              <a:rPr lang="en-US" sz="2000" dirty="0" err="1" smtClean="0">
                <a:latin typeface="Arial" pitchFamily="34" charset="0"/>
                <a:cs typeface="Arial" pitchFamily="34" charset="0"/>
              </a:rPr>
              <a:t>της</a:t>
            </a:r>
            <a:r>
              <a:rPr lang="el-GR" sz="2000" dirty="0" smtClean="0">
                <a:latin typeface="Arial" pitchFamily="34" charset="0"/>
                <a:cs typeface="Arial" pitchFamily="34" charset="0"/>
              </a:rPr>
              <a:t> ενώ ολοκληρώθηκε η αλλαγή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σύνθεσης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του</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Διοικητικού</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Συμβουλίου</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Τράπεζας </a:t>
            </a:r>
            <a:r>
              <a:rPr lang="en-US" sz="2000" dirty="0" err="1" smtClean="0">
                <a:latin typeface="Arial" pitchFamily="34" charset="0"/>
                <a:cs typeface="Arial" pitchFamily="34" charset="0"/>
              </a:rPr>
              <a:t>που</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πλέον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περιλαμβάνει</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μέλη</a:t>
            </a:r>
            <a:r>
              <a:rPr lang="en-US" sz="2000" dirty="0" smtClean="0">
                <a:latin typeface="Arial" pitchFamily="34" charset="0"/>
                <a:cs typeface="Arial" pitchFamily="34" charset="0"/>
              </a:rPr>
              <a:t> με </a:t>
            </a:r>
            <a:r>
              <a:rPr lang="en-US" sz="2000" dirty="0" err="1" smtClean="0">
                <a:latin typeface="Arial" pitchFamily="34" charset="0"/>
                <a:cs typeface="Arial" pitchFamily="34" charset="0"/>
              </a:rPr>
              <a:t>διεθνή</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τραπεζική</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εμπειρία</a:t>
            </a:r>
            <a:r>
              <a:rPr lang="el-GR" sz="2000" dirty="0" smtClean="0">
                <a:latin typeface="Arial" pitchFamily="34" charset="0"/>
                <a:cs typeface="Arial" pitchFamily="34" charset="0"/>
              </a:rPr>
              <a:t>.</a:t>
            </a:r>
          </a:p>
          <a:p>
            <a:pPr algn="just"/>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Τράπεζα Πειραιώς</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700808"/>
            <a:ext cx="8229600" cy="4325112"/>
          </a:xfrm>
        </p:spPr>
        <p:txBody>
          <a:bodyPr>
            <a:normAutofit fontScale="85000" lnSpcReduction="20000"/>
          </a:bodyPr>
          <a:lstStyle/>
          <a:p>
            <a:pPr algn="just">
              <a:buNone/>
            </a:pPr>
            <a:r>
              <a:rPr lang="el-GR" sz="2000" dirty="0" smtClean="0">
                <a:latin typeface="Arial" pitchFamily="34" charset="0"/>
                <a:cs typeface="Arial" pitchFamily="34" charset="0"/>
              </a:rPr>
              <a:t>Τι προσφέρει:</a:t>
            </a:r>
          </a:p>
          <a:p>
            <a:pPr algn="just"/>
            <a:r>
              <a:rPr lang="el-GR" sz="2000" dirty="0" smtClean="0">
                <a:latin typeface="Arial" pitchFamily="34" charset="0"/>
                <a:cs typeface="Arial" pitchFamily="34" charset="0"/>
              </a:rPr>
              <a:t>ένα ευρύ φάσμα χρηματοοικονομικών υπηρεσιών και προϊόντων</a:t>
            </a:r>
          </a:p>
          <a:p>
            <a:pPr algn="just"/>
            <a:r>
              <a:rPr lang="en-US" sz="2000" dirty="0" smtClean="0">
                <a:latin typeface="Arial" pitchFamily="34" charset="0"/>
                <a:cs typeface="Arial" pitchFamily="34" charset="0"/>
              </a:rPr>
              <a:t>χρηματοδοτήσεις επιχειρήσεων, με μερίδιο αγοράς  περίπου 32% </a:t>
            </a:r>
            <a:endParaRPr lang="el-GR" sz="2000" dirty="0" smtClean="0">
              <a:latin typeface="Arial" pitchFamily="34" charset="0"/>
              <a:cs typeface="Arial" pitchFamily="34" charset="0"/>
            </a:endParaRPr>
          </a:p>
          <a:p>
            <a:pPr algn="just"/>
            <a:r>
              <a:rPr lang="en-US" sz="2000" dirty="0" err="1" smtClean="0">
                <a:latin typeface="Arial" pitchFamily="34" charset="0"/>
                <a:cs typeface="Arial" pitchFamily="34" charset="0"/>
              </a:rPr>
              <a:t>πελατειακή</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σχέση</a:t>
            </a:r>
            <a:r>
              <a:rPr lang="en-US" sz="2000" dirty="0" smtClean="0">
                <a:latin typeface="Arial" pitchFamily="34" charset="0"/>
                <a:cs typeface="Arial" pitchFamily="34" charset="0"/>
              </a:rPr>
              <a:t> με το 85% </a:t>
            </a:r>
            <a:r>
              <a:rPr lang="en-US" sz="2000" dirty="0" err="1" smtClean="0">
                <a:latin typeface="Arial" pitchFamily="34" charset="0"/>
                <a:cs typeface="Arial" pitchFamily="34" charset="0"/>
              </a:rPr>
              <a:t>των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μικρομεσαίων</a:t>
            </a:r>
            <a:r>
              <a:rPr lang="en-US" sz="2000" dirty="0" smtClean="0">
                <a:latin typeface="Arial" pitchFamily="34" charset="0"/>
                <a:cs typeface="Arial" pitchFamily="34" charset="0"/>
              </a:rPr>
              <a:t> επιχειρήσεων</a:t>
            </a:r>
            <a:endParaRPr lang="el-GR" sz="2000" dirty="0" smtClean="0">
              <a:latin typeface="Arial" pitchFamily="34" charset="0"/>
              <a:cs typeface="Arial" pitchFamily="34" charset="0"/>
            </a:endParaRPr>
          </a:p>
          <a:p>
            <a:pPr algn="just"/>
            <a:r>
              <a:rPr lang="en-US" sz="2000" dirty="0" smtClean="0">
                <a:latin typeface="Arial" pitchFamily="34" charset="0"/>
                <a:cs typeface="Arial" pitchFamily="34" charset="0"/>
              </a:rPr>
              <a:t>550 </a:t>
            </a:r>
            <a:r>
              <a:rPr lang="en-US" sz="2000" dirty="0" err="1" smtClean="0">
                <a:latin typeface="Arial" pitchFamily="34" charset="0"/>
                <a:cs typeface="Arial" pitchFamily="34" charset="0"/>
              </a:rPr>
              <a:t>καταστ</a:t>
            </a:r>
            <a:r>
              <a:rPr lang="el-GR" sz="2000" dirty="0" err="1" smtClean="0">
                <a:latin typeface="Arial" pitchFamily="34" charset="0"/>
                <a:cs typeface="Arial" pitchFamily="34" charset="0"/>
              </a:rPr>
              <a:t>ήματα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και</a:t>
            </a:r>
            <a:r>
              <a:rPr lang="en-US" sz="2000" dirty="0" smtClean="0">
                <a:latin typeface="Arial" pitchFamily="34" charset="0"/>
                <a:cs typeface="Arial" pitchFamily="34" charset="0"/>
              </a:rPr>
              <a:t> 1.950 ΑΤΜs </a:t>
            </a:r>
            <a:endParaRPr lang="el-GR" sz="2000" dirty="0" smtClean="0">
              <a:latin typeface="Arial" pitchFamily="34" charset="0"/>
              <a:cs typeface="Arial" pitchFamily="34" charset="0"/>
            </a:endParaRPr>
          </a:p>
          <a:p>
            <a:pPr algn="just"/>
            <a:r>
              <a:rPr lang="en-US" sz="2000" dirty="0" err="1" smtClean="0">
                <a:latin typeface="Arial" pitchFamily="34" charset="0"/>
                <a:cs typeface="Arial" pitchFamily="34" charset="0"/>
              </a:rPr>
              <a:t>πρωτοποριακή</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πλατφόρμα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ψηφιακής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τραπεζικής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winbank</a:t>
            </a:r>
            <a:endParaRPr lang="el-GR" sz="2000" dirty="0" smtClean="0">
              <a:latin typeface="Arial" pitchFamily="34" charset="0"/>
              <a:cs typeface="Arial" pitchFamily="34" charset="0"/>
            </a:endParaRPr>
          </a:p>
          <a:p>
            <a:pPr algn="just"/>
            <a:r>
              <a:rPr lang="en-US" sz="2000" dirty="0" err="1" smtClean="0">
                <a:latin typeface="Arial" pitchFamily="34" charset="0"/>
                <a:cs typeface="Arial" pitchFamily="34" charset="0"/>
              </a:rPr>
              <a:t>πλήρως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αυτοματοποιημένο</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ηλεκτρονικό</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κατάστημα</a:t>
            </a:r>
            <a:r>
              <a:rPr lang="en-US" sz="2000" dirty="0" smtClean="0">
                <a:latin typeface="Arial" pitchFamily="34" charset="0"/>
                <a:cs typeface="Arial" pitchFamily="34" charset="0"/>
              </a:rPr>
              <a:t> “e-branch”</a:t>
            </a:r>
            <a:r>
              <a:rPr lang="el-GR" sz="2000" dirty="0" smtClean="0">
                <a:latin typeface="Arial" pitchFamily="34" charset="0"/>
                <a:cs typeface="Arial" pitchFamily="34" charset="0"/>
              </a:rPr>
              <a:t>.</a:t>
            </a:r>
          </a:p>
          <a:p>
            <a:pPr algn="just">
              <a:buNone/>
            </a:pPr>
            <a:r>
              <a:rPr lang="el-GR" sz="2000" dirty="0" smtClean="0">
                <a:latin typeface="Arial" pitchFamily="34" charset="0"/>
                <a:cs typeface="Arial" pitchFamily="34" charset="0"/>
              </a:rPr>
              <a:t>Τι προάγει:</a:t>
            </a:r>
          </a:p>
          <a:p>
            <a:pPr algn="just"/>
            <a:r>
              <a:rPr lang="el-GR" sz="2000" dirty="0" smtClean="0">
                <a:latin typeface="Arial" pitchFamily="34" charset="0"/>
                <a:cs typeface="Arial" pitchFamily="34" charset="0"/>
              </a:rPr>
              <a:t>α</a:t>
            </a:r>
            <a:r>
              <a:rPr lang="en-US" sz="2000" dirty="0" err="1" smtClean="0">
                <a:latin typeface="Arial" pitchFamily="34" charset="0"/>
                <a:cs typeface="Arial" pitchFamily="34" charset="0"/>
              </a:rPr>
              <a:t>ξιοκρατία</a:t>
            </a:r>
            <a:r>
              <a:rPr lang="el-GR" sz="2000" dirty="0" smtClean="0">
                <a:latin typeface="Arial" pitchFamily="34" charset="0"/>
                <a:cs typeface="Arial" pitchFamily="34" charset="0"/>
              </a:rPr>
              <a:t>, </a:t>
            </a:r>
            <a:r>
              <a:rPr lang="en-US" sz="2000" dirty="0" err="1" smtClean="0">
                <a:latin typeface="Arial" pitchFamily="34" charset="0"/>
                <a:cs typeface="Arial" pitchFamily="34" charset="0"/>
              </a:rPr>
              <a:t>διαφάνεια</a:t>
            </a:r>
            <a:r>
              <a:rPr lang="el-GR" sz="2000" dirty="0" smtClean="0">
                <a:latin typeface="Arial" pitchFamily="34" charset="0"/>
                <a:cs typeface="Arial" pitchFamily="34" charset="0"/>
              </a:rPr>
              <a:t>, </a:t>
            </a:r>
            <a:r>
              <a:rPr lang="en-US" sz="2000" dirty="0" err="1" smtClean="0">
                <a:latin typeface="Arial" pitchFamily="34" charset="0"/>
                <a:cs typeface="Arial" pitchFamily="34" charset="0"/>
              </a:rPr>
              <a:t>υπευθυνότητα</a:t>
            </a:r>
            <a:r>
              <a:rPr lang="el-GR" sz="2000" dirty="0" smtClean="0">
                <a:latin typeface="Arial" pitchFamily="34" charset="0"/>
                <a:cs typeface="Arial" pitchFamily="34" charset="0"/>
              </a:rPr>
              <a:t>, </a:t>
            </a:r>
            <a:r>
              <a:rPr lang="en-US" sz="2000" dirty="0" err="1" smtClean="0">
                <a:latin typeface="Arial" pitchFamily="34" charset="0"/>
                <a:cs typeface="Arial" pitchFamily="34" charset="0"/>
              </a:rPr>
              <a:t>σταθερότητα</a:t>
            </a:r>
            <a:r>
              <a:rPr lang="el-GR" sz="2000" dirty="0" smtClean="0">
                <a:latin typeface="Arial" pitchFamily="34" charset="0"/>
                <a:cs typeface="Arial" pitchFamily="34" charset="0"/>
              </a:rPr>
              <a:t> </a:t>
            </a:r>
            <a:r>
              <a:rPr lang="en-US" sz="2000" dirty="0" err="1" smtClean="0">
                <a:latin typeface="Arial" pitchFamily="34" charset="0"/>
                <a:cs typeface="Arial" pitchFamily="34" charset="0"/>
              </a:rPr>
              <a:t>στην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χώρα</a:t>
            </a:r>
            <a:r>
              <a:rPr lang="el-GR" sz="2000" dirty="0" smtClean="0">
                <a:latin typeface="Arial" pitchFamily="34" charset="0"/>
                <a:cs typeface="Arial" pitchFamily="34" charset="0"/>
              </a:rPr>
              <a:t>, </a:t>
            </a:r>
            <a:r>
              <a:rPr lang="en-US" sz="2000" dirty="0" err="1" smtClean="0">
                <a:latin typeface="Arial" pitchFamily="34" charset="0"/>
                <a:cs typeface="Arial" pitchFamily="34" charset="0"/>
              </a:rPr>
              <a:t>στηρίζ</a:t>
            </a:r>
            <a:r>
              <a:rPr lang="el-GR" sz="2000" dirty="0" err="1" smtClean="0">
                <a:latin typeface="Arial" pitchFamily="34" charset="0"/>
                <a:cs typeface="Arial" pitchFamily="34" charset="0"/>
              </a:rPr>
              <a:t>οντας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ανάπτυξη</a:t>
            </a:r>
            <a:r>
              <a:rPr lang="el-GR" sz="2000" dirty="0" smtClean="0">
                <a:latin typeface="Arial" pitchFamily="34" charset="0"/>
                <a:cs typeface="Arial" pitchFamily="34" charset="0"/>
              </a:rPr>
              <a:t> </a:t>
            </a:r>
            <a:r>
              <a:rPr lang="en-US" sz="2000" dirty="0" err="1" smtClean="0">
                <a:latin typeface="Arial" pitchFamily="34" charset="0"/>
                <a:cs typeface="Arial" pitchFamily="34" charset="0"/>
              </a:rPr>
              <a:t>και</a:t>
            </a:r>
            <a:r>
              <a:rPr lang="el-GR" sz="2000" dirty="0" smtClean="0">
                <a:latin typeface="Arial" pitchFamily="34" charset="0"/>
                <a:cs typeface="Arial" pitchFamily="34" charset="0"/>
              </a:rPr>
              <a:t> </a:t>
            </a:r>
            <a:r>
              <a:rPr lang="en-US" sz="2000" dirty="0" err="1" smtClean="0">
                <a:latin typeface="Arial" pitchFamily="34" charset="0"/>
                <a:cs typeface="Arial" pitchFamily="34" charset="0"/>
              </a:rPr>
              <a:t>προάγ</a:t>
            </a:r>
            <a:r>
              <a:rPr lang="el-GR" sz="2000" dirty="0" err="1" smtClean="0">
                <a:latin typeface="Arial" pitchFamily="34" charset="0"/>
                <a:cs typeface="Arial" pitchFamily="34" charset="0"/>
              </a:rPr>
              <a:t>οντας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καινοτομία</a:t>
            </a:r>
            <a:endParaRPr lang="el-GR" sz="2000" dirty="0" smtClean="0">
              <a:latin typeface="Arial" pitchFamily="34" charset="0"/>
              <a:cs typeface="Arial" pitchFamily="34" charset="0"/>
            </a:endParaRPr>
          </a:p>
          <a:p>
            <a:pPr algn="just"/>
            <a:r>
              <a:rPr lang="en-US" sz="2000" dirty="0" err="1" smtClean="0">
                <a:latin typeface="Arial" pitchFamily="34" charset="0"/>
                <a:cs typeface="Arial" pitchFamily="34" charset="0"/>
              </a:rPr>
              <a:t>επενδύει</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στη</a:t>
            </a:r>
            <a:r>
              <a:rPr lang="el-GR" sz="2000" dirty="0" smtClean="0">
                <a:latin typeface="Arial" pitchFamily="34" charset="0"/>
                <a:cs typeface="Arial" pitchFamily="34" charset="0"/>
              </a:rPr>
              <a:t>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καλλιέργεια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ισχυρών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δεσμών</a:t>
            </a:r>
            <a:r>
              <a:rPr lang="en-US" sz="2000" dirty="0" smtClean="0">
                <a:latin typeface="Arial" pitchFamily="34" charset="0"/>
                <a:cs typeface="Arial" pitchFamily="34" charset="0"/>
              </a:rPr>
              <a:t> με το </a:t>
            </a:r>
            <a:r>
              <a:rPr lang="en-US" sz="2000" dirty="0" err="1" smtClean="0">
                <a:latin typeface="Arial" pitchFamily="34" charset="0"/>
                <a:cs typeface="Arial" pitchFamily="34" charset="0"/>
              </a:rPr>
              <a:t>εργατικό</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δυναμικό</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στην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καλυτέρευση</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του</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περιβάλλοντος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εργασίας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και</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στην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ελαχιστοποίησ</a:t>
            </a:r>
            <a:r>
              <a:rPr lang="el-GR" sz="2000" dirty="0" smtClean="0">
                <a:latin typeface="Arial" pitchFamily="34" charset="0"/>
                <a:cs typeface="Arial" pitchFamily="34" charset="0"/>
              </a:rPr>
              <a:t>η </a:t>
            </a:r>
            <a:r>
              <a:rPr lang="en-US" sz="2000" dirty="0" err="1" smtClean="0">
                <a:latin typeface="Arial" pitchFamily="34" charset="0"/>
                <a:cs typeface="Arial" pitchFamily="34" charset="0"/>
              </a:rPr>
              <a:t>των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κινδύνων</a:t>
            </a:r>
            <a:endParaRPr lang="el-GR" sz="2000" dirty="0" smtClean="0">
              <a:latin typeface="Arial" pitchFamily="34" charset="0"/>
              <a:cs typeface="Arial" pitchFamily="34" charset="0"/>
            </a:endParaRPr>
          </a:p>
          <a:p>
            <a:pPr algn="just"/>
            <a:r>
              <a:rPr lang="el-GR" sz="2000" dirty="0" err="1" smtClean="0">
                <a:latin typeface="Arial" pitchFamily="34" charset="0"/>
                <a:cs typeface="Arial" pitchFamily="34" charset="0"/>
              </a:rPr>
              <a:t>στόχεύει</a:t>
            </a:r>
            <a:r>
              <a:rPr lang="el-GR" sz="2000" dirty="0" smtClean="0">
                <a:latin typeface="Arial" pitchFamily="34" charset="0"/>
                <a:cs typeface="Arial" pitchFamily="34" charset="0"/>
              </a:rPr>
              <a:t> στην </a:t>
            </a:r>
            <a:r>
              <a:rPr lang="en-US" sz="2000" dirty="0" err="1" smtClean="0">
                <a:latin typeface="Arial" pitchFamily="34" charset="0"/>
                <a:cs typeface="Arial" pitchFamily="34" charset="0"/>
              </a:rPr>
              <a:t>επικοινωνία</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απόδοση</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και</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ανάπτυξη</a:t>
            </a:r>
            <a:endParaRPr lang="el-GR" sz="2000" dirty="0" smtClean="0">
              <a:latin typeface="Arial" pitchFamily="34" charset="0"/>
              <a:cs typeface="Arial" pitchFamily="34" charset="0"/>
            </a:endParaRPr>
          </a:p>
          <a:p>
            <a:pPr algn="just"/>
            <a:r>
              <a:rPr lang="el-GR" sz="2000" dirty="0" smtClean="0">
                <a:latin typeface="Arial" pitchFamily="34" charset="0"/>
                <a:cs typeface="Arial" pitchFamily="34" charset="0"/>
              </a:rPr>
              <a:t>ε</a:t>
            </a:r>
            <a:r>
              <a:rPr lang="en-US" sz="2000" dirty="0" err="1" smtClean="0">
                <a:latin typeface="Arial" pitchFamily="34" charset="0"/>
                <a:cs typeface="Arial" pitchFamily="34" charset="0"/>
              </a:rPr>
              <a:t>φαρμόζονται</a:t>
            </a:r>
            <a:r>
              <a:rPr lang="el-GR" sz="2000" dirty="0" smtClean="0">
                <a:latin typeface="Arial" pitchFamily="34" charset="0"/>
                <a:cs typeface="Arial" pitchFamily="34" charset="0"/>
              </a:rPr>
              <a:t> </a:t>
            </a:r>
            <a:r>
              <a:rPr lang="en-US" sz="2000" dirty="0" err="1" smtClean="0">
                <a:latin typeface="Arial" pitchFamily="34" charset="0"/>
                <a:cs typeface="Arial" pitchFamily="34" charset="0"/>
              </a:rPr>
              <a:t>πρακτικές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αφοσίωσης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ηθικής</a:t>
            </a:r>
            <a:r>
              <a:rPr lang="el-GR" sz="2000" dirty="0" smtClean="0">
                <a:latin typeface="Arial" pitchFamily="34" charset="0"/>
                <a:cs typeface="Arial" pitchFamily="34" charset="0"/>
              </a:rPr>
              <a:t>,</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εμπιστοσύνης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αποδοχής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της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διαφορετικότητας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και</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φυσικά</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ύπαρξη</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πνεύματος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συνεργασίας</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στο</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χώρο</a:t>
            </a:r>
            <a:r>
              <a:rPr lang="el-GR" sz="2000" dirty="0" smtClean="0">
                <a:latin typeface="Arial" pitchFamily="34" charset="0"/>
                <a:cs typeface="Arial" pitchFamily="34" charset="0"/>
              </a:rPr>
              <a:t>.</a:t>
            </a:r>
          </a:p>
          <a:p>
            <a:pPr algn="just"/>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Τράπεζα Πειραιώς</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62068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Παρουσίαση Έρευνας</a:t>
            </a:r>
            <a:br>
              <a:rPr lang="el-GR" sz="3600" dirty="0" smtClean="0">
                <a:solidFill>
                  <a:schemeClr val="tx1"/>
                </a:solidFill>
                <a:effectLst/>
                <a:latin typeface="Arial" pitchFamily="34" charset="0"/>
                <a:cs typeface="Arial" pitchFamily="34" charset="0"/>
              </a:rPr>
            </a:br>
            <a:r>
              <a:rPr lang="el-GR" sz="1600" dirty="0" smtClean="0">
                <a:solidFill>
                  <a:schemeClr val="tx1"/>
                </a:solidFill>
                <a:effectLst/>
                <a:latin typeface="Arial" pitchFamily="34" charset="0"/>
                <a:cs typeface="Arial" pitchFamily="34" charset="0"/>
              </a:rPr>
              <a:t>(Δημογραφικά στοιχεία)</a:t>
            </a:r>
            <a:endParaRPr lang="el-GR" sz="1600" dirty="0">
              <a:solidFill>
                <a:schemeClr val="tx1"/>
              </a:solidFill>
              <a:effectLst/>
              <a:latin typeface="Arial" pitchFamily="34" charset="0"/>
              <a:cs typeface="Arial" pitchFamily="34" charset="0"/>
            </a:endParaRPr>
          </a:p>
        </p:txBody>
      </p:sp>
      <p:graphicFrame>
        <p:nvGraphicFramePr>
          <p:cNvPr id="4" name="3 - Θέση περιεχομένου"/>
          <p:cNvGraphicFramePr>
            <a:graphicFrameLocks noGrp="1"/>
          </p:cNvGraphicFramePr>
          <p:nvPr>
            <p:ph idx="1"/>
          </p:nvPr>
        </p:nvGraphicFramePr>
        <p:xfrm>
          <a:off x="6444208" y="1484784"/>
          <a:ext cx="2448272" cy="15127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 Γράφημα"/>
          <p:cNvGraphicFramePr/>
          <p:nvPr/>
        </p:nvGraphicFramePr>
        <p:xfrm>
          <a:off x="6246667" y="2780928"/>
          <a:ext cx="2897333" cy="19920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 Γράφημα"/>
          <p:cNvGraphicFramePr/>
          <p:nvPr/>
        </p:nvGraphicFramePr>
        <p:xfrm>
          <a:off x="0" y="4149080"/>
          <a:ext cx="2899715" cy="2238451"/>
        </p:xfrm>
        <a:graphic>
          <a:graphicData uri="http://schemas.openxmlformats.org/drawingml/2006/chart">
            <c:chart xmlns:c="http://schemas.openxmlformats.org/drawingml/2006/chart" xmlns:r="http://schemas.openxmlformats.org/officeDocument/2006/relationships" r:id="rId4"/>
          </a:graphicData>
        </a:graphic>
      </p:graphicFrame>
      <p:sp>
        <p:nvSpPr>
          <p:cNvPr id="7" name="6 - Ορθογώνιο"/>
          <p:cNvSpPr/>
          <p:nvPr/>
        </p:nvSpPr>
        <p:spPr>
          <a:xfrm>
            <a:off x="0" y="1700808"/>
            <a:ext cx="6120680" cy="2031325"/>
          </a:xfrm>
          <a:prstGeom prst="rect">
            <a:avLst/>
          </a:prstGeom>
        </p:spPr>
        <p:txBody>
          <a:bodyPr wrap="square">
            <a:spAutoFit/>
          </a:bodyPr>
          <a:lstStyle/>
          <a:p>
            <a:pPr marL="342900" indent="-342900">
              <a:lnSpc>
                <a:spcPct val="150000"/>
              </a:lnSpc>
              <a:buFont typeface="Arial" pitchFamily="34" charset="0"/>
              <a:buChar char="•"/>
            </a:pPr>
            <a:r>
              <a:rPr lang="el-GR" sz="1400" dirty="0" smtClean="0">
                <a:latin typeface="Arial" pitchFamily="34" charset="0"/>
                <a:cs typeface="Arial" pitchFamily="34" charset="0"/>
              </a:rPr>
              <a:t>Στο ερωτηματολόγιο συγκεντρώσαμε συνολικά 100 απαντήσεις. </a:t>
            </a:r>
          </a:p>
          <a:p>
            <a:pPr marL="342900" indent="-342900">
              <a:lnSpc>
                <a:spcPct val="150000"/>
              </a:lnSpc>
              <a:buFont typeface="Arial" pitchFamily="34" charset="0"/>
              <a:buChar char="•"/>
            </a:pPr>
            <a:r>
              <a:rPr lang="el-GR" sz="1400" dirty="0" smtClean="0">
                <a:latin typeface="Arial" pitchFamily="34" charset="0"/>
                <a:cs typeface="Arial" pitchFamily="34" charset="0"/>
              </a:rPr>
              <a:t>Η πλειοψηφία των ερωτώμενων ανήκε στην ηλικιακή κατηγορία 36-41.</a:t>
            </a:r>
          </a:p>
          <a:p>
            <a:pPr marL="342900" indent="-342900">
              <a:lnSpc>
                <a:spcPct val="150000"/>
              </a:lnSpc>
              <a:buFont typeface="Arial" pitchFamily="34" charset="0"/>
              <a:buChar char="•"/>
            </a:pPr>
            <a:r>
              <a:rPr lang="el-GR" sz="1400" dirty="0" smtClean="0">
                <a:latin typeface="Arial" pitchFamily="34" charset="0"/>
                <a:cs typeface="Arial" pitchFamily="34" charset="0"/>
              </a:rPr>
              <a:t>Ακολουθεί το μορφωτικό επίπεδο των ατόμων.</a:t>
            </a:r>
          </a:p>
          <a:p>
            <a:pPr marL="342900" indent="-342900">
              <a:lnSpc>
                <a:spcPct val="150000"/>
              </a:lnSpc>
              <a:buFont typeface="Arial" pitchFamily="34" charset="0"/>
              <a:buChar char="•"/>
            </a:pPr>
            <a:r>
              <a:rPr lang="el-GR" sz="1400" dirty="0" smtClean="0">
                <a:latin typeface="Arial" pitchFamily="34" charset="0"/>
                <a:cs typeface="Arial" pitchFamily="34" charset="0"/>
              </a:rPr>
              <a:t>Παραθέτονται τα χρόνια προϋπηρεσίας των ερωτώμενων.</a:t>
            </a:r>
          </a:p>
          <a:p>
            <a:pPr marL="342900" indent="-342900">
              <a:lnSpc>
                <a:spcPct val="150000"/>
              </a:lnSpc>
              <a:buFont typeface="Arial" pitchFamily="34" charset="0"/>
              <a:buChar char="•"/>
            </a:pPr>
            <a:r>
              <a:rPr lang="el-GR" sz="1400" dirty="0" smtClean="0">
                <a:latin typeface="Arial" pitchFamily="34" charset="0"/>
                <a:cs typeface="Arial" pitchFamily="34" charset="0"/>
              </a:rPr>
              <a:t>Η θέση εργασίας κρίνεται σημαντική για τις απαντήσεις που δόθηκαν και παρουσιάζεται ξεχωριστά.</a:t>
            </a:r>
            <a:endParaRPr lang="el-GR" sz="1400" dirty="0">
              <a:latin typeface="Arial" pitchFamily="34" charset="0"/>
              <a:cs typeface="Arial" pitchFamily="34" charset="0"/>
            </a:endParaRPr>
          </a:p>
        </p:txBody>
      </p:sp>
      <p:graphicFrame>
        <p:nvGraphicFramePr>
          <p:cNvPr id="9" name="8 - Γράφημα"/>
          <p:cNvGraphicFramePr/>
          <p:nvPr/>
        </p:nvGraphicFramePr>
        <p:xfrm>
          <a:off x="2771800" y="4005064"/>
          <a:ext cx="2952327" cy="221835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9 - Γράφημα"/>
          <p:cNvGraphicFramePr/>
          <p:nvPr/>
        </p:nvGraphicFramePr>
        <p:xfrm>
          <a:off x="5549341" y="4437112"/>
          <a:ext cx="3594659" cy="2071802"/>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772816"/>
            <a:ext cx="6768752" cy="2448272"/>
          </a:xfrm>
        </p:spPr>
        <p:txBody>
          <a:bodyPr>
            <a:normAutofit fontScale="70000" lnSpcReduction="20000"/>
          </a:bodyPr>
          <a:lstStyle/>
          <a:p>
            <a:pPr algn="just"/>
            <a:r>
              <a:rPr lang="el-GR" sz="2000" dirty="0" smtClean="0">
                <a:latin typeface="Arial" pitchFamily="34" charset="0"/>
                <a:cs typeface="Arial" pitchFamily="34" charset="0"/>
              </a:rPr>
              <a:t>Το 80% γνωρίζει σχετικά με τον ρόλο της ΔΑΔ.</a:t>
            </a:r>
          </a:p>
          <a:p>
            <a:pPr algn="just"/>
            <a:r>
              <a:rPr lang="el-GR" sz="2000" dirty="0" smtClean="0">
                <a:latin typeface="Arial" pitchFamily="34" charset="0"/>
                <a:cs typeface="Arial" pitchFamily="34" charset="0"/>
              </a:rPr>
              <a:t>Επικρατεί η παραδοχή πως ο ανθρώπινος παράγοντας στον τραπεζικό κλάδο είναι πρωταρχικής σημασίας.</a:t>
            </a:r>
          </a:p>
          <a:p>
            <a:pPr algn="just"/>
            <a:r>
              <a:rPr lang="el-GR" sz="2000" dirty="0" smtClean="0">
                <a:latin typeface="Arial" pitchFamily="34" charset="0"/>
                <a:cs typeface="Arial" pitchFamily="34" charset="0"/>
              </a:rPr>
              <a:t>Σημαντικό το 16% που θεωρεί πως δεν υπάρχει ανάλυση θέσης.</a:t>
            </a:r>
          </a:p>
          <a:p>
            <a:pPr algn="just"/>
            <a:r>
              <a:rPr lang="el-GR" sz="2000" dirty="0" smtClean="0">
                <a:latin typeface="Arial" pitchFamily="34" charset="0"/>
                <a:cs typeface="Arial" pitchFamily="34" charset="0"/>
              </a:rPr>
              <a:t>Τα ποσοστά ικανοποίησης από την περιγραφή θέσης εργασίας δίνουν σημαντικά περιθώρια βελτίωσης.</a:t>
            </a:r>
          </a:p>
          <a:p>
            <a:pPr algn="just"/>
            <a:r>
              <a:rPr lang="el-GR" sz="2000" dirty="0" smtClean="0">
                <a:latin typeface="Arial" pitchFamily="34" charset="0"/>
                <a:cs typeface="Arial" pitchFamily="34" charset="0"/>
              </a:rPr>
              <a:t>Στον προγραμματισμό καθηκόντων υπάρχει μια σημαντική απόκλιση σχετικά με την έκδοση σαφών κατευθυντήριων γραμμών. </a:t>
            </a:r>
          </a:p>
          <a:p>
            <a:pPr algn="just"/>
            <a:r>
              <a:rPr lang="el-GR" sz="2000" dirty="0" smtClean="0">
                <a:latin typeface="Arial" pitchFamily="34" charset="0"/>
                <a:cs typeface="Arial" pitchFamily="34" charset="0"/>
              </a:rPr>
              <a:t>Οι μισοί υπάλληλοι δείχνουν να μην έχουν σαφή εικόνα των καθηκόντων τους.</a:t>
            </a:r>
          </a:p>
          <a:p>
            <a:pPr algn="just"/>
            <a:r>
              <a:rPr lang="el-GR" sz="2000" dirty="0" smtClean="0">
                <a:latin typeface="Arial" pitchFamily="34" charset="0"/>
                <a:cs typeface="Arial" pitchFamily="34" charset="0"/>
              </a:rPr>
              <a:t>Σχεδόν το σύνολο του δείγματος πιστεύει πως χρειάζονται διορθωτικές παρεμβάσεις. </a:t>
            </a:r>
          </a:p>
          <a:p>
            <a:pPr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Παρουσίαση Έρευνας</a:t>
            </a:r>
            <a:br>
              <a:rPr lang="el-GR" sz="3600" dirty="0" smtClean="0">
                <a:solidFill>
                  <a:schemeClr val="tx1"/>
                </a:solidFill>
                <a:effectLst/>
                <a:latin typeface="Arial" pitchFamily="34" charset="0"/>
                <a:cs typeface="Arial" pitchFamily="34" charset="0"/>
              </a:rPr>
            </a:br>
            <a:r>
              <a:rPr lang="el-GR" sz="1800" dirty="0" smtClean="0">
                <a:solidFill>
                  <a:schemeClr val="tx1"/>
                </a:solidFill>
                <a:effectLst/>
                <a:latin typeface="Arial" pitchFamily="34" charset="0"/>
                <a:cs typeface="Arial" pitchFamily="34" charset="0"/>
              </a:rPr>
              <a:t>(ΔΑΔ)</a:t>
            </a:r>
            <a:endParaRPr lang="el-GR" sz="1800" dirty="0">
              <a:solidFill>
                <a:schemeClr val="tx1"/>
              </a:solidFill>
              <a:effectLst/>
              <a:latin typeface="Arial" pitchFamily="34" charset="0"/>
              <a:cs typeface="Arial" pitchFamily="34" charset="0"/>
            </a:endParaRPr>
          </a:p>
        </p:txBody>
      </p:sp>
      <p:graphicFrame>
        <p:nvGraphicFramePr>
          <p:cNvPr id="4" name="3 - Γράφημα"/>
          <p:cNvGraphicFramePr/>
          <p:nvPr/>
        </p:nvGraphicFramePr>
        <p:xfrm>
          <a:off x="6847979" y="1268760"/>
          <a:ext cx="2296021" cy="172610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 Γράφημα"/>
          <p:cNvGraphicFramePr/>
          <p:nvPr/>
        </p:nvGraphicFramePr>
        <p:xfrm>
          <a:off x="6584761" y="2492896"/>
          <a:ext cx="2559239" cy="17979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 Γράφημα"/>
          <p:cNvGraphicFramePr/>
          <p:nvPr/>
        </p:nvGraphicFramePr>
        <p:xfrm>
          <a:off x="0" y="4149080"/>
          <a:ext cx="1835696" cy="157344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6 - Γράφημα"/>
          <p:cNvGraphicFramePr/>
          <p:nvPr/>
        </p:nvGraphicFramePr>
        <p:xfrm>
          <a:off x="1475656" y="4005064"/>
          <a:ext cx="2880320" cy="189279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7 - Γράφημα"/>
          <p:cNvGraphicFramePr/>
          <p:nvPr/>
        </p:nvGraphicFramePr>
        <p:xfrm>
          <a:off x="3923928" y="4077072"/>
          <a:ext cx="2304256" cy="158571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8 - Γράφημα"/>
          <p:cNvGraphicFramePr/>
          <p:nvPr/>
        </p:nvGraphicFramePr>
        <p:xfrm>
          <a:off x="6444208" y="4077072"/>
          <a:ext cx="2420293" cy="180059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9 - Γράφημα"/>
          <p:cNvGraphicFramePr/>
          <p:nvPr/>
        </p:nvGraphicFramePr>
        <p:xfrm>
          <a:off x="5148064" y="5733256"/>
          <a:ext cx="2736304" cy="1124744"/>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628800"/>
            <a:ext cx="7416824" cy="2880320"/>
          </a:xfrm>
        </p:spPr>
        <p:txBody>
          <a:bodyPr>
            <a:normAutofit fontScale="85000" lnSpcReduction="10000"/>
          </a:bodyPr>
          <a:lstStyle/>
          <a:p>
            <a:r>
              <a:rPr lang="el-GR" sz="2000" dirty="0" smtClean="0">
                <a:latin typeface="Arial" pitchFamily="34" charset="0"/>
                <a:cs typeface="Arial" pitchFamily="34" charset="0"/>
              </a:rPr>
              <a:t>Ένα σημαντικό ποσοστό γνωρίζει τους υπεύθυνους για την στελέχωση.</a:t>
            </a:r>
          </a:p>
          <a:p>
            <a:r>
              <a:rPr lang="el-GR" sz="2000" dirty="0" smtClean="0">
                <a:latin typeface="Arial" pitchFamily="34" charset="0"/>
                <a:cs typeface="Arial" pitchFamily="34" charset="0"/>
              </a:rPr>
              <a:t>το 63% δεν εγκρίνει τις επιλογές των υπεύθυνων στελέχωσης. Ωστόσο, η ερώτηση αυτή εμπεριέχει έντονα το προσωπικό στοιχείο.</a:t>
            </a:r>
          </a:p>
          <a:p>
            <a:r>
              <a:rPr lang="el-GR" sz="2000" dirty="0" smtClean="0">
                <a:latin typeface="Arial" pitchFamily="34" charset="0"/>
                <a:cs typeface="Arial" pitchFamily="34" charset="0"/>
              </a:rPr>
              <a:t>Μεγάλη μερίδα ανθρώπων δεν πιστεύουν στην μεροληπτική και αξιοκρατική επιλογή των υπαλλήλων της τράπεζας. </a:t>
            </a:r>
          </a:p>
          <a:p>
            <a:r>
              <a:rPr lang="el-GR" sz="2000" dirty="0" smtClean="0">
                <a:latin typeface="Arial" pitchFamily="34" charset="0"/>
                <a:cs typeface="Arial" pitchFamily="34" charset="0"/>
              </a:rPr>
              <a:t>Σχετικά με την αντικειμενικότητα των επιλογών, υπάρχει δυσαρέσκεια των υπαλλήλων στη εργασία που επιτελεί η ΔΑΔ.</a:t>
            </a:r>
          </a:p>
          <a:p>
            <a:r>
              <a:rPr lang="el-GR" sz="2000" dirty="0" smtClean="0">
                <a:latin typeface="Arial" pitchFamily="34" charset="0"/>
                <a:cs typeface="Arial" pitchFamily="34" charset="0"/>
              </a:rPr>
              <a:t>Αξιολόγηση της επιλογής των συνεργατών/συναδέλφων σας.</a:t>
            </a:r>
          </a:p>
          <a:p>
            <a:r>
              <a:rPr lang="el-GR" sz="2000" dirty="0" smtClean="0">
                <a:latin typeface="Arial" pitchFamily="34" charset="0"/>
                <a:cs typeface="Arial" pitchFamily="34" charset="0"/>
              </a:rPr>
              <a:t>Κατανόηση της σημαντικής συνεισφοράς που μπορεί να έχει το τμήμα αυτό στην πορεία της τράπεζας. </a:t>
            </a:r>
          </a:p>
          <a:p>
            <a:pPr>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Παρουσίαση Έρευνας</a:t>
            </a:r>
            <a:br>
              <a:rPr lang="el-GR" sz="3600" dirty="0" smtClean="0">
                <a:solidFill>
                  <a:schemeClr val="tx1"/>
                </a:solidFill>
                <a:effectLst/>
                <a:latin typeface="Arial" pitchFamily="34" charset="0"/>
                <a:cs typeface="Arial" pitchFamily="34" charset="0"/>
              </a:rPr>
            </a:br>
            <a:r>
              <a:rPr lang="el-GR" sz="1800" dirty="0" smtClean="0">
                <a:solidFill>
                  <a:schemeClr val="tx1"/>
                </a:solidFill>
                <a:effectLst/>
                <a:latin typeface="Arial" pitchFamily="34" charset="0"/>
                <a:cs typeface="Arial" pitchFamily="34" charset="0"/>
              </a:rPr>
              <a:t>(ΔΑΔ)</a:t>
            </a:r>
            <a:endParaRPr lang="el-GR" sz="3600" dirty="0">
              <a:solidFill>
                <a:schemeClr val="tx1"/>
              </a:solidFill>
              <a:effectLst/>
              <a:latin typeface="Arial" pitchFamily="34" charset="0"/>
              <a:cs typeface="Arial" pitchFamily="34" charset="0"/>
            </a:endParaRPr>
          </a:p>
        </p:txBody>
      </p:sp>
      <p:graphicFrame>
        <p:nvGraphicFramePr>
          <p:cNvPr id="4" name="3 - Γράφημα"/>
          <p:cNvGraphicFramePr/>
          <p:nvPr/>
        </p:nvGraphicFramePr>
        <p:xfrm>
          <a:off x="6952606" y="1268760"/>
          <a:ext cx="2191394" cy="18425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 Γράφημα"/>
          <p:cNvGraphicFramePr/>
          <p:nvPr/>
        </p:nvGraphicFramePr>
        <p:xfrm>
          <a:off x="6750723" y="2348880"/>
          <a:ext cx="2393277" cy="19456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 Γράφημα"/>
          <p:cNvGraphicFramePr/>
          <p:nvPr/>
        </p:nvGraphicFramePr>
        <p:xfrm>
          <a:off x="-108520" y="4221088"/>
          <a:ext cx="2195736" cy="191772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6 - Γράφημα"/>
          <p:cNvGraphicFramePr/>
          <p:nvPr/>
        </p:nvGraphicFramePr>
        <p:xfrm>
          <a:off x="1619672" y="4293096"/>
          <a:ext cx="2952327" cy="18676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7 - Γράφημα"/>
          <p:cNvGraphicFramePr/>
          <p:nvPr/>
        </p:nvGraphicFramePr>
        <p:xfrm>
          <a:off x="5761482" y="4297680"/>
          <a:ext cx="3382518" cy="256032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8 - Γράφημα"/>
          <p:cNvGraphicFramePr/>
          <p:nvPr/>
        </p:nvGraphicFramePr>
        <p:xfrm>
          <a:off x="4067944" y="3861048"/>
          <a:ext cx="2990286" cy="1765010"/>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628800"/>
            <a:ext cx="6768752" cy="2664296"/>
          </a:xfrm>
        </p:spPr>
        <p:txBody>
          <a:bodyPr>
            <a:normAutofit fontScale="85000" lnSpcReduction="10000"/>
          </a:bodyPr>
          <a:lstStyle/>
          <a:p>
            <a:r>
              <a:rPr lang="el-GR" sz="1600" dirty="0" smtClean="0">
                <a:latin typeface="Arial" pitchFamily="34" charset="0"/>
                <a:cs typeface="Arial" pitchFamily="34" charset="0"/>
              </a:rPr>
              <a:t>Υπάρχει αξιολόγηση με περιθώρια βελτίωσης.</a:t>
            </a:r>
          </a:p>
          <a:p>
            <a:r>
              <a:rPr lang="el-GR" sz="1600" dirty="0" smtClean="0">
                <a:latin typeface="Arial" pitchFamily="34" charset="0"/>
                <a:cs typeface="Arial" pitchFamily="34" charset="0"/>
              </a:rPr>
              <a:t>Συνήθως διεξάγεται «κάθε έτος» με την ερώτηση να εμπεριέχει ποσοστό λάθους καθώς οι 12 ερωτώμενοι θα έπρεπε να επιλέξουν «δεν γίνεται».</a:t>
            </a:r>
          </a:p>
          <a:p>
            <a:r>
              <a:rPr lang="el-GR" sz="1600" dirty="0" smtClean="0">
                <a:latin typeface="Arial" pitchFamily="34" charset="0"/>
                <a:cs typeface="Arial" pitchFamily="34" charset="0"/>
              </a:rPr>
              <a:t>Σχετικά με την αντικειμενικότητα των κριτηρίων οι απαντήσεις σχεδόν μοιράζονται με μια μικρή επικράτηση αυτών που υποστηρίζουν το Ναι. Πρέπει οπωσδήποτε να βελτιωθεί σε αυτό τον τομέα το τμήμα της ΔΑΔ.</a:t>
            </a:r>
          </a:p>
          <a:p>
            <a:r>
              <a:rPr lang="el-GR" sz="1600" dirty="0" smtClean="0">
                <a:latin typeface="Arial" pitchFamily="34" charset="0"/>
                <a:cs typeface="Arial" pitchFamily="34" charset="0"/>
              </a:rPr>
              <a:t>Οι μισοί ερωτώμενοι  κρατάνε μια ουδέτερη στάση επιλέγοντας τον βαθμό 3 ενώ οι υπόλοιποι </a:t>
            </a:r>
            <a:r>
              <a:rPr lang="el-GR" sz="1600" dirty="0" err="1" smtClean="0">
                <a:latin typeface="Arial" pitchFamily="34" charset="0"/>
                <a:cs typeface="Arial" pitchFamily="34" charset="0"/>
              </a:rPr>
              <a:t>ισομοιράζονται</a:t>
            </a:r>
            <a:r>
              <a:rPr lang="el-GR" sz="1600" dirty="0" smtClean="0">
                <a:latin typeface="Arial" pitchFamily="34" charset="0"/>
                <a:cs typeface="Arial" pitchFamily="34" charset="0"/>
              </a:rPr>
              <a:t> στις ακραίες θετικές και αρνητικές επιλογές.</a:t>
            </a:r>
          </a:p>
          <a:p>
            <a:r>
              <a:rPr lang="el-GR" sz="1600" dirty="0" smtClean="0">
                <a:latin typeface="Arial" pitchFamily="34" charset="0"/>
                <a:cs typeface="Arial" pitchFamily="34" charset="0"/>
              </a:rPr>
              <a:t>Το 92% των ερωτώμενων απάντησε θετικά στην διενέργεια εκπαιδευτικών σεμιναρίων, ένα θετικό γεγονός.</a:t>
            </a:r>
          </a:p>
          <a:p>
            <a:r>
              <a:rPr lang="el-GR" sz="1600" dirty="0" smtClean="0">
                <a:latin typeface="Arial" pitchFamily="34" charset="0"/>
                <a:cs typeface="Arial" pitchFamily="34" charset="0"/>
              </a:rPr>
              <a:t>Στην αντικειμενικότητα της επιλογής για εκπαίδευση παρατηρείται ένα μεγάλο ποσοστό που υποστηρίζει ότι δεν υπάρχει.</a:t>
            </a:r>
          </a:p>
          <a:p>
            <a:pPr algn="just">
              <a:buNone/>
            </a:pPr>
            <a:endParaRPr lang="el-GR" sz="16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Παρουσίαση Έρευνας</a:t>
            </a:r>
            <a:br>
              <a:rPr lang="el-GR" sz="3600" dirty="0" smtClean="0">
                <a:solidFill>
                  <a:schemeClr val="tx1"/>
                </a:solidFill>
                <a:effectLst/>
                <a:latin typeface="Arial" pitchFamily="34" charset="0"/>
                <a:cs typeface="Arial" pitchFamily="34" charset="0"/>
              </a:rPr>
            </a:br>
            <a:r>
              <a:rPr lang="el-GR" sz="1800" dirty="0" smtClean="0">
                <a:solidFill>
                  <a:schemeClr val="tx1"/>
                </a:solidFill>
                <a:effectLst/>
                <a:latin typeface="Arial" pitchFamily="34" charset="0"/>
                <a:cs typeface="Arial" pitchFamily="34" charset="0"/>
              </a:rPr>
              <a:t>(Αξιολόγηση-</a:t>
            </a:r>
            <a:r>
              <a:rPr lang="el-GR" sz="1800" dirty="0" err="1" smtClean="0">
                <a:solidFill>
                  <a:schemeClr val="tx1"/>
                </a:solidFill>
                <a:effectLst/>
                <a:latin typeface="Arial" pitchFamily="34" charset="0"/>
                <a:cs typeface="Arial" pitchFamily="34" charset="0"/>
              </a:rPr>
              <a:t>Εκπαίδευσ</a:t>
            </a:r>
            <a:r>
              <a:rPr lang="el-GR" sz="1800" dirty="0" smtClean="0">
                <a:solidFill>
                  <a:schemeClr val="tx1"/>
                </a:solidFill>
                <a:effectLst/>
                <a:latin typeface="Arial" pitchFamily="34" charset="0"/>
                <a:cs typeface="Arial" pitchFamily="34" charset="0"/>
              </a:rPr>
              <a:t>η)</a:t>
            </a:r>
            <a:endParaRPr lang="el-GR" sz="3600" dirty="0">
              <a:solidFill>
                <a:schemeClr val="tx1"/>
              </a:solidFill>
              <a:effectLst/>
              <a:latin typeface="Arial" pitchFamily="34" charset="0"/>
              <a:cs typeface="Arial" pitchFamily="34" charset="0"/>
            </a:endParaRPr>
          </a:p>
        </p:txBody>
      </p:sp>
      <p:graphicFrame>
        <p:nvGraphicFramePr>
          <p:cNvPr id="4" name="3 - Γράφημα"/>
          <p:cNvGraphicFramePr/>
          <p:nvPr/>
        </p:nvGraphicFramePr>
        <p:xfrm>
          <a:off x="6516216" y="1484784"/>
          <a:ext cx="2472630" cy="166169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 Γράφημα"/>
          <p:cNvGraphicFramePr/>
          <p:nvPr/>
        </p:nvGraphicFramePr>
        <p:xfrm>
          <a:off x="6208837" y="2708920"/>
          <a:ext cx="2935163" cy="20711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 Γράφημα"/>
          <p:cNvGraphicFramePr/>
          <p:nvPr/>
        </p:nvGraphicFramePr>
        <p:xfrm>
          <a:off x="0" y="4437112"/>
          <a:ext cx="2483768" cy="14657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6 - Γράφημα"/>
          <p:cNvGraphicFramePr/>
          <p:nvPr/>
        </p:nvGraphicFramePr>
        <p:xfrm>
          <a:off x="1835696" y="4653136"/>
          <a:ext cx="3024336" cy="180068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7 - Γράφημα"/>
          <p:cNvGraphicFramePr/>
          <p:nvPr/>
        </p:nvGraphicFramePr>
        <p:xfrm>
          <a:off x="4139952" y="4437112"/>
          <a:ext cx="2736304" cy="169316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8 - Γράφημα"/>
          <p:cNvGraphicFramePr/>
          <p:nvPr/>
        </p:nvGraphicFramePr>
        <p:xfrm>
          <a:off x="6491684" y="5151512"/>
          <a:ext cx="2652316" cy="1706488"/>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916832"/>
            <a:ext cx="6804248" cy="2592288"/>
          </a:xfrm>
        </p:spPr>
        <p:txBody>
          <a:bodyPr>
            <a:noAutofit/>
          </a:bodyPr>
          <a:lstStyle/>
          <a:p>
            <a:r>
              <a:rPr lang="el-GR" sz="1500" dirty="0" smtClean="0">
                <a:latin typeface="Arial" pitchFamily="34" charset="0"/>
                <a:cs typeface="Arial" pitchFamily="34" charset="0"/>
              </a:rPr>
              <a:t>Ένα 40% σχεδόν υποστηρίζει πως δεν υπάρχουν οι απαραίτητοι τρόποι παρακίνησης για εκπαίδευση. </a:t>
            </a:r>
          </a:p>
          <a:p>
            <a:r>
              <a:rPr lang="el-GR" sz="1500" dirty="0" smtClean="0">
                <a:latin typeface="Arial" pitchFamily="34" charset="0"/>
                <a:cs typeface="Arial" pitchFamily="34" charset="0"/>
              </a:rPr>
              <a:t>Το 92% των ερωτώμενων δεν έχει διαπιστώσει κάποια θετική εξέλιξη του μισθού του με την εκπαίδευση.</a:t>
            </a:r>
          </a:p>
          <a:p>
            <a:r>
              <a:rPr lang="el-GR" sz="1500" dirty="0" smtClean="0">
                <a:latin typeface="Arial" pitchFamily="34" charset="0"/>
                <a:cs typeface="Arial" pitchFamily="34" charset="0"/>
              </a:rPr>
              <a:t>Ένα 18% διατηρεί θετική γνώμη για τις προοπτικές εξέλιξης λόγω εκπαίδευσης και ένα 42% αρνητική. Οι υπόλοιποι ερωτώμενοι διατηρούν μια πιο ουδέτερη στάση.</a:t>
            </a:r>
          </a:p>
          <a:p>
            <a:r>
              <a:rPr lang="el-GR" sz="1500" dirty="0" smtClean="0">
                <a:latin typeface="Arial" pitchFamily="34" charset="0"/>
                <a:cs typeface="Arial" pitchFamily="34" charset="0"/>
              </a:rPr>
              <a:t>Το 90% έχει δώσει βαθμολογία πάνω από την βάση, γεγονός που δείχνει μια καλή παροχή εκπαιδευτικών προγραμμάτων και ο μέσος όρος αγγίζει το 6,5.</a:t>
            </a:r>
          </a:p>
          <a:p>
            <a:pPr algn="just">
              <a:buNone/>
            </a:pPr>
            <a:endParaRPr lang="el-GR" sz="15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fontScale="90000"/>
          </a:bodyPr>
          <a:lstStyle/>
          <a:p>
            <a:pPr algn="ctr"/>
            <a:r>
              <a:rPr lang="el-GR" sz="4000" dirty="0" smtClean="0">
                <a:solidFill>
                  <a:schemeClr val="tx1"/>
                </a:solidFill>
                <a:effectLst/>
                <a:latin typeface="Arial" pitchFamily="34" charset="0"/>
                <a:cs typeface="Arial" pitchFamily="34" charset="0"/>
              </a:rPr>
              <a:t>Παρουσίαση</a:t>
            </a:r>
            <a:r>
              <a:rPr lang="el-GR" sz="6000" dirty="0" smtClean="0">
                <a:solidFill>
                  <a:schemeClr val="tx1"/>
                </a:solidFill>
                <a:effectLst/>
                <a:latin typeface="Arial" pitchFamily="34" charset="0"/>
                <a:cs typeface="Arial" pitchFamily="34" charset="0"/>
              </a:rPr>
              <a:t> </a:t>
            </a:r>
            <a:r>
              <a:rPr lang="el-GR" sz="4000" dirty="0" smtClean="0">
                <a:solidFill>
                  <a:schemeClr val="tx1"/>
                </a:solidFill>
                <a:effectLst/>
                <a:latin typeface="Arial" pitchFamily="34" charset="0"/>
                <a:cs typeface="Arial" pitchFamily="34" charset="0"/>
              </a:rPr>
              <a:t>Έρευνας</a:t>
            </a:r>
            <a:r>
              <a:rPr lang="el-GR" sz="6000" dirty="0" smtClean="0">
                <a:solidFill>
                  <a:schemeClr val="tx1"/>
                </a:solidFill>
                <a:effectLst/>
                <a:latin typeface="Arial" pitchFamily="34" charset="0"/>
                <a:cs typeface="Arial" pitchFamily="34" charset="0"/>
              </a:rPr>
              <a:t/>
            </a:r>
            <a:br>
              <a:rPr lang="el-GR" sz="6000" dirty="0" smtClean="0">
                <a:solidFill>
                  <a:schemeClr val="tx1"/>
                </a:solidFill>
                <a:effectLst/>
                <a:latin typeface="Arial" pitchFamily="34" charset="0"/>
                <a:cs typeface="Arial" pitchFamily="34" charset="0"/>
              </a:rPr>
            </a:br>
            <a:r>
              <a:rPr lang="el-GR" sz="1800" dirty="0" smtClean="0">
                <a:solidFill>
                  <a:schemeClr val="tx1"/>
                </a:solidFill>
                <a:effectLst/>
                <a:latin typeface="Arial" pitchFamily="34" charset="0"/>
                <a:cs typeface="Arial" pitchFamily="34" charset="0"/>
              </a:rPr>
              <a:t>(Αξιολόγηση-</a:t>
            </a:r>
            <a:r>
              <a:rPr lang="el-GR" sz="1800" dirty="0" err="1" smtClean="0">
                <a:solidFill>
                  <a:schemeClr val="tx1"/>
                </a:solidFill>
                <a:effectLst/>
                <a:latin typeface="Arial" pitchFamily="34" charset="0"/>
                <a:cs typeface="Arial" pitchFamily="34" charset="0"/>
              </a:rPr>
              <a:t>Εκπαίδευσ</a:t>
            </a:r>
            <a:r>
              <a:rPr lang="el-GR" sz="1800" dirty="0" smtClean="0">
                <a:solidFill>
                  <a:schemeClr val="tx1"/>
                </a:solidFill>
                <a:effectLst/>
                <a:latin typeface="Arial" pitchFamily="34" charset="0"/>
                <a:cs typeface="Arial" pitchFamily="34" charset="0"/>
              </a:rPr>
              <a:t>η)</a:t>
            </a:r>
            <a:endParaRPr lang="el-GR" sz="3600" dirty="0">
              <a:solidFill>
                <a:schemeClr val="tx1"/>
              </a:solidFill>
              <a:effectLst/>
              <a:latin typeface="Arial" pitchFamily="34" charset="0"/>
              <a:cs typeface="Arial" pitchFamily="34" charset="0"/>
            </a:endParaRPr>
          </a:p>
        </p:txBody>
      </p:sp>
      <p:graphicFrame>
        <p:nvGraphicFramePr>
          <p:cNvPr id="4" name="3 - Γράφημα"/>
          <p:cNvGraphicFramePr/>
          <p:nvPr/>
        </p:nvGraphicFramePr>
        <p:xfrm>
          <a:off x="6390683" y="2060848"/>
          <a:ext cx="2753317" cy="168088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 Γράφημα"/>
          <p:cNvGraphicFramePr/>
          <p:nvPr/>
        </p:nvGraphicFramePr>
        <p:xfrm>
          <a:off x="251520" y="4581128"/>
          <a:ext cx="2766514" cy="15405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 Γράφημα"/>
          <p:cNvGraphicFramePr/>
          <p:nvPr/>
        </p:nvGraphicFramePr>
        <p:xfrm>
          <a:off x="2843808" y="4581128"/>
          <a:ext cx="3236214" cy="198241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6 - Γράφημα"/>
          <p:cNvGraphicFramePr/>
          <p:nvPr/>
        </p:nvGraphicFramePr>
        <p:xfrm>
          <a:off x="5966307" y="4509120"/>
          <a:ext cx="3177693" cy="201168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772816"/>
            <a:ext cx="6732240" cy="3240360"/>
          </a:xfrm>
        </p:spPr>
        <p:txBody>
          <a:bodyPr>
            <a:normAutofit fontScale="85000" lnSpcReduction="20000"/>
          </a:bodyPr>
          <a:lstStyle/>
          <a:p>
            <a:r>
              <a:rPr lang="el-GR" sz="2000" dirty="0" smtClean="0">
                <a:latin typeface="Arial" pitchFamily="34" charset="0"/>
                <a:cs typeface="Arial" pitchFamily="34" charset="0"/>
              </a:rPr>
              <a:t>Το 80% θεωρεί άδικες τις αμοιβές που λαμβάνουν γεγονός, συνεπώς δεν νιώθουν ικανοποιημένοι αναλογικά με την εργασία που προσφέρουν.</a:t>
            </a:r>
          </a:p>
          <a:p>
            <a:r>
              <a:rPr lang="el-GR" sz="2000" dirty="0" smtClean="0">
                <a:latin typeface="Arial" pitchFamily="34" charset="0"/>
                <a:cs typeface="Arial" pitchFamily="34" charset="0"/>
              </a:rPr>
              <a:t>Οι ερωτώμενοι δεν λαμβάνουν </a:t>
            </a:r>
            <a:r>
              <a:rPr lang="en-US" sz="2000" dirty="0" smtClean="0">
                <a:latin typeface="Arial" pitchFamily="34" charset="0"/>
                <a:cs typeface="Arial" pitchFamily="34" charset="0"/>
              </a:rPr>
              <a:t>bonus</a:t>
            </a:r>
            <a:r>
              <a:rPr lang="el-GR" sz="2000" dirty="0" smtClean="0">
                <a:latin typeface="Arial" pitchFamily="34" charset="0"/>
                <a:cs typeface="Arial" pitchFamily="34" charset="0"/>
              </a:rPr>
              <a:t> αποδοτικότητας με εξαίρεση ένα 23% που ίσως οφείλεται και στην θέση εργασίας.</a:t>
            </a:r>
          </a:p>
          <a:p>
            <a:r>
              <a:rPr lang="el-GR" sz="2000" dirty="0" smtClean="0">
                <a:latin typeface="Arial" pitchFamily="34" charset="0"/>
                <a:cs typeface="Arial" pitchFamily="34" charset="0"/>
              </a:rPr>
              <a:t>Σχεδόν το 83% βαθμολογεί με 3 και κάτω υποδηλώνοντας την  δυσαρέσκειά τους στο σύστημα αμοιβών.</a:t>
            </a:r>
          </a:p>
          <a:p>
            <a:r>
              <a:rPr lang="el-GR" sz="2000" dirty="0" smtClean="0">
                <a:latin typeface="Arial" pitchFamily="34" charset="0"/>
                <a:cs typeface="Arial" pitchFamily="34" charset="0"/>
              </a:rPr>
              <a:t>το 36% δίνει χαμηλή βαθμολογία.</a:t>
            </a:r>
          </a:p>
          <a:p>
            <a:r>
              <a:rPr lang="el-GR" sz="2000" dirty="0" smtClean="0">
                <a:latin typeface="Arial" pitchFamily="34" charset="0"/>
                <a:cs typeface="Arial" pitchFamily="34" charset="0"/>
              </a:rPr>
              <a:t>Περίπου οι μισοί διακρίνουν την θετική επίδραση που έχει το μορφωτικό επίπεδο στην διαμόρφωση του μισθού, τα υπόλοιπα ποσοστά ίσως οφείλονται στις προσλήψεις με βάση την ΕΓΣΣΕ</a:t>
            </a:r>
          </a:p>
          <a:p>
            <a:r>
              <a:rPr lang="el-GR" sz="2000" dirty="0" smtClean="0">
                <a:latin typeface="Arial" pitchFamily="34" charset="0"/>
                <a:cs typeface="Arial" pitchFamily="34" charset="0"/>
              </a:rPr>
              <a:t>Σχεδόν το μισό προσωπικό θεωρεί πως θα έπρεπε να αμείβεται περισσότερο για την εργασία που εκτελεί.</a:t>
            </a:r>
          </a:p>
          <a:p>
            <a:pPr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Παρουσίαση Έρευνας</a:t>
            </a:r>
            <a:br>
              <a:rPr lang="el-GR" sz="3600" dirty="0" smtClean="0">
                <a:solidFill>
                  <a:schemeClr val="tx1"/>
                </a:solidFill>
                <a:effectLst/>
                <a:latin typeface="Arial" pitchFamily="34" charset="0"/>
                <a:cs typeface="Arial" pitchFamily="34" charset="0"/>
              </a:rPr>
            </a:br>
            <a:r>
              <a:rPr lang="el-GR" sz="1600" dirty="0" smtClean="0">
                <a:solidFill>
                  <a:schemeClr val="tx1"/>
                </a:solidFill>
                <a:effectLst/>
                <a:latin typeface="Arial" pitchFamily="34" charset="0"/>
                <a:cs typeface="Arial" pitchFamily="34" charset="0"/>
              </a:rPr>
              <a:t>(Σύστημα Αμοιβών – Υποστήριξη εργαζομένων)</a:t>
            </a:r>
            <a:endParaRPr lang="el-GR" sz="3600" dirty="0">
              <a:solidFill>
                <a:schemeClr val="tx1"/>
              </a:solidFill>
              <a:effectLst/>
              <a:latin typeface="Arial" pitchFamily="34" charset="0"/>
              <a:cs typeface="Arial" pitchFamily="34" charset="0"/>
            </a:endParaRPr>
          </a:p>
        </p:txBody>
      </p:sp>
      <p:graphicFrame>
        <p:nvGraphicFramePr>
          <p:cNvPr id="4" name="3 - Γράφημα"/>
          <p:cNvGraphicFramePr/>
          <p:nvPr/>
        </p:nvGraphicFramePr>
        <p:xfrm>
          <a:off x="6606707" y="1196752"/>
          <a:ext cx="2537293" cy="15613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 Γράφημα"/>
          <p:cNvGraphicFramePr/>
          <p:nvPr/>
        </p:nvGraphicFramePr>
        <p:xfrm>
          <a:off x="6577980" y="2132856"/>
          <a:ext cx="2566020" cy="17445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 Γράφημα"/>
          <p:cNvGraphicFramePr/>
          <p:nvPr/>
        </p:nvGraphicFramePr>
        <p:xfrm>
          <a:off x="6300193" y="3429000"/>
          <a:ext cx="2843807" cy="18722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6 - Γράφημα"/>
          <p:cNvGraphicFramePr/>
          <p:nvPr/>
        </p:nvGraphicFramePr>
        <p:xfrm>
          <a:off x="0" y="4725144"/>
          <a:ext cx="3082316" cy="177759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7 - Γράφημα"/>
          <p:cNvGraphicFramePr/>
          <p:nvPr/>
        </p:nvGraphicFramePr>
        <p:xfrm>
          <a:off x="2699792" y="4365104"/>
          <a:ext cx="2664296" cy="213285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8 - Γράφημα"/>
          <p:cNvGraphicFramePr/>
          <p:nvPr/>
        </p:nvGraphicFramePr>
        <p:xfrm>
          <a:off x="5580112" y="5013176"/>
          <a:ext cx="2520280" cy="1844824"/>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844824"/>
            <a:ext cx="5940152" cy="3096344"/>
          </a:xfrm>
        </p:spPr>
        <p:txBody>
          <a:bodyPr>
            <a:normAutofit fontScale="85000" lnSpcReduction="10000"/>
          </a:bodyPr>
          <a:lstStyle/>
          <a:p>
            <a:r>
              <a:rPr lang="el-GR" sz="2000" dirty="0" smtClean="0">
                <a:latin typeface="Arial" pitchFamily="34" charset="0"/>
                <a:cs typeface="Arial" pitchFamily="34" charset="0"/>
              </a:rPr>
              <a:t>Αναδεικνύεται η προβληματική μισθολογική πολιτική και η δυσαρέσκεια του προσωπικού. Ο μέσος όρος αγγίζει το 5,3 και χρήζει κινήσεων βελτίωσης.</a:t>
            </a:r>
          </a:p>
          <a:p>
            <a:r>
              <a:rPr lang="el-GR" sz="2000" dirty="0" smtClean="0">
                <a:latin typeface="Arial" pitchFamily="34" charset="0"/>
                <a:cs typeface="Arial" pitchFamily="34" charset="0"/>
              </a:rPr>
              <a:t>Σχεδόν το 70% θεωρεί πως δεν προασπίζονται τα συμφέροντά τους. Η πληροφορία αυτή δείχνει την άμεση ανάγκη διορθωτικών κινήσεων.</a:t>
            </a:r>
          </a:p>
          <a:p>
            <a:r>
              <a:rPr lang="el-GR" sz="2000" dirty="0" smtClean="0">
                <a:latin typeface="Arial" pitchFamily="34" charset="0"/>
                <a:cs typeface="Arial" pitchFamily="34" charset="0"/>
              </a:rPr>
              <a:t>Τα δεδομένα είναι σαφώς υπέρ της Διοίκησης καθώς μόνο το 7% κλείνει προς την άποψη των εργαζομένων.</a:t>
            </a:r>
          </a:p>
          <a:p>
            <a:r>
              <a:rPr lang="el-GR" sz="2000" dirty="0" smtClean="0">
                <a:latin typeface="Arial" pitchFamily="34" charset="0"/>
                <a:cs typeface="Arial" pitchFamily="34" charset="0"/>
              </a:rPr>
              <a:t>Παρατηρούμε πως η ένταση της άποψης των ερωτώμενων τείνει προς την μεροληψία και πολλοί λίγοι την αντιλαμβάνονται αντικειμενική.</a:t>
            </a:r>
          </a:p>
          <a:p>
            <a:pPr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4000" dirty="0" smtClean="0">
                <a:solidFill>
                  <a:schemeClr val="tx1"/>
                </a:solidFill>
                <a:effectLst/>
                <a:latin typeface="Arial" pitchFamily="34" charset="0"/>
                <a:cs typeface="Arial" pitchFamily="34" charset="0"/>
              </a:rPr>
              <a:t>Παρουσίαση </a:t>
            </a:r>
            <a:r>
              <a:rPr lang="el-GR" sz="3600" dirty="0" smtClean="0">
                <a:solidFill>
                  <a:schemeClr val="tx1"/>
                </a:solidFill>
                <a:effectLst/>
                <a:latin typeface="Arial" pitchFamily="34" charset="0"/>
                <a:cs typeface="Arial" pitchFamily="34" charset="0"/>
              </a:rPr>
              <a:t>Έρευνας</a:t>
            </a:r>
            <a:r>
              <a:rPr lang="el-GR" sz="6600" dirty="0" smtClean="0">
                <a:solidFill>
                  <a:schemeClr val="tx1"/>
                </a:solidFill>
                <a:effectLst/>
                <a:latin typeface="Arial" pitchFamily="34" charset="0"/>
                <a:cs typeface="Arial" pitchFamily="34" charset="0"/>
              </a:rPr>
              <a:t/>
            </a:r>
            <a:br>
              <a:rPr lang="el-GR" sz="6600" dirty="0" smtClean="0">
                <a:solidFill>
                  <a:schemeClr val="tx1"/>
                </a:solidFill>
                <a:effectLst/>
                <a:latin typeface="Arial" pitchFamily="34" charset="0"/>
                <a:cs typeface="Arial" pitchFamily="34" charset="0"/>
              </a:rPr>
            </a:br>
            <a:r>
              <a:rPr lang="el-GR" sz="1600" dirty="0" smtClean="0">
                <a:solidFill>
                  <a:schemeClr val="tx1"/>
                </a:solidFill>
                <a:effectLst/>
                <a:latin typeface="Arial" pitchFamily="34" charset="0"/>
                <a:cs typeface="Arial" pitchFamily="34" charset="0"/>
              </a:rPr>
              <a:t>(Σύστημα Αμοιβών – Υποστήριξη εργαζομένων)</a:t>
            </a:r>
            <a:endParaRPr lang="el-GR" sz="3600" dirty="0">
              <a:solidFill>
                <a:schemeClr val="tx1"/>
              </a:solidFill>
              <a:effectLst/>
              <a:latin typeface="Arial" pitchFamily="34" charset="0"/>
              <a:cs typeface="Arial" pitchFamily="34" charset="0"/>
            </a:endParaRPr>
          </a:p>
        </p:txBody>
      </p:sp>
      <p:graphicFrame>
        <p:nvGraphicFramePr>
          <p:cNvPr id="4" name="3 - Γράφημα"/>
          <p:cNvGraphicFramePr/>
          <p:nvPr/>
        </p:nvGraphicFramePr>
        <p:xfrm>
          <a:off x="5790743" y="1556792"/>
          <a:ext cx="3353257" cy="239207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 Γράφημα"/>
          <p:cNvGraphicFramePr/>
          <p:nvPr/>
        </p:nvGraphicFramePr>
        <p:xfrm>
          <a:off x="6084168" y="4149080"/>
          <a:ext cx="2819248" cy="14849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 Γράφημα"/>
          <p:cNvGraphicFramePr/>
          <p:nvPr/>
        </p:nvGraphicFramePr>
        <p:xfrm>
          <a:off x="539552" y="4581128"/>
          <a:ext cx="3024073" cy="207751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6 - Γράφημα"/>
          <p:cNvGraphicFramePr/>
          <p:nvPr/>
        </p:nvGraphicFramePr>
        <p:xfrm>
          <a:off x="3491880" y="4869160"/>
          <a:ext cx="3258160" cy="1697126"/>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772816"/>
            <a:ext cx="6372200" cy="3168352"/>
          </a:xfrm>
        </p:spPr>
        <p:txBody>
          <a:bodyPr>
            <a:normAutofit fontScale="92500" lnSpcReduction="10000"/>
          </a:bodyPr>
          <a:lstStyle/>
          <a:p>
            <a:r>
              <a:rPr lang="el-GR" sz="2000" dirty="0" smtClean="0">
                <a:latin typeface="Arial" pitchFamily="34" charset="0"/>
                <a:cs typeface="Arial" pitchFamily="34" charset="0"/>
              </a:rPr>
              <a:t>Τα αποτελέσματα είναι ξανά απογοητευτικά για το τμήμα αφού ένα 15% των ερωτώμενων βαθμολογεί κάτω από την βάση. Ο μέσος όρος των απαντήσεων είναι σχεδόν 5,6 φανερώνοντας την χαμηλή εκτίμηση που τρέφουν οι εργαζόμενοι για την ΔΑΔ.</a:t>
            </a:r>
          </a:p>
          <a:p>
            <a:r>
              <a:rPr lang="el-GR" sz="2000" dirty="0" smtClean="0">
                <a:latin typeface="Arial" pitchFamily="34" charset="0"/>
                <a:cs typeface="Arial" pitchFamily="34" charset="0"/>
              </a:rPr>
              <a:t>Δεν αντικατοπτρίζεται θετικά ο ρόλος του τμήματος καθώς πρέπει να παρέχει υποστήριξη και να λειτουργεί υπέρ των εργαζομένων.</a:t>
            </a:r>
          </a:p>
          <a:p>
            <a:r>
              <a:rPr lang="el-GR" sz="2000" dirty="0" smtClean="0">
                <a:latin typeface="Arial" pitchFamily="34" charset="0"/>
                <a:cs typeface="Arial" pitchFamily="34" charset="0"/>
              </a:rPr>
              <a:t>Ένα ποσοστό κοντά στο 80% αντιλαμβάνεται έστω και μερικώς την σπουδαιότητα της ΔΑΔ στην απόδοση των εργαζομένων.</a:t>
            </a:r>
          </a:p>
          <a:p>
            <a:pPr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ctr"/>
            <a:r>
              <a:rPr lang="el-GR" sz="4000" dirty="0" smtClean="0">
                <a:solidFill>
                  <a:schemeClr val="tx1"/>
                </a:solidFill>
                <a:effectLst/>
                <a:latin typeface="Arial" pitchFamily="34" charset="0"/>
                <a:cs typeface="Arial" pitchFamily="34" charset="0"/>
              </a:rPr>
              <a:t>Παρουσίαση </a:t>
            </a:r>
            <a:r>
              <a:rPr lang="el-GR" sz="3600" dirty="0" smtClean="0">
                <a:solidFill>
                  <a:schemeClr val="tx1"/>
                </a:solidFill>
                <a:effectLst/>
                <a:latin typeface="Arial" pitchFamily="34" charset="0"/>
                <a:cs typeface="Arial" pitchFamily="34" charset="0"/>
              </a:rPr>
              <a:t>Έρευνας</a:t>
            </a:r>
            <a:r>
              <a:rPr lang="el-GR" sz="6600" dirty="0" smtClean="0">
                <a:solidFill>
                  <a:schemeClr val="tx1"/>
                </a:solidFill>
                <a:effectLst/>
                <a:latin typeface="Arial" pitchFamily="34" charset="0"/>
                <a:cs typeface="Arial" pitchFamily="34" charset="0"/>
              </a:rPr>
              <a:t/>
            </a:r>
            <a:br>
              <a:rPr lang="el-GR" sz="6600" dirty="0" smtClean="0">
                <a:solidFill>
                  <a:schemeClr val="tx1"/>
                </a:solidFill>
                <a:effectLst/>
                <a:latin typeface="Arial" pitchFamily="34" charset="0"/>
                <a:cs typeface="Arial" pitchFamily="34" charset="0"/>
              </a:rPr>
            </a:br>
            <a:r>
              <a:rPr lang="el-GR" sz="1600" dirty="0" smtClean="0">
                <a:solidFill>
                  <a:schemeClr val="tx1"/>
                </a:solidFill>
                <a:effectLst/>
                <a:latin typeface="Arial" pitchFamily="34" charset="0"/>
                <a:cs typeface="Arial" pitchFamily="34" charset="0"/>
              </a:rPr>
              <a:t>(Σύστημα Αμοιβών – Υποστήριξη εργαζομένων)</a:t>
            </a:r>
            <a:endParaRPr lang="el-GR" sz="3600" dirty="0">
              <a:solidFill>
                <a:schemeClr val="tx1"/>
              </a:solidFill>
              <a:effectLst/>
              <a:latin typeface="Arial" pitchFamily="34" charset="0"/>
              <a:cs typeface="Arial" pitchFamily="34" charset="0"/>
            </a:endParaRPr>
          </a:p>
        </p:txBody>
      </p:sp>
      <p:graphicFrame>
        <p:nvGraphicFramePr>
          <p:cNvPr id="4" name="3 - Γράφημα"/>
          <p:cNvGraphicFramePr/>
          <p:nvPr/>
        </p:nvGraphicFramePr>
        <p:xfrm>
          <a:off x="5980938" y="1844824"/>
          <a:ext cx="3163062" cy="23116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 Γράφημα"/>
          <p:cNvGraphicFramePr/>
          <p:nvPr/>
        </p:nvGraphicFramePr>
        <p:xfrm>
          <a:off x="6300192" y="4365104"/>
          <a:ext cx="2592477" cy="15727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 Γράφημα"/>
          <p:cNvGraphicFramePr/>
          <p:nvPr/>
        </p:nvGraphicFramePr>
        <p:xfrm>
          <a:off x="2483768" y="4725144"/>
          <a:ext cx="3623945" cy="197510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340768"/>
            <a:ext cx="9144000" cy="5040560"/>
          </a:xfrm>
        </p:spPr>
        <p:txBody>
          <a:bodyPr>
            <a:normAutofit/>
          </a:bodyPr>
          <a:lstStyle/>
          <a:p>
            <a:r>
              <a:rPr lang="el-GR" sz="2000" dirty="0" smtClean="0">
                <a:latin typeface="Arial" pitchFamily="34" charset="0"/>
                <a:cs typeface="Arial" pitchFamily="34" charset="0"/>
              </a:rPr>
              <a:t>Μια βασική αδυναμία είναι πως ο ρόλος της ΔΑΔ δεν είναι γνωστός στο 1/5 του προσωπικού.</a:t>
            </a:r>
          </a:p>
          <a:p>
            <a:r>
              <a:rPr lang="el-GR" sz="2000" dirty="0" smtClean="0">
                <a:latin typeface="Arial" pitchFamily="34" charset="0"/>
                <a:cs typeface="Arial" pitchFamily="34" charset="0"/>
              </a:rPr>
              <a:t>Σημαντική είναι η ύπαρξη ανάλυσης εργασίας καθώς και η ικανοποιητική περιγραφή αυτής.</a:t>
            </a:r>
          </a:p>
          <a:p>
            <a:r>
              <a:rPr lang="el-GR" sz="2000" dirty="0" smtClean="0">
                <a:latin typeface="Arial" pitchFamily="34" charset="0"/>
                <a:cs typeface="Arial" pitchFamily="34" charset="0"/>
              </a:rPr>
              <a:t>Στην πλειοψηφία των περιπτώσεων φαίνεται να υπάρχει προγραμματισμός καθηκόντων με αρκετή σαφή καθορισμό αυτών.</a:t>
            </a:r>
          </a:p>
          <a:p>
            <a:r>
              <a:rPr lang="el-GR" sz="2000" dirty="0" smtClean="0">
                <a:latin typeface="Arial" pitchFamily="34" charset="0"/>
                <a:cs typeface="Arial" pitchFamily="34" charset="0"/>
              </a:rPr>
              <a:t>Υπάρχει δυσαρέσκεια σχετικά με την επιλογή προσωπικού.</a:t>
            </a:r>
          </a:p>
          <a:p>
            <a:r>
              <a:rPr lang="el-GR" sz="2000" dirty="0" smtClean="0">
                <a:latin typeface="Arial" pitchFamily="34" charset="0"/>
                <a:cs typeface="Arial" pitchFamily="34" charset="0"/>
              </a:rPr>
              <a:t>Τα κριτήρια επιλογής θεωρούνται από την πλειοψηφία μη αξιοκρατικά. Η μεροληψία αυτή είναι κατά της φιλοσοφίας της λειτουργίας της ΔΑΔ.</a:t>
            </a:r>
          </a:p>
          <a:p>
            <a:r>
              <a:rPr lang="el-GR" sz="2000" dirty="0" smtClean="0">
                <a:latin typeface="Arial" pitchFamily="34" charset="0"/>
                <a:cs typeface="Arial" pitchFamily="34" charset="0"/>
              </a:rPr>
              <a:t>Παρατηρούμε ότι σχεδόν το σύνολο του προσωπικού αντιλαμβάνεται, τον σημαντικό ρόλο της ΔΑΔ στην πορεία της Τράπεζας. </a:t>
            </a:r>
          </a:p>
          <a:p>
            <a:r>
              <a:rPr lang="el-GR" sz="2000" dirty="0" smtClean="0">
                <a:latin typeface="Arial" pitchFamily="34" charset="0"/>
                <a:cs typeface="Arial" pitchFamily="34" charset="0"/>
              </a:rPr>
              <a:t>Αξιολόγηση πραγματοποιείται κυρίως μια φορά το χρόνο.</a:t>
            </a:r>
          </a:p>
          <a:p>
            <a:r>
              <a:rPr lang="el-GR" sz="2000" dirty="0" smtClean="0">
                <a:latin typeface="Arial" pitchFamily="34" charset="0"/>
                <a:cs typeface="Arial" pitchFamily="34" charset="0"/>
              </a:rPr>
              <a:t>Ένα σημαντικό ποσοστό πιστεύει πως δεν υπάρχει αντικειμενικότητα στην αξιολόγηση.</a:t>
            </a:r>
          </a:p>
          <a:p>
            <a:pPr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26064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Συμπεράσματα</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196752"/>
            <a:ext cx="9144000" cy="5040560"/>
          </a:xfrm>
        </p:spPr>
        <p:txBody>
          <a:bodyPr>
            <a:noAutofit/>
          </a:bodyPr>
          <a:lstStyle/>
          <a:p>
            <a:r>
              <a:rPr lang="el-GR" sz="1700" dirty="0" smtClean="0">
                <a:latin typeface="Arial" pitchFamily="34" charset="0"/>
                <a:cs typeface="Arial" pitchFamily="34" charset="0"/>
              </a:rPr>
              <a:t>Η Τράπεζα πραγματοποιεί εκπαιδευτικά σεμινάρια, γεγονός που γίνεται σχεδόν απόλυτα  αντιληπτό από το προσωπικό.</a:t>
            </a:r>
          </a:p>
          <a:p>
            <a:r>
              <a:rPr lang="el-GR" sz="1700" dirty="0" smtClean="0">
                <a:latin typeface="Arial" pitchFamily="34" charset="0"/>
                <a:cs typeface="Arial" pitchFamily="34" charset="0"/>
              </a:rPr>
              <a:t>Διχάζεται η άποψη περί αντικειμενικών κριτηρίων επιλογής υπαλλήλων προς εκπαίδευση.</a:t>
            </a:r>
          </a:p>
          <a:p>
            <a:r>
              <a:rPr lang="el-GR" sz="1700" dirty="0" smtClean="0">
                <a:latin typeface="Arial" pitchFamily="34" charset="0"/>
                <a:cs typeface="Arial" pitchFamily="34" charset="0"/>
              </a:rPr>
              <a:t>Υπάρχει σημαντικό μερίδιο εργαζομένων που δεν νοιώθει παρακίνηση για εκπαίδευση.</a:t>
            </a:r>
          </a:p>
          <a:p>
            <a:r>
              <a:rPr lang="el-GR" sz="1700" dirty="0" smtClean="0">
                <a:latin typeface="Arial" pitchFamily="34" charset="0"/>
                <a:cs typeface="Arial" pitchFamily="34" charset="0"/>
              </a:rPr>
              <a:t>Μη μισθολογική επιβράβευση της εκπαίδευσης και ασθενής συμμετοχή της στα κριτήρια ανέλιξης.</a:t>
            </a:r>
          </a:p>
          <a:p>
            <a:r>
              <a:rPr lang="el-GR" sz="1700" dirty="0" smtClean="0">
                <a:latin typeface="Arial" pitchFamily="34" charset="0"/>
                <a:cs typeface="Arial" pitchFamily="34" charset="0"/>
              </a:rPr>
              <a:t>Υπάρχουν ελάχιστα κίνητρα αμοιβών και χαμηλή ικανοποίηση από τους μισθούς. Σχετικά με τα επιδόματα, οι απόψεις διίστανται, ωστόσο μεγάλο ποσοστό είναι ανικανοποίητο. </a:t>
            </a:r>
          </a:p>
          <a:p>
            <a:r>
              <a:rPr lang="el-GR" sz="1700" dirty="0" smtClean="0">
                <a:latin typeface="Arial" pitchFamily="34" charset="0"/>
                <a:cs typeface="Arial" pitchFamily="34" charset="0"/>
              </a:rPr>
              <a:t>Η βαθμολόγηση της ΔΑΔ είναι ελαφρώς άνω της βάσης δείχνοντας την δυσαρέσκεια των υπαλλήλων από την δράση της και τις μεθόδους που χρησιμοποιεί. </a:t>
            </a:r>
          </a:p>
          <a:p>
            <a:r>
              <a:rPr lang="el-GR" sz="1700" dirty="0" smtClean="0">
                <a:latin typeface="Arial" pitchFamily="34" charset="0"/>
                <a:cs typeface="Arial" pitchFamily="34" charset="0"/>
              </a:rPr>
              <a:t>Υπάρχει έντονο το στοιχείο της μεροληψίας σε όλο το φάσμα των λειτουργιών της ΔΑΔ.</a:t>
            </a:r>
          </a:p>
          <a:p>
            <a:r>
              <a:rPr lang="el-GR" sz="1700" dirty="0" smtClean="0">
                <a:latin typeface="Arial" pitchFamily="34" charset="0"/>
                <a:cs typeface="Arial" pitchFamily="34" charset="0"/>
              </a:rPr>
              <a:t>Η άποψη που κυριαρχεί για το τμήμα της ΔΑΔ είναι πως είναι προσκείμενο περισσότερο στη Διοίκηση και όχι στο προσωπικό.</a:t>
            </a:r>
          </a:p>
          <a:p>
            <a:pPr algn="just">
              <a:buNone/>
            </a:pPr>
            <a:endParaRPr lang="el-GR" sz="1700" dirty="0" smtClean="0">
              <a:latin typeface="Arial" pitchFamily="34" charset="0"/>
              <a:cs typeface="Arial" pitchFamily="34" charset="0"/>
            </a:endParaRPr>
          </a:p>
          <a:p>
            <a:pPr algn="just">
              <a:buNone/>
            </a:pPr>
            <a:r>
              <a:rPr lang="el-GR" sz="1700" dirty="0" smtClean="0">
                <a:latin typeface="Arial" pitchFamily="34" charset="0"/>
                <a:cs typeface="Arial" pitchFamily="34" charset="0"/>
              </a:rPr>
              <a:t>Οι διορθωτικές παρεμβάσεις στα παραπάνω κρίνονται απαραίτητες, καθώς το ίδιο το προσωπικό τις αντιλαμβάνεται. </a:t>
            </a:r>
          </a:p>
          <a:p>
            <a:pPr algn="just">
              <a:buNone/>
            </a:pPr>
            <a:endParaRPr lang="el-GR" sz="1700" dirty="0">
              <a:latin typeface="Arial" pitchFamily="34" charset="0"/>
              <a:cs typeface="Arial" pitchFamily="34" charset="0"/>
            </a:endParaRPr>
          </a:p>
        </p:txBody>
      </p:sp>
      <p:sp>
        <p:nvSpPr>
          <p:cNvPr id="2" name="1 - Τίτλος"/>
          <p:cNvSpPr>
            <a:spLocks noGrp="1"/>
          </p:cNvSpPr>
          <p:nvPr>
            <p:ph type="title"/>
          </p:nvPr>
        </p:nvSpPr>
        <p:spPr>
          <a:xfrm>
            <a:off x="467544" y="260648"/>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Συμπεράσματα</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412776"/>
            <a:ext cx="8964488" cy="4325112"/>
          </a:xfrm>
        </p:spPr>
        <p:txBody>
          <a:bodyPr>
            <a:normAutofit/>
          </a:bodyPr>
          <a:lstStyle/>
          <a:p>
            <a:r>
              <a:rPr lang="el-GR" sz="2000" smtClean="0">
                <a:latin typeface="Arial" pitchFamily="34" charset="0"/>
                <a:cs typeface="Arial" pitchFamily="34" charset="0"/>
              </a:rPr>
              <a:t>Το </a:t>
            </a:r>
            <a:r>
              <a:rPr lang="el-GR" sz="2000" dirty="0" smtClean="0">
                <a:latin typeface="Arial" pitchFamily="34" charset="0"/>
                <a:cs typeface="Arial" pitchFamily="34" charset="0"/>
              </a:rPr>
              <a:t>προσωπικό πρέπει να ενημερωθεί για τον επιτελικό ρόλο που διαδραματίζει η ΔΑΔ. </a:t>
            </a:r>
          </a:p>
          <a:p>
            <a:r>
              <a:rPr lang="el-GR" sz="2000" dirty="0" smtClean="0">
                <a:latin typeface="Arial" pitchFamily="34" charset="0"/>
                <a:cs typeface="Arial" pitchFamily="34" charset="0"/>
              </a:rPr>
              <a:t>Όλες  θέσεις εργασίας πρέπει να έχουν ανάλυση και περιγραφή.</a:t>
            </a:r>
          </a:p>
          <a:p>
            <a:r>
              <a:rPr lang="el-GR" sz="2000" dirty="0" smtClean="0">
                <a:latin typeface="Arial" pitchFamily="34" charset="0"/>
                <a:cs typeface="Arial" pitchFamily="34" charset="0"/>
              </a:rPr>
              <a:t>Πρέπει να οριστούν πιο αντικειμενικά και αξιοκρατικά κριτήρια επιλογής προσωπικού.  </a:t>
            </a:r>
          </a:p>
          <a:p>
            <a:r>
              <a:rPr lang="el-GR" sz="2000" dirty="0" smtClean="0">
                <a:latin typeface="Arial" pitchFamily="34" charset="0"/>
                <a:cs typeface="Arial" pitchFamily="34" charset="0"/>
              </a:rPr>
              <a:t>Η Αξιολόγηση θα πρέπει να πραγματοποιείται σε όλο το προσωπικό και να γίνεται κάτω από αμερόληπτες πολιτικές.</a:t>
            </a:r>
          </a:p>
          <a:p>
            <a:r>
              <a:rPr lang="el-GR" sz="2000" dirty="0" smtClean="0">
                <a:latin typeface="Arial" pitchFamily="34" charset="0"/>
                <a:cs typeface="Arial" pitchFamily="34" charset="0"/>
              </a:rPr>
              <a:t>Αντικειμενικά κριτήρια στην επιλογή υπάλληλων για εκπαίδευση με καλύτερους υποκινητικούς παράγοντες. </a:t>
            </a:r>
          </a:p>
          <a:p>
            <a:r>
              <a:rPr lang="el-GR" sz="2000" dirty="0" smtClean="0">
                <a:latin typeface="Arial" pitchFamily="34" charset="0"/>
                <a:cs typeface="Arial" pitchFamily="34" charset="0"/>
              </a:rPr>
              <a:t>Η εκπαίδευση να ανταμείβεται μισθολογικά και με ευκαιρίες ανέλιξης. </a:t>
            </a:r>
          </a:p>
          <a:p>
            <a:r>
              <a:rPr lang="el-GR" sz="2000" dirty="0" smtClean="0">
                <a:latin typeface="Arial" pitchFamily="34" charset="0"/>
                <a:cs typeface="Arial" pitchFamily="34" charset="0"/>
              </a:rPr>
              <a:t>Η παρεχόμενη εκπαίδευση χρήζει βελτίωσης κυρίως ποιοτικά.</a:t>
            </a:r>
          </a:p>
          <a:p>
            <a:pPr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332656"/>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Προτάσεις</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412776"/>
            <a:ext cx="8964488" cy="4824536"/>
          </a:xfrm>
        </p:spPr>
        <p:txBody>
          <a:bodyPr>
            <a:normAutofit lnSpcReduction="10000"/>
          </a:bodyPr>
          <a:lstStyle/>
          <a:p>
            <a:r>
              <a:rPr lang="el-GR" sz="2000" dirty="0" smtClean="0">
                <a:latin typeface="Arial" pitchFamily="34" charset="0"/>
                <a:cs typeface="Arial" pitchFamily="34" charset="0"/>
              </a:rPr>
              <a:t>Έλεγχος και διόρθωση του μισθολογίου, με σωστά κριτήρια για καλύτερες και δικαιότερες αμοιβές. </a:t>
            </a:r>
          </a:p>
          <a:p>
            <a:r>
              <a:rPr lang="el-GR" sz="2000" dirty="0" smtClean="0">
                <a:latin typeface="Arial" pitchFamily="34" charset="0"/>
                <a:cs typeface="Arial" pitchFamily="34" charset="0"/>
              </a:rPr>
              <a:t>Παροχή μισθολογικών κινήτρων για μεγαλύτερη αποδοτικότητα. </a:t>
            </a:r>
          </a:p>
          <a:p>
            <a:r>
              <a:rPr lang="el-GR" sz="2000" dirty="0" smtClean="0">
                <a:latin typeface="Arial" pitchFamily="34" charset="0"/>
                <a:cs typeface="Arial" pitchFamily="34" charset="0"/>
              </a:rPr>
              <a:t>Βελτίωση των επιδομάτων</a:t>
            </a:r>
          </a:p>
          <a:p>
            <a:pPr marL="6350" indent="-6350">
              <a:buNone/>
            </a:pPr>
            <a:r>
              <a:rPr lang="el-GR" sz="2000" dirty="0" smtClean="0">
                <a:latin typeface="Arial" pitchFamily="34" charset="0"/>
                <a:cs typeface="Arial" pitchFamily="34" charset="0"/>
              </a:rPr>
              <a:t>Σε γενικές γραμμές οι μισθοί κρίνεται πως πρέπει να βελτιωθούν ώστε να ανταποκρίνονται στις παρεχόμενες εργασίες που προσφέρουν οι υπάλληλοι και αυτό πρέπει να γίνει με μια πιο σωστή προσέγγιση των μισθολογικών συμβάσεων από την ΔΑΔ με σαφή κριτήρια. </a:t>
            </a:r>
          </a:p>
          <a:p>
            <a:pPr marL="6350" indent="-6350">
              <a:buNone/>
            </a:pPr>
            <a:r>
              <a:rPr lang="el-GR" sz="2000" dirty="0" smtClean="0">
                <a:latin typeface="Arial" pitchFamily="34" charset="0"/>
                <a:cs typeface="Arial" pitchFamily="34" charset="0"/>
              </a:rPr>
              <a:t>Τέλος, σημαντική διαπίστωση είναι πως υπάρχει έντονο το πρόβλημα της μεροληψίας του τμήματος ΔΑΔ υπέρ της Τράπεζας και όχι υπέρ των εργαζομένων. </a:t>
            </a:r>
          </a:p>
          <a:p>
            <a:r>
              <a:rPr lang="el-GR" sz="2000" dirty="0" smtClean="0">
                <a:latin typeface="Arial" pitchFamily="34" charset="0"/>
                <a:cs typeface="Arial" pitchFamily="34" charset="0"/>
              </a:rPr>
              <a:t>Κρίνεται απαραίτητο να </a:t>
            </a:r>
            <a:r>
              <a:rPr lang="el-GR" sz="2000" dirty="0" err="1" smtClean="0">
                <a:latin typeface="Arial" pitchFamily="34" charset="0"/>
                <a:cs typeface="Arial" pitchFamily="34" charset="0"/>
              </a:rPr>
              <a:t>επικοινωνηθούν</a:t>
            </a:r>
            <a:r>
              <a:rPr lang="el-GR" sz="2000" dirty="0" smtClean="0">
                <a:latin typeface="Arial" pitchFamily="34" charset="0"/>
                <a:cs typeface="Arial" pitchFamily="34" charset="0"/>
              </a:rPr>
              <a:t> και να εφαρμόζονται σωστά καθορισμένες πολιτικές και στρατηγικές που να προασπίζουν τα συμφέροντα των εργαζομένων, να είναι αμερόληπτες, αξιοκρατικές και γνωστές στους εργαζόμενους</a:t>
            </a:r>
          </a:p>
          <a:p>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332656"/>
            <a:ext cx="8229600" cy="1066800"/>
          </a:xfrm>
        </p:spPr>
        <p:txBody>
          <a:bodyPr>
            <a:normAutofit/>
          </a:bodyPr>
          <a:lstStyle/>
          <a:p>
            <a:pPr algn="ctr"/>
            <a:r>
              <a:rPr lang="el-GR" sz="3600" dirty="0" smtClean="0">
                <a:solidFill>
                  <a:schemeClr val="tx1"/>
                </a:solidFill>
                <a:effectLst/>
                <a:latin typeface="Arial" pitchFamily="34" charset="0"/>
                <a:cs typeface="Arial" pitchFamily="34" charset="0"/>
              </a:rPr>
              <a:t>Προτάσεις</a:t>
            </a:r>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700808"/>
            <a:ext cx="8229600" cy="4325112"/>
          </a:xfrm>
        </p:spPr>
        <p:txBody>
          <a:bodyPr>
            <a:normAutofit/>
          </a:bodyPr>
          <a:lstStyle/>
          <a:p>
            <a:pPr algn="ctr">
              <a:buNone/>
            </a:pPr>
            <a:endParaRPr lang="el-GR" sz="3600" b="1" dirty="0" smtClean="0">
              <a:latin typeface="Arial" pitchFamily="34" charset="0"/>
              <a:cs typeface="Arial" pitchFamily="34" charset="0"/>
            </a:endParaRPr>
          </a:p>
          <a:p>
            <a:pPr algn="ctr">
              <a:buNone/>
            </a:pPr>
            <a:r>
              <a:rPr lang="el-GR" sz="4400" b="1" dirty="0" smtClean="0">
                <a:latin typeface="Arial" pitchFamily="34" charset="0"/>
                <a:cs typeface="Arial" pitchFamily="34" charset="0"/>
              </a:rPr>
              <a:t>Τέλος Παρουσίασης</a:t>
            </a:r>
          </a:p>
          <a:p>
            <a:pPr algn="ctr">
              <a:buNone/>
            </a:pPr>
            <a:endParaRPr lang="el-GR" sz="3600" b="1" dirty="0" smtClean="0">
              <a:latin typeface="Arial" pitchFamily="34" charset="0"/>
              <a:cs typeface="Arial" pitchFamily="34" charset="0"/>
            </a:endParaRPr>
          </a:p>
          <a:p>
            <a:pPr algn="ctr">
              <a:buNone/>
            </a:pPr>
            <a:r>
              <a:rPr lang="el-GR" sz="3600" b="1" dirty="0" smtClean="0">
                <a:latin typeface="Arial" pitchFamily="34" charset="0"/>
                <a:cs typeface="Arial" pitchFamily="34" charset="0"/>
              </a:rPr>
              <a:t>Ευχαριστώ για την προσοχή σας!</a:t>
            </a:r>
            <a:endParaRPr lang="el-GR" sz="36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700808"/>
            <a:ext cx="8229600" cy="4325112"/>
          </a:xfrm>
        </p:spPr>
        <p:txBody>
          <a:bodyPr>
            <a:normAutofit/>
          </a:bodyPr>
          <a:lstStyle/>
          <a:p>
            <a:pPr algn="just">
              <a:buNone/>
            </a:pPr>
            <a:endParaRPr lang="el-GR" sz="2000" dirty="0">
              <a:latin typeface="Arial" pitchFamily="34" charset="0"/>
              <a:cs typeface="Arial" pitchFamily="34" charset="0"/>
            </a:endParaRPr>
          </a:p>
        </p:txBody>
      </p:sp>
      <p:sp>
        <p:nvSpPr>
          <p:cNvPr id="2" name="1 - Τίτλος"/>
          <p:cNvSpPr>
            <a:spLocks noGrp="1"/>
          </p:cNvSpPr>
          <p:nvPr>
            <p:ph type="title"/>
          </p:nvPr>
        </p:nvSpPr>
        <p:spPr>
          <a:xfrm>
            <a:off x="467544" y="620688"/>
            <a:ext cx="8229600" cy="1066800"/>
          </a:xfrm>
        </p:spPr>
        <p:txBody>
          <a:bodyPr>
            <a:normAutofit/>
          </a:bodyPr>
          <a:lstStyle/>
          <a:p>
            <a:pPr algn="just"/>
            <a:endParaRPr lang="el-GR" sz="3600" dirty="0">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Συγκέντρωση">
  <a:themeElements>
    <a:clrScheme name="Άποψη">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Συγκέντρωση">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Συγκέντρωση">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296</TotalTime>
  <Words>2106</Words>
  <Application>Microsoft Office PowerPoint</Application>
  <PresentationFormat>Προβολή στην οθόνη (4:3)</PresentationFormat>
  <Paragraphs>253</Paragraphs>
  <Slides>29</Slides>
  <Notes>0</Notes>
  <HiddenSlides>0</HiddenSlides>
  <MMClips>0</MMClips>
  <ScaleCrop>false</ScaleCrop>
  <HeadingPairs>
    <vt:vector size="6" baseType="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29</vt:i4>
      </vt:variant>
    </vt:vector>
  </HeadingPairs>
  <TitlesOfParts>
    <vt:vector size="31" baseType="lpstr">
      <vt:lpstr>Συγκέντρωση</vt:lpstr>
      <vt:lpstr>Έγγραφο</vt:lpstr>
      <vt:lpstr>ΠΡΟΓΡΑΜΜΑ ΜΕΤΑΠΤΥΧΙΑΚΩΝ ΣΠΟΥΔΩΝ ΣΤΗΝ ΤΡΑΠΕΖΙΚΗ</vt:lpstr>
      <vt:lpstr>Θέμα και Σκοπός της Διπλωματικής</vt:lpstr>
      <vt:lpstr>Τί είναι η Διοίκηση Ανθρωπίνων Πόρων</vt:lpstr>
      <vt:lpstr>Δραστηριότητες Διοίκησης Ανθρωπίνων Πόρων</vt:lpstr>
      <vt:lpstr>Η σημασία της Διοίκησης Ανθρωπίνου Δυναμικού</vt:lpstr>
      <vt:lpstr>Λειτουργίες Υποστήριξης Διοίκησης Ανθρωπίνου Δυναμικού</vt:lpstr>
      <vt:lpstr>Διοίκηση Απόδοσης </vt:lpstr>
      <vt:lpstr>Διοίκηση Απόδοσης </vt:lpstr>
      <vt:lpstr>Εκπαίδευση Ανθρωπίνου Δυναμικού</vt:lpstr>
      <vt:lpstr>Συστήματα Αμοιβών</vt:lpstr>
      <vt:lpstr>Τραπεζικός Κλάδος</vt:lpstr>
      <vt:lpstr>Η σημασία της ΔΑΔ στον Τραπεζικό Κλάδο</vt:lpstr>
      <vt:lpstr>Τράπεζες στην Ελλάδα</vt:lpstr>
      <vt:lpstr>Τράπεζα Πειραιώς</vt:lpstr>
      <vt:lpstr>Τράπεζα Πειραιώς</vt:lpstr>
      <vt:lpstr>Παρουσίαση Έρευνας (Δημογραφικά στοιχεία)</vt:lpstr>
      <vt:lpstr>Παρουσίαση Έρευνας (ΔΑΔ)</vt:lpstr>
      <vt:lpstr>Παρουσίαση Έρευνας (ΔΑΔ)</vt:lpstr>
      <vt:lpstr>Παρουσίαση Έρευνας (Αξιολόγηση-Εκπαίδευση)</vt:lpstr>
      <vt:lpstr>Παρουσίαση Έρευνας (Αξιολόγηση-Εκπαίδευση)</vt:lpstr>
      <vt:lpstr>Παρουσίαση Έρευνας (Σύστημα Αμοιβών – Υποστήριξη εργαζομένων)</vt:lpstr>
      <vt:lpstr>Παρουσίαση Έρευνας (Σύστημα Αμοιβών – Υποστήριξη εργαζομένων)</vt:lpstr>
      <vt:lpstr>Παρουσίαση Έρευνας (Σύστημα Αμοιβών – Υποστήριξη εργαζομένων)</vt:lpstr>
      <vt:lpstr>Συμπεράσματα</vt:lpstr>
      <vt:lpstr>Συμπεράσματα</vt:lpstr>
      <vt:lpstr>Προτάσεις</vt:lpstr>
      <vt:lpstr>Προτάσεις</vt:lpstr>
      <vt:lpstr>Διαφάνεια 28</vt:lpstr>
      <vt:lpstr>Διαφάνεια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kostas</dc:creator>
  <cp:lastModifiedBy>kostas</cp:lastModifiedBy>
  <cp:revision>35</cp:revision>
  <dcterms:created xsi:type="dcterms:W3CDTF">2019-09-19T17:58:35Z</dcterms:created>
  <dcterms:modified xsi:type="dcterms:W3CDTF">2019-09-26T22:11:03Z</dcterms:modified>
</cp:coreProperties>
</file>