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58" r:id="rId4"/>
    <p:sldId id="259" r:id="rId5"/>
    <p:sldId id="260" r:id="rId6"/>
    <p:sldId id="270" r:id="rId7"/>
    <p:sldId id="263" r:id="rId8"/>
    <p:sldId id="264" r:id="rId9"/>
    <p:sldId id="265" r:id="rId10"/>
    <p:sldId id="267" r:id="rId11"/>
    <p:sldId id="272" r:id="rId12"/>
    <p:sldId id="273" r:id="rId13"/>
    <p:sldId id="268" r:id="rId14"/>
    <p:sldId id="269" r:id="rId1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2F3D"/>
    <a:srgbClr val="CE1E8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7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06895-E411-444E-92F0-E1F43C5B9AD4}" type="datetimeFigureOut">
              <a:rPr lang="el-GR" smtClean="0"/>
              <a:pPr/>
              <a:t>28/9/2019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6B0DF-8290-49D6-AD4A-66FEFED85A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70288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35161"/>
            <a:ext cx="9144000" cy="1874801"/>
          </a:xfrm>
        </p:spPr>
        <p:txBody>
          <a:bodyPr anchor="b">
            <a:noAutofit/>
          </a:bodyPr>
          <a:lstStyle>
            <a:lvl1pPr algn="ctr">
              <a:defRPr sz="4000" baseline="0">
                <a:solidFill>
                  <a:srgbClr val="CE1E82"/>
                </a:solidFill>
              </a:defRPr>
            </a:lvl1pPr>
          </a:lstStyle>
          <a:p>
            <a:r>
              <a:rPr lang="el-GR" dirty="0"/>
              <a:t>Τίτλος Πτυχιακής / Διπλωματικής Εργασίας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744913"/>
            <a:ext cx="9144000" cy="6365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72F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dirty="0"/>
              <a:t>Ονοματεπώνυμο Φοιτητή/Φοιτήτριας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6887" y="285089"/>
            <a:ext cx="2881233" cy="1110241"/>
          </a:xfrm>
          <a:prstGeom prst="rect">
            <a:avLst/>
          </a:prstGeom>
        </p:spPr>
      </p:pic>
      <p:sp>
        <p:nvSpPr>
          <p:cNvPr id="25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4152900" y="400050"/>
            <a:ext cx="6515100" cy="995363"/>
          </a:xfrm>
        </p:spPr>
        <p:txBody>
          <a:bodyPr>
            <a:normAutofit/>
          </a:bodyPr>
          <a:lstStyle>
            <a:lvl1pPr marL="0" indent="0" algn="ctr">
              <a:buNone/>
              <a:defRPr sz="3200" cap="small" baseline="0">
                <a:solidFill>
                  <a:srgbClr val="272F3D"/>
                </a:solidFill>
              </a:defRPr>
            </a:lvl1pPr>
          </a:lstStyle>
          <a:p>
            <a:pPr lvl="0"/>
            <a:r>
              <a:rPr lang="el-GR" dirty="0"/>
              <a:t>Τίτλος Προγράμματος Σπουδών</a:t>
            </a:r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 hasCustomPrompt="1"/>
          </p:nvPr>
        </p:nvSpPr>
        <p:spPr>
          <a:xfrm>
            <a:off x="6168000" y="4929943"/>
            <a:ext cx="4500000" cy="3708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l-GR" dirty="0"/>
              <a:t>Ονοματεπώνυμο Επιβλέποντος Καθηγητή</a:t>
            </a:r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2" hasCustomPrompt="1"/>
          </p:nvPr>
        </p:nvSpPr>
        <p:spPr>
          <a:xfrm>
            <a:off x="6168000" y="5360036"/>
            <a:ext cx="4500000" cy="3708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l-GR" dirty="0"/>
              <a:t>Ονοματεπώνυμο Συν-Επιβλέποντος Καθηγητή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2958075" y="4916411"/>
            <a:ext cx="320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/>
              <a:t>Επιβλέπων</a:t>
            </a:r>
            <a:r>
              <a:rPr lang="el-GR" baseline="0" dirty="0"/>
              <a:t> καθηγητής:</a:t>
            </a:r>
            <a:endParaRPr lang="el-GR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2958074" y="5345036"/>
            <a:ext cx="320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 err="1"/>
              <a:t>Συνεπιβλέπων</a:t>
            </a:r>
            <a:r>
              <a:rPr lang="el-GR" dirty="0"/>
              <a:t> καθηγητής: </a:t>
            </a:r>
          </a:p>
        </p:txBody>
      </p:sp>
    </p:spTree>
    <p:extLst>
      <p:ext uri="{BB962C8B-B14F-4D97-AF65-F5344CB8AC3E}">
        <p14:creationId xmlns:p14="http://schemas.microsoft.com/office/powerpoint/2010/main" xmlns="" val="285169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5C2B-0C9C-4BD2-B6C7-804AF6A85710}" type="datetime1">
              <a:rPr lang="el-GR" smtClean="0"/>
              <a:pPr/>
              <a:t>28/9/2019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8857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80712-B4F2-449A-A132-25D3AF7A8C5B}" type="datetime1">
              <a:rPr lang="el-GR" smtClean="0"/>
              <a:pPr/>
              <a:t>28/9/2019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49963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E9EAD-DFEB-4565-B7A5-3E520C091F5D}" type="datetime1">
              <a:rPr lang="el-GR" smtClean="0"/>
              <a:pPr/>
              <a:t>28/9/2019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23807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4000" y="363600"/>
            <a:ext cx="75240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E1E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E1E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28/9/2019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3504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3903-EEDC-444C-9207-385EB443286F}" type="datetime1">
              <a:rPr lang="el-GR" smtClean="0"/>
              <a:pPr/>
              <a:t>28/9/2019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4140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pPr/>
              <a:t>28/9/2019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1175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3712"/>
            <a:ext cx="3932237" cy="3277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C323-CC5F-4863-81F1-93D54F88C512}" type="datetime1">
              <a:rPr lang="el-GR" smtClean="0"/>
              <a:pPr/>
              <a:t>28/9/2019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67603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l-G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E75A-F852-4657-8ADB-83360D3D6C52}" type="datetime1">
              <a:rPr lang="el-GR" smtClean="0"/>
              <a:pPr/>
              <a:t>28/9/2019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3712"/>
            <a:ext cx="3932237" cy="3277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6143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tif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3939" y="365125"/>
            <a:ext cx="75240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F75D4-3E8F-4EF7-80BC-9667B1E2DFC7}" type="datetime1">
              <a:rPr lang="el-GR" smtClean="0"/>
              <a:pPr/>
              <a:t>28/9/2019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39619" y="1"/>
            <a:ext cx="752381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524" y="0"/>
            <a:ext cx="761905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6887" y="285089"/>
            <a:ext cx="2881233" cy="111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384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E1E8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3200" dirty="0" smtClean="0"/>
              <a:t>«</a:t>
            </a:r>
            <a:r>
              <a:rPr lang="el-GR" sz="3200" i="1" dirty="0" smtClean="0"/>
              <a:t>Πολιτιστική διαχείριση και βιομηχανική κληρονομιά: Η περίπτωση της Ελευσίνας, Πολιτιστική Πρωτεύουσα της Ευρώπης 2021</a:t>
            </a:r>
            <a:r>
              <a:rPr lang="el-GR" sz="3200" dirty="0" smtClean="0"/>
              <a:t>»</a:t>
            </a:r>
            <a:br>
              <a:rPr lang="el-GR" sz="3200" dirty="0" smtClean="0"/>
            </a:br>
            <a:endParaRPr lang="el-GR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Απόστολος </a:t>
            </a:r>
            <a:r>
              <a:rPr lang="el-GR" dirty="0" err="1" smtClean="0"/>
              <a:t>Αμπράζης</a:t>
            </a:r>
            <a:endParaRPr lang="el-GR" dirty="0" smtClean="0"/>
          </a:p>
          <a:p>
            <a:endParaRPr lang="el-G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err="1" smtClean="0"/>
              <a:t>Σχολη</a:t>
            </a:r>
            <a:r>
              <a:rPr lang="el-GR" dirty="0" smtClean="0"/>
              <a:t> </a:t>
            </a:r>
            <a:r>
              <a:rPr lang="el-GR" dirty="0" err="1" smtClean="0"/>
              <a:t>κοινωνικων</a:t>
            </a:r>
            <a:r>
              <a:rPr lang="el-GR" dirty="0" smtClean="0"/>
              <a:t> </a:t>
            </a:r>
            <a:r>
              <a:rPr lang="el-GR" dirty="0" err="1" smtClean="0"/>
              <a:t>επιστημων</a:t>
            </a:r>
            <a:r>
              <a:rPr lang="el-GR" dirty="0" smtClean="0"/>
              <a:t> </a:t>
            </a:r>
          </a:p>
          <a:p>
            <a:r>
              <a:rPr lang="el-GR" dirty="0" err="1" smtClean="0"/>
              <a:t>Διοικηση</a:t>
            </a:r>
            <a:r>
              <a:rPr lang="el-GR" dirty="0" smtClean="0"/>
              <a:t> </a:t>
            </a:r>
            <a:r>
              <a:rPr lang="el-GR" dirty="0" err="1" smtClean="0"/>
              <a:t>Πολιτισμικων</a:t>
            </a:r>
            <a:r>
              <a:rPr lang="el-GR" dirty="0" smtClean="0"/>
              <a:t> </a:t>
            </a:r>
            <a:r>
              <a:rPr lang="el-GR" dirty="0" err="1" smtClean="0"/>
              <a:t>Μοναδων</a:t>
            </a:r>
            <a:endParaRPr lang="el-GR" dirty="0" smtClean="0"/>
          </a:p>
          <a:p>
            <a:endParaRPr lang="el-G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l-GR" dirty="0" smtClean="0"/>
              <a:t>Χαρίλαος </a:t>
            </a:r>
            <a:r>
              <a:rPr lang="el-GR" dirty="0" err="1" smtClean="0"/>
              <a:t>Λαβράνος</a:t>
            </a:r>
            <a:endParaRPr lang="el-G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endParaRPr lang="el-GR" dirty="0" smtClean="0"/>
          </a:p>
          <a:p>
            <a:r>
              <a:rPr lang="el-GR" sz="7200" dirty="0" smtClean="0"/>
              <a:t>Μαρία </a:t>
            </a:r>
            <a:r>
              <a:rPr lang="el-GR" sz="7200" dirty="0" err="1" smtClean="0"/>
              <a:t>Ψαρρού</a:t>
            </a:r>
            <a:endParaRPr lang="el-GR" sz="7200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69425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CE1E82"/>
                </a:solidFill>
              </a:rPr>
              <a:t>Ερευνητικό ζητούμενο και στόχοι</a:t>
            </a:r>
            <a:endParaRPr lang="el-GR" dirty="0">
              <a:solidFill>
                <a:srgbClr val="CE1E82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 smtClean="0"/>
              <a:t>Η ανάδειξη της  </a:t>
            </a:r>
            <a:r>
              <a:rPr lang="el-GR" dirty="0" err="1" smtClean="0"/>
              <a:t>πολυπαραγοντικής</a:t>
            </a:r>
            <a:r>
              <a:rPr lang="el-GR" dirty="0" smtClean="0"/>
              <a:t> </a:t>
            </a:r>
            <a:r>
              <a:rPr lang="el-GR" dirty="0" smtClean="0"/>
              <a:t>διαδικασίας </a:t>
            </a:r>
            <a:r>
              <a:rPr lang="el-GR" dirty="0" smtClean="0"/>
              <a:t>άσκησης πολιτιστικής διαχείρισης στα πλαίσια του Δήμου Ελευσίνας</a:t>
            </a:r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r>
              <a:rPr lang="el-GR" dirty="0" smtClean="0"/>
              <a:t>Η ύπαρξη ή μη εμποδίων στην  </a:t>
            </a:r>
            <a:r>
              <a:rPr lang="el-GR" dirty="0" smtClean="0"/>
              <a:t>εκτέλεση και στις λειτουργίες της </a:t>
            </a:r>
            <a:r>
              <a:rPr lang="el-GR" dirty="0" smtClean="0"/>
              <a:t>πολιτιστικής διαχείρισης</a:t>
            </a:r>
          </a:p>
          <a:p>
            <a:pPr>
              <a:buNone/>
            </a:pPr>
            <a:r>
              <a:rPr lang="el-GR" dirty="0" smtClean="0"/>
              <a:t>Ανάδειξη των ζητημάτων που εγείρονται (εντός και εκτός οργανισμού) και προσπάθεια εξεύρεσης βέλτιστων λύσεων</a:t>
            </a:r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Αμπραζης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2</a:t>
            </a:fld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814" y="496388"/>
            <a:ext cx="7524000" cy="822961"/>
          </a:xfrm>
        </p:spPr>
        <p:txBody>
          <a:bodyPr/>
          <a:lstStyle/>
          <a:p>
            <a:r>
              <a:rPr lang="el-GR" dirty="0" smtClean="0">
                <a:solidFill>
                  <a:srgbClr val="CE1E82"/>
                </a:solidFill>
              </a:rPr>
              <a:t>Ανάγκη τεκμηρίωσης της έρευνας</a:t>
            </a:r>
            <a:endParaRPr lang="el-GR" dirty="0">
              <a:solidFill>
                <a:srgbClr val="CE1E8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Αμπράζης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3</a:t>
            </a:fld>
            <a:endParaRPr lang="el-GR"/>
          </a:p>
        </p:txBody>
      </p:sp>
      <p:sp>
        <p:nvSpPr>
          <p:cNvPr id="8" name="7 - Ορθογώνιο"/>
          <p:cNvSpPr/>
          <p:nvPr/>
        </p:nvSpPr>
        <p:spPr>
          <a:xfrm>
            <a:off x="1293223" y="2828836"/>
            <a:ext cx="960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10" name="9 - Ορθογώνιο"/>
          <p:cNvSpPr/>
          <p:nvPr/>
        </p:nvSpPr>
        <p:spPr>
          <a:xfrm>
            <a:off x="1280159" y="2828836"/>
            <a:ext cx="92354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dirty="0" smtClean="0"/>
              <a:t>Η μη ύπαρξη επαρκούς βιβλιογραφίας ή πρότερων ερευνών αναφορικά με το κομμάτι της πολιτιστικής διαχείρισης στο πλαίσιο των βιομηχανικών καταλοίπων εντός χωρικών αρμοδιοτήτων  του Δήμου </a:t>
            </a:r>
            <a:br>
              <a:rPr lang="el-GR" sz="2200" dirty="0" smtClean="0"/>
            </a:b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xmlns="" val="11894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410789"/>
            <a:ext cx="5157787" cy="4778874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l-GR" sz="2200" dirty="0" smtClean="0"/>
              <a:t> </a:t>
            </a:r>
            <a:r>
              <a:rPr lang="en-US" sz="2200" dirty="0" smtClean="0"/>
              <a:t>  </a:t>
            </a:r>
            <a:r>
              <a:rPr lang="el-GR" sz="2400" dirty="0" smtClean="0">
                <a:solidFill>
                  <a:srgbClr val="CE1E82"/>
                </a:solidFill>
              </a:rPr>
              <a:t>Πολιτιστική κληρονομία </a:t>
            </a:r>
            <a:r>
              <a:rPr lang="en-US" sz="2400" dirty="0" smtClean="0">
                <a:solidFill>
                  <a:srgbClr val="CE1E82"/>
                </a:solidFill>
              </a:rPr>
              <a:t>(UNESCO)</a:t>
            </a:r>
            <a:r>
              <a:rPr lang="el-GR" sz="2400" dirty="0" smtClean="0">
                <a:solidFill>
                  <a:srgbClr val="CE1E82"/>
                </a:solidFill>
              </a:rPr>
              <a:t>  </a:t>
            </a:r>
          </a:p>
          <a:p>
            <a:pPr algn="just">
              <a:buNone/>
            </a:pPr>
            <a:r>
              <a:rPr lang="el-GR" sz="2400" dirty="0" smtClean="0"/>
              <a:t>   «</a:t>
            </a:r>
            <a:r>
              <a:rPr lang="el-GR" sz="2400" i="1" dirty="0" smtClean="0"/>
              <a:t>είναι  η  κληρονομιά  των φυσικών αντικειμένων και των άυλων χαρακτηριστικών μιας ομάδας ή  μιας κοινωνίας που κληρονομούνται από  τις προηγούμενες γενιές, διατηρούνται στο παρόν και  παραχωρούνται προς όφελος των μελλοντικών γενεών».</a:t>
            </a:r>
            <a:r>
              <a:rPr lang="el-GR" sz="2400" dirty="0" smtClean="0"/>
              <a:t>      </a:t>
            </a:r>
          </a:p>
          <a:p>
            <a:pPr algn="just">
              <a:buNone/>
            </a:pPr>
            <a:r>
              <a:rPr lang="el-GR" sz="2400" dirty="0" smtClean="0">
                <a:solidFill>
                  <a:srgbClr val="CE1E82"/>
                </a:solidFill>
              </a:rPr>
              <a:t> </a:t>
            </a:r>
            <a:r>
              <a:rPr lang="en-US" sz="2400" dirty="0" smtClean="0">
                <a:solidFill>
                  <a:srgbClr val="CE1E82"/>
                </a:solidFill>
              </a:rPr>
              <a:t>  </a:t>
            </a:r>
            <a:r>
              <a:rPr lang="el-GR" sz="2400" dirty="0" smtClean="0">
                <a:solidFill>
                  <a:srgbClr val="CE1E82"/>
                </a:solidFill>
              </a:rPr>
              <a:t>Οι φορείς της:</a:t>
            </a:r>
          </a:p>
          <a:p>
            <a:pPr algn="just"/>
            <a:r>
              <a:rPr lang="en-US" sz="2400" dirty="0" smtClean="0"/>
              <a:t>UNESCO </a:t>
            </a:r>
            <a:r>
              <a:rPr lang="el-GR" sz="2400" dirty="0" smtClean="0"/>
              <a:t>(</a:t>
            </a:r>
            <a:r>
              <a:rPr lang="en-US" sz="2400" dirty="0" smtClean="0"/>
              <a:t>United Nations Educational Scientific and Cultural Organization</a:t>
            </a:r>
            <a:r>
              <a:rPr lang="el-GR" sz="2400" dirty="0" smtClean="0"/>
              <a:t>)</a:t>
            </a:r>
          </a:p>
          <a:p>
            <a:pPr algn="just"/>
            <a:r>
              <a:rPr lang="en-US" sz="2400" dirty="0" smtClean="0"/>
              <a:t>ICOM (International Council of Museums)</a:t>
            </a:r>
            <a:endParaRPr lang="el-GR" sz="2400" dirty="0" smtClean="0"/>
          </a:p>
          <a:p>
            <a:pPr algn="just"/>
            <a:r>
              <a:rPr lang="en-US" sz="2400" dirty="0" smtClean="0"/>
              <a:t>ICOMOS (International Council on Monuments and Sites )</a:t>
            </a:r>
            <a:endParaRPr lang="el-GR" sz="2400" dirty="0" smtClean="0"/>
          </a:p>
          <a:p>
            <a:pPr algn="just"/>
            <a:r>
              <a:rPr lang="en-US" sz="2400" dirty="0" smtClean="0"/>
              <a:t> OWHC (Organization of World Heritage Cities)</a:t>
            </a:r>
            <a:endParaRPr lang="el-GR" sz="2400" dirty="0" smtClean="0"/>
          </a:p>
          <a:p>
            <a:pPr algn="just"/>
            <a:endParaRPr lang="el-GR" sz="2000" dirty="0">
              <a:solidFill>
                <a:srgbClr val="CE1E8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384663"/>
            <a:ext cx="5183188" cy="4805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200" dirty="0" smtClean="0">
                <a:solidFill>
                  <a:srgbClr val="CE1E82"/>
                </a:solidFill>
              </a:rPr>
              <a:t>    </a:t>
            </a:r>
            <a:r>
              <a:rPr lang="el-GR" sz="2000" dirty="0" smtClean="0">
                <a:solidFill>
                  <a:srgbClr val="CE1E82"/>
                </a:solidFill>
              </a:rPr>
              <a:t>Βιομηχανική κληρονομιά (Χάρτα το Ν</a:t>
            </a:r>
            <a:r>
              <a:rPr lang="en-US" sz="2000" dirty="0" err="1" smtClean="0">
                <a:solidFill>
                  <a:srgbClr val="CE1E82"/>
                </a:solidFill>
              </a:rPr>
              <a:t>izhny</a:t>
            </a:r>
            <a:r>
              <a:rPr lang="en-US" sz="2000" dirty="0" smtClean="0">
                <a:solidFill>
                  <a:srgbClr val="CE1E82"/>
                </a:solidFill>
              </a:rPr>
              <a:t> </a:t>
            </a:r>
            <a:r>
              <a:rPr lang="en-US" sz="2000" dirty="0" err="1" smtClean="0">
                <a:solidFill>
                  <a:srgbClr val="CE1E82"/>
                </a:solidFill>
              </a:rPr>
              <a:t>Tagil</a:t>
            </a:r>
            <a:r>
              <a:rPr lang="el-GR" sz="2000" dirty="0" smtClean="0">
                <a:solidFill>
                  <a:srgbClr val="CE1E82"/>
                </a:solidFill>
              </a:rPr>
              <a:t>, 2003)</a:t>
            </a:r>
          </a:p>
          <a:p>
            <a:pPr algn="just">
              <a:buNone/>
            </a:pPr>
            <a:r>
              <a:rPr lang="en-US" sz="2000" dirty="0" smtClean="0"/>
              <a:t>    </a:t>
            </a:r>
            <a:r>
              <a:rPr lang="el-GR" sz="2000" dirty="0" smtClean="0"/>
              <a:t>Είναι τα κατάλοιπα του βιομηχανικού πολιτισμού που έχουν  ιστορική τεχνολογική κοινωνική αρχιτεκτονική ή επιστημονική αξία. Σε αυτόν περιλαμβάνονται τα</a:t>
            </a:r>
            <a:r>
              <a:rPr lang="en-US" sz="2000" dirty="0" smtClean="0"/>
              <a:t> </a:t>
            </a:r>
            <a:r>
              <a:rPr lang="el-GR" sz="2000" dirty="0" smtClean="0"/>
              <a:t>υλικά και τα άυλα αγαθά  (κτίρια, τεχνολογικός εξοπλισμός, χώροι κοινωνικών δραστηριοτήτων, μέθοδοι και συνθήκες εργασίας, εργατικές διεκδικήσεις κ.α.)</a:t>
            </a:r>
          </a:p>
          <a:p>
            <a:pPr algn="just">
              <a:buNone/>
            </a:pPr>
            <a:r>
              <a:rPr lang="el-GR" sz="2000" dirty="0" smtClean="0">
                <a:solidFill>
                  <a:srgbClr val="CE1E82"/>
                </a:solidFill>
              </a:rPr>
              <a:t>Οι φορείς της:</a:t>
            </a:r>
            <a:endParaRPr lang="el-GR" sz="2000" dirty="0" smtClean="0"/>
          </a:p>
          <a:p>
            <a:pPr algn="just"/>
            <a:r>
              <a:rPr lang="en-US" sz="2000" dirty="0" smtClean="0"/>
              <a:t>TICCIH</a:t>
            </a:r>
            <a:r>
              <a:rPr lang="el-GR" sz="2000" dirty="0" smtClean="0"/>
              <a:t> (</a:t>
            </a:r>
            <a:r>
              <a:rPr lang="en-US" sz="2000" dirty="0" smtClean="0"/>
              <a:t>The International Committee for the Conservation of the Industrial Heritage)</a:t>
            </a:r>
            <a:endParaRPr lang="el-GR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Αμπράζης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4</a:t>
            </a:fld>
            <a:endParaRPr lang="el-GR"/>
          </a:p>
        </p:txBody>
      </p:sp>
      <p:sp>
        <p:nvSpPr>
          <p:cNvPr id="10" name="9 - Ορθογώνιο"/>
          <p:cNvSpPr/>
          <p:nvPr/>
        </p:nvSpPr>
        <p:spPr>
          <a:xfrm>
            <a:off x="4445067" y="522514"/>
            <a:ext cx="53259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dirty="0" smtClean="0">
                <a:solidFill>
                  <a:srgbClr val="CE1E82"/>
                </a:solidFill>
              </a:rPr>
              <a:t>Θεωρητικό υπόβαθρο (1)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878288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κειμένου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l-GR" sz="2200" dirty="0" smtClean="0">
                <a:solidFill>
                  <a:srgbClr val="CE1E82"/>
                </a:solidFill>
              </a:rPr>
              <a:t>Πολιτιστική διαχείριση (</a:t>
            </a:r>
            <a:r>
              <a:rPr lang="en-US" sz="2200" dirty="0" smtClean="0">
                <a:solidFill>
                  <a:srgbClr val="CE1E82"/>
                </a:solidFill>
              </a:rPr>
              <a:t>management</a:t>
            </a:r>
            <a:r>
              <a:rPr lang="el-GR" sz="2200" dirty="0" smtClean="0">
                <a:solidFill>
                  <a:srgbClr val="CE1E82"/>
                </a:solidFill>
              </a:rPr>
              <a:t>) </a:t>
            </a:r>
            <a:r>
              <a:rPr lang="el-GR" sz="2200" dirty="0" smtClean="0">
                <a:solidFill>
                  <a:srgbClr val="272F3D"/>
                </a:solidFill>
              </a:rPr>
              <a:t>είναι</a:t>
            </a: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/>
              <a:t>η μεθοδική προσπάθεια προγραμματισμού, οργάνωσης, διεύθυνσης και έλεγχου δραστηριοτήτων </a:t>
            </a:r>
            <a:endParaRPr lang="el-GR" sz="2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Αμπραζης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5</a:t>
            </a:fld>
            <a:endParaRPr lang="el-GR"/>
          </a:p>
        </p:txBody>
      </p:sp>
      <p:pic>
        <p:nvPicPr>
          <p:cNvPr id="10" name="9 - Θέση περιεχομένου" descr="ÎÏÎ¿ÏÎ­Î»ÎµÏÎ¼Î± ÎµÎ¹ÎºÏÎ½Î±Ï Î³Î¹Î± Î¿Î¹ Î»ÎµÎ¹ÏÎ¿ÏÏÎ³Î¯ÎµÏ ÏÎ·Ï Î´Î¹Î¿Î¹ÎºÎ·ÏÎ·Ï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3188" y="2318910"/>
            <a:ext cx="5293223" cy="221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- Ορθογώνιο"/>
          <p:cNvSpPr/>
          <p:nvPr/>
        </p:nvSpPr>
        <p:spPr>
          <a:xfrm>
            <a:off x="4037351" y="509451"/>
            <a:ext cx="48323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dirty="0" smtClean="0">
                <a:solidFill>
                  <a:srgbClr val="CE1E82"/>
                </a:solidFill>
              </a:rPr>
              <a:t>Θεωρητικό υπόβαθρο </a:t>
            </a:r>
            <a:r>
              <a:rPr lang="el-GR" sz="3200" dirty="0" smtClean="0">
                <a:solidFill>
                  <a:srgbClr val="CE1E82"/>
                </a:solidFill>
              </a:rPr>
              <a:t>(2) 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xmlns="" val="134990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833939" y="365125"/>
            <a:ext cx="5101055" cy="1325563"/>
          </a:xfrm>
        </p:spPr>
        <p:txBody>
          <a:bodyPr>
            <a:normAutofit/>
          </a:bodyPr>
          <a:lstStyle/>
          <a:p>
            <a:pPr algn="ctr"/>
            <a:r>
              <a:rPr lang="el-GR" sz="3200" dirty="0" smtClean="0">
                <a:solidFill>
                  <a:srgbClr val="CE1E82"/>
                </a:solidFill>
              </a:rPr>
              <a:t>Μελέτη </a:t>
            </a:r>
            <a:r>
              <a:rPr lang="el-GR" sz="3200" dirty="0" smtClean="0">
                <a:solidFill>
                  <a:srgbClr val="CE1E82"/>
                </a:solidFill>
              </a:rPr>
              <a:t>περίπτωσης: </a:t>
            </a:r>
            <a:br>
              <a:rPr lang="el-GR" sz="3200" dirty="0" smtClean="0">
                <a:solidFill>
                  <a:srgbClr val="CE1E82"/>
                </a:solidFill>
              </a:rPr>
            </a:br>
            <a:r>
              <a:rPr lang="el-GR" sz="3200" dirty="0" smtClean="0">
                <a:solidFill>
                  <a:srgbClr val="CE1E82"/>
                </a:solidFill>
              </a:rPr>
              <a:t>Δήμος Ελευσίνας</a:t>
            </a:r>
            <a:endParaRPr lang="el-GR" sz="3200" dirty="0">
              <a:solidFill>
                <a:srgbClr val="CE1E82"/>
              </a:solidFill>
            </a:endParaRPr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>
          <a:xfrm>
            <a:off x="890452" y="1449977"/>
            <a:ext cx="10515600" cy="505355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sz="2000" dirty="0" smtClean="0"/>
              <a:t>Ελευσίνα Πολιτιστική Πρωτεύουσα της </a:t>
            </a:r>
            <a:r>
              <a:rPr lang="el-GR" sz="2000" dirty="0" err="1" smtClean="0"/>
              <a:t>Ευρωπης</a:t>
            </a:r>
            <a:r>
              <a:rPr lang="el-GR" sz="2000" dirty="0" smtClean="0"/>
              <a:t> 2021</a:t>
            </a:r>
            <a:endParaRPr lang="el-GR" sz="2000" dirty="0" smtClean="0"/>
          </a:p>
          <a:p>
            <a:pPr>
              <a:buNone/>
            </a:pPr>
            <a:r>
              <a:rPr lang="el-GR" sz="2000" b="1" dirty="0" smtClean="0"/>
              <a:t>Φορείς </a:t>
            </a:r>
            <a:r>
              <a:rPr lang="el-GR" sz="2000" b="1" dirty="0" smtClean="0"/>
              <a:t>ανάπτυξης  και πολιτιστικής διαχείρισης της περιοχής της Ελευσίνας</a:t>
            </a:r>
          </a:p>
          <a:p>
            <a:r>
              <a:rPr lang="el-GR" sz="2000" dirty="0" smtClean="0"/>
              <a:t>Δήμος Ελευσίνας</a:t>
            </a:r>
          </a:p>
          <a:p>
            <a:pPr marL="228600" lvl="2">
              <a:spcBef>
                <a:spcPts val="1000"/>
              </a:spcBef>
            </a:pPr>
            <a:r>
              <a:rPr lang="x-none" smtClean="0"/>
              <a:t>Κοινωφελής Επιχείρηση Δήμου Ελευσίνας</a:t>
            </a:r>
            <a:r>
              <a:rPr lang="el-GR" dirty="0" smtClean="0"/>
              <a:t> (Κ.Ε.Δ.Ε.)</a:t>
            </a:r>
          </a:p>
          <a:p>
            <a:pPr marL="228600" lvl="2">
              <a:spcBef>
                <a:spcPts val="1000"/>
              </a:spcBef>
            </a:pPr>
            <a:r>
              <a:rPr lang="el-GR" dirty="0" smtClean="0"/>
              <a:t>Νομικό πρόσωπο Δημοσίου Δικαίου: Πολιτισμού, Αθλητισμού,  Κοινωνικής Πολιτικής και Προσχολικής Αγωγής (Π.Α.Κ.Π.Π.Α.)</a:t>
            </a:r>
          </a:p>
          <a:p>
            <a:pPr marL="228600" lvl="2">
              <a:spcBef>
                <a:spcPts val="1000"/>
              </a:spcBef>
            </a:pPr>
            <a:r>
              <a:rPr lang="el-GR" dirty="0" smtClean="0"/>
              <a:t>Δημοτική Ανώνυμη Εταιρεία Πολιτιστικής Πρωτεύουσας Ελευσίνας «</a:t>
            </a:r>
            <a:r>
              <a:rPr lang="en-US" dirty="0" smtClean="0"/>
              <a:t>ELEUSIS</a:t>
            </a:r>
            <a:r>
              <a:rPr lang="el-GR" dirty="0" smtClean="0"/>
              <a:t> </a:t>
            </a:r>
            <a:r>
              <a:rPr lang="el-GR" dirty="0" smtClean="0"/>
              <a:t>2021»</a:t>
            </a:r>
          </a:p>
          <a:p>
            <a:pPr marL="228600" lvl="2">
              <a:spcBef>
                <a:spcPts val="1000"/>
              </a:spcBef>
              <a:buNone/>
            </a:pPr>
            <a:r>
              <a:rPr lang="el-GR" b="1" dirty="0" smtClean="0"/>
              <a:t>Βιομηχανική Κληρονομιά της Πόλης</a:t>
            </a:r>
            <a:endParaRPr lang="el-GR" b="1" dirty="0" smtClean="0"/>
          </a:p>
          <a:p>
            <a:pPr marL="228600" lvl="2">
              <a:spcBef>
                <a:spcPts val="1000"/>
              </a:spcBef>
            </a:pPr>
            <a:r>
              <a:rPr lang="el-GR" dirty="0" smtClean="0"/>
              <a:t>Ελαιουργική </a:t>
            </a:r>
            <a:r>
              <a:rPr lang="el-GR" dirty="0" smtClean="0"/>
              <a:t>– Κεντρική Συνεταιριστική Ένωσης </a:t>
            </a:r>
            <a:r>
              <a:rPr lang="el-GR" dirty="0" smtClean="0"/>
              <a:t>Ελαιοπαραγωγών </a:t>
            </a:r>
            <a:r>
              <a:rPr lang="el-GR" dirty="0" smtClean="0"/>
              <a:t>Ελλάδος </a:t>
            </a:r>
            <a:r>
              <a:rPr lang="el-GR" dirty="0" smtClean="0"/>
              <a:t>ΣΥΝ.Π.Ε</a:t>
            </a:r>
          </a:p>
          <a:p>
            <a:pPr marL="228600" lvl="2">
              <a:spcBef>
                <a:spcPts val="1000"/>
              </a:spcBef>
            </a:pPr>
            <a:r>
              <a:rPr lang="el-GR" dirty="0" smtClean="0"/>
              <a:t> </a:t>
            </a:r>
            <a:r>
              <a:rPr lang="el-GR" dirty="0" smtClean="0"/>
              <a:t>Σαπωνοποιεία </a:t>
            </a:r>
            <a:r>
              <a:rPr lang="el-GR" dirty="0" smtClean="0"/>
              <a:t>- Ελαιουργία</a:t>
            </a:r>
          </a:p>
          <a:p>
            <a:pPr marL="228600" lvl="2">
              <a:spcBef>
                <a:spcPts val="1000"/>
              </a:spcBef>
            </a:pPr>
            <a:r>
              <a:rPr lang="el-GR" dirty="0" smtClean="0"/>
              <a:t>Χρωματουργεία </a:t>
            </a:r>
            <a:r>
              <a:rPr lang="en-US" dirty="0" smtClean="0"/>
              <a:t>IRIS</a:t>
            </a:r>
            <a:r>
              <a:rPr lang="el-GR" dirty="0" smtClean="0"/>
              <a:t> Μενέλαος Σακελλαρίου </a:t>
            </a:r>
            <a:r>
              <a:rPr lang="el-GR" dirty="0" smtClean="0"/>
              <a:t>Α.Ε</a:t>
            </a:r>
          </a:p>
          <a:p>
            <a:pPr marL="228600" lvl="2">
              <a:spcBef>
                <a:spcPts val="1000"/>
              </a:spcBef>
            </a:pPr>
            <a:r>
              <a:rPr lang="el-GR" dirty="0" smtClean="0"/>
              <a:t>Ελαιουργική </a:t>
            </a:r>
            <a:r>
              <a:rPr lang="el-GR" dirty="0" smtClean="0"/>
              <a:t>– Κεντρική Συνεταιριστική Ένωσης Ελαιοπαραγωγών  </a:t>
            </a:r>
            <a:r>
              <a:rPr lang="el-GR" sz="2000" dirty="0" smtClean="0"/>
              <a:t>Ελλάδος </a:t>
            </a:r>
            <a:r>
              <a:rPr lang="el-GR" sz="2000" dirty="0" smtClean="0"/>
              <a:t>ΣΥΝ.Π.Ε</a:t>
            </a:r>
          </a:p>
          <a:p>
            <a:pPr marL="228600" lvl="2">
              <a:spcBef>
                <a:spcPts val="1000"/>
              </a:spcBef>
            </a:pPr>
            <a:r>
              <a:rPr lang="el-GR" dirty="0" smtClean="0"/>
              <a:t>Πυρ-Καλ</a:t>
            </a:r>
          </a:p>
          <a:p>
            <a:pPr marL="228600" lvl="2">
              <a:spcBef>
                <a:spcPts val="1000"/>
              </a:spcBef>
            </a:pPr>
            <a:r>
              <a:rPr lang="el-GR" dirty="0" smtClean="0"/>
              <a:t>Ο Σιδηροδρομικός Σταθμός της Ελευσίνας</a:t>
            </a:r>
            <a:endParaRPr lang="el-GR" b="1" dirty="0" smtClean="0"/>
          </a:p>
          <a:p>
            <a:pPr marL="228600" lvl="2">
              <a:spcBef>
                <a:spcPts val="1000"/>
              </a:spcBef>
            </a:pPr>
            <a:endParaRPr lang="el-GR" dirty="0" smtClean="0"/>
          </a:p>
          <a:p>
            <a:pPr marL="228600" lvl="2">
              <a:spcBef>
                <a:spcPts val="1000"/>
              </a:spcBef>
            </a:pPr>
            <a:endParaRPr lang="el-GR" sz="2000" dirty="0" smtClean="0"/>
          </a:p>
          <a:p>
            <a:pPr marL="228600" lvl="2">
              <a:spcBef>
                <a:spcPts val="1000"/>
              </a:spcBef>
            </a:pPr>
            <a:endParaRPr lang="el-GR" sz="2800" dirty="0" smtClean="0"/>
          </a:p>
          <a:p>
            <a:pPr>
              <a:buNone/>
            </a:pPr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Αμπράζης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6</a:t>
            </a:fld>
            <a:endParaRPr lang="el-G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- Τίτλος"/>
          <p:cNvSpPr>
            <a:spLocks noGrp="1"/>
          </p:cNvSpPr>
          <p:nvPr>
            <p:ph type="title"/>
          </p:nvPr>
        </p:nvSpPr>
        <p:spPr>
          <a:xfrm>
            <a:off x="3833939" y="365125"/>
            <a:ext cx="7524000" cy="980349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>
                <a:solidFill>
                  <a:srgbClr val="CE1E82"/>
                </a:solidFill>
              </a:rPr>
              <a:t>Προφίλ της έρευνας και μεθοδολογία συνέντευξης (1)</a:t>
            </a:r>
            <a:endParaRPr lang="el-GR" dirty="0">
              <a:solidFill>
                <a:srgbClr val="CE1E82"/>
              </a:solidFill>
            </a:endParaRPr>
          </a:p>
        </p:txBody>
      </p:sp>
      <p:sp>
        <p:nvSpPr>
          <p:cNvPr id="17" name="16 - Θέση περιεχομένου"/>
          <p:cNvSpPr>
            <a:spLocks noGrp="1"/>
          </p:cNvSpPr>
          <p:nvPr>
            <p:ph idx="1"/>
          </p:nvPr>
        </p:nvSpPr>
        <p:spPr>
          <a:xfrm>
            <a:off x="838200" y="1489166"/>
            <a:ext cx="10515600" cy="4687797"/>
          </a:xfrm>
        </p:spPr>
        <p:txBody>
          <a:bodyPr>
            <a:normAutofit/>
          </a:bodyPr>
          <a:lstStyle/>
          <a:p>
            <a:r>
              <a:rPr lang="el-GR" sz="2200" dirty="0" smtClean="0"/>
              <a:t>Τόπος και χρόνος : Ελευσίνα 20 και 21 Μαΐου 2019 </a:t>
            </a:r>
          </a:p>
          <a:p>
            <a:r>
              <a:rPr lang="el-GR" sz="2200" dirty="0" err="1" smtClean="0"/>
              <a:t>Συνεντεύκτης</a:t>
            </a:r>
            <a:r>
              <a:rPr lang="el-GR" sz="2200" dirty="0" smtClean="0"/>
              <a:t>:  </a:t>
            </a:r>
            <a:r>
              <a:rPr lang="el-GR" sz="2200" dirty="0" err="1" smtClean="0"/>
              <a:t>Αμπράζης</a:t>
            </a:r>
            <a:r>
              <a:rPr lang="el-GR" sz="2200" dirty="0" smtClean="0"/>
              <a:t> Απόστολος</a:t>
            </a:r>
          </a:p>
          <a:p>
            <a:r>
              <a:rPr lang="el-GR" sz="2200" dirty="0" smtClean="0"/>
              <a:t>Συνεντευξιαζόμενοι: Δυο (2), Δήμαρχος της Ελευσίνας και Διευθύνουσα Συμβούλου ΠΠ21</a:t>
            </a:r>
          </a:p>
          <a:p>
            <a:r>
              <a:rPr lang="el-GR" sz="2200" dirty="0" smtClean="0"/>
              <a:t>Μεθοδολογικό πλαίσιο: Ποιοτική έρευνα</a:t>
            </a:r>
          </a:p>
          <a:p>
            <a:r>
              <a:rPr lang="el-GR" sz="2200" dirty="0" smtClean="0"/>
              <a:t>Στρατηγική δειγματοληψίας: Σκοπιμότητας</a:t>
            </a:r>
          </a:p>
          <a:p>
            <a:r>
              <a:rPr lang="el-GR" sz="2200" dirty="0" smtClean="0"/>
              <a:t>Εργαλείο συλλογής δεδομένων: Δομημένο </a:t>
            </a:r>
            <a:r>
              <a:rPr lang="el-GR" sz="2200" dirty="0" smtClean="0"/>
              <a:t>ερωτηματολόγιο (βασισμένο στη χάρτα του Ν.</a:t>
            </a:r>
            <a:r>
              <a:rPr lang="en-US" sz="2200" dirty="0" smtClean="0"/>
              <a:t> </a:t>
            </a:r>
            <a:r>
              <a:rPr lang="en-US" sz="2200" dirty="0" err="1" smtClean="0"/>
              <a:t>T</a:t>
            </a:r>
            <a:r>
              <a:rPr lang="en-US" sz="2200" dirty="0" err="1" smtClean="0"/>
              <a:t>agil</a:t>
            </a:r>
            <a:r>
              <a:rPr lang="el-GR" sz="2200" dirty="0" smtClean="0"/>
              <a:t>) </a:t>
            </a:r>
            <a:r>
              <a:rPr lang="el-GR" sz="2200" dirty="0" smtClean="0"/>
              <a:t>– προσωπική μαγνητοφωνημένη συνέντευξη</a:t>
            </a:r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Αμπράζης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717039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Αμπράζης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8</a:t>
            </a:fld>
            <a:endParaRPr lang="el-GR"/>
          </a:p>
        </p:txBody>
      </p:sp>
      <p:sp>
        <p:nvSpPr>
          <p:cNvPr id="5" name="4 - Ορθογώνιο"/>
          <p:cNvSpPr/>
          <p:nvPr/>
        </p:nvSpPr>
        <p:spPr>
          <a:xfrm>
            <a:off x="3827418" y="509450"/>
            <a:ext cx="73021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dirty="0" smtClean="0">
                <a:solidFill>
                  <a:srgbClr val="CE1E82"/>
                </a:solidFill>
                <a:latin typeface="+mj-lt"/>
              </a:rPr>
              <a:t>Προφίλ της έρευνας και μεθοδολογία συνέντευξης (2)</a:t>
            </a:r>
          </a:p>
          <a:p>
            <a:endParaRPr lang="el-GR" dirty="0" smtClean="0">
              <a:solidFill>
                <a:srgbClr val="CE1E82"/>
              </a:solidFill>
            </a:endParaRPr>
          </a:p>
          <a:p>
            <a:endParaRPr lang="el-GR" dirty="0" smtClean="0">
              <a:solidFill>
                <a:srgbClr val="CE1E82"/>
              </a:solidFill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1358537" y="1463040"/>
            <a:ext cx="941832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Εισαγωγή  (σκοπός, εμπιστοσύνη, άδεια καταγραφής)</a:t>
            </a:r>
          </a:p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/>
              <a:t>Άξονες:</a:t>
            </a:r>
          </a:p>
          <a:p>
            <a:r>
              <a:rPr lang="el-GR" sz="2200" dirty="0" smtClean="0"/>
              <a:t>1) το προφίλ του συνεντευξιαζόμενου </a:t>
            </a:r>
          </a:p>
          <a:p>
            <a:r>
              <a:rPr lang="el-GR" sz="2200" dirty="0" smtClean="0"/>
              <a:t>2)Τα χαρακτηριστικά και οι αξίες της Βιομηχανικής     Κληρονομιάς,  τρόποι διασφάλισης της, κατανοώντας  την εμπλοκή και την επιρροή των τοπικών αρχών στο στάδιο της διαχείρισής της</a:t>
            </a:r>
          </a:p>
          <a:p>
            <a:r>
              <a:rPr lang="el-GR" sz="2200" dirty="0" smtClean="0"/>
              <a:t>3)</a:t>
            </a:r>
            <a:r>
              <a:rPr lang="el-GR" sz="2400" b="1" dirty="0" smtClean="0"/>
              <a:t> </a:t>
            </a:r>
            <a:r>
              <a:rPr lang="el-GR" sz="2200" dirty="0" smtClean="0"/>
              <a:t>Αποτελεσματικότητα αρχικού προγραμματισμού στην αξιοποίηση της βιομηχανικής κληρονομιάς ενόψει της Πολιτιστικής Πρωτεύουσας 2021</a:t>
            </a:r>
            <a:r>
              <a:rPr lang="el-GR" sz="2400" b="1" dirty="0" smtClean="0"/>
              <a:t>. </a:t>
            </a: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/>
              <a:t>Ανάλυση περιεχομένου</a:t>
            </a:r>
            <a:r>
              <a:rPr lang="el-GR" sz="2200" dirty="0" smtClean="0">
                <a:solidFill>
                  <a:srgbClr val="272F3D"/>
                </a:solidFill>
              </a:rPr>
              <a:t> (οργάνωση και κωδικοποίηση)</a:t>
            </a:r>
            <a:endParaRPr lang="el-GR" sz="2200" dirty="0" smtClean="0"/>
          </a:p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/>
              <a:t>Περιορισμοί (περιορισμένο δείγμα, υψηλόβαθμα στελέχη. ιδιότητα </a:t>
            </a:r>
            <a:r>
              <a:rPr lang="el-GR" sz="2200" dirty="0" err="1" smtClean="0"/>
              <a:t>συνεντευκτή</a:t>
            </a:r>
            <a:r>
              <a:rPr lang="el-GR" sz="22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Αποτελέσματα και </a:t>
            </a:r>
            <a:r>
              <a:rPr lang="el-GR" sz="2200" dirty="0" smtClean="0">
                <a:solidFill>
                  <a:srgbClr val="272F3D"/>
                </a:solidFill>
              </a:rPr>
              <a:t>ερμηνεία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xmlns="" val="2227274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Αμπράζης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9</a:t>
            </a:fld>
            <a:endParaRPr lang="el-GR"/>
          </a:p>
        </p:txBody>
      </p:sp>
      <p:sp>
        <p:nvSpPr>
          <p:cNvPr id="5" name="4 - Ορθογώνιο"/>
          <p:cNvSpPr/>
          <p:nvPr/>
        </p:nvSpPr>
        <p:spPr>
          <a:xfrm>
            <a:off x="4558937" y="600891"/>
            <a:ext cx="6466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3200" dirty="0" smtClean="0">
                <a:solidFill>
                  <a:srgbClr val="CE1E82"/>
                </a:solidFill>
              </a:rPr>
              <a:t>Αποτελέσματα </a:t>
            </a:r>
          </a:p>
        </p:txBody>
      </p:sp>
      <p:sp>
        <p:nvSpPr>
          <p:cNvPr id="6" name="5 - Ορθογώνιο"/>
          <p:cNvSpPr/>
          <p:nvPr/>
        </p:nvSpPr>
        <p:spPr>
          <a:xfrm>
            <a:off x="1045029" y="1672046"/>
            <a:ext cx="987552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Ταύτιση των συνεντευξιαζόμενων σχετικά με τον ορισμό και της αξίες της βιομηχανικής κληρονομιάς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/>
              <a:t>Στενό</a:t>
            </a: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πλαίσιο αντίληψης σε σχέση με το περιεχόμενο των εννοιών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Διαφοροποιήσεις</a:t>
            </a: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και αποκλίσεις αναφορικά με τον αρχικό προγραμματισμό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Τα βιομηχανικά κατάλοιπα είναι σημείο αναφοράς σε σχέση με την διατήρηση της μνήμης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πολλοί διαφορετικοί εμπλεκόμενοι φορείς 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ελλιπής ενημέρωση πολιτών 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περιορισμοί σε σχέση με την νομική κάλυψη και τη θεσμική εξουσία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μη ύπαρξη ξεκάθαρων στόχων αναφορικά με την καταγραφή, προστασία, διαφύλαξη και ανάδειξη των βιομηχανικών μνημείων</a:t>
            </a:r>
            <a:endParaRPr lang="el-GR" sz="2200" dirty="0" smtClean="0">
              <a:solidFill>
                <a:srgbClr val="CE1E8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Αμπράζης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10</a:t>
            </a:fld>
            <a:endParaRPr lang="el-GR"/>
          </a:p>
        </p:txBody>
      </p:sp>
      <p:sp>
        <p:nvSpPr>
          <p:cNvPr id="5" name="4 - Ορθογώνιο"/>
          <p:cNvSpPr/>
          <p:nvPr/>
        </p:nvSpPr>
        <p:spPr>
          <a:xfrm>
            <a:off x="4088674" y="640079"/>
            <a:ext cx="4467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dirty="0" smtClean="0">
                <a:solidFill>
                  <a:srgbClr val="CE1E82"/>
                </a:solidFill>
              </a:rPr>
              <a:t>Συμπεράσματα</a:t>
            </a:r>
            <a:endParaRPr lang="el-GR" sz="3200" dirty="0"/>
          </a:p>
        </p:txBody>
      </p:sp>
      <p:sp>
        <p:nvSpPr>
          <p:cNvPr id="6" name="5 - Ορθογώνιο"/>
          <p:cNvSpPr/>
          <p:nvPr/>
        </p:nvSpPr>
        <p:spPr>
          <a:xfrm>
            <a:off x="1188720" y="1489166"/>
            <a:ext cx="920931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 </a:t>
            </a:r>
            <a:r>
              <a:rPr lang="el-GR" sz="2200" dirty="0" smtClean="0">
                <a:solidFill>
                  <a:srgbClr val="272F3D"/>
                </a:solidFill>
              </a:rPr>
              <a:t>Η μη </a:t>
            </a:r>
            <a:r>
              <a:rPr lang="el-GR" sz="2200" dirty="0" smtClean="0">
                <a:solidFill>
                  <a:srgbClr val="272F3D"/>
                </a:solidFill>
              </a:rPr>
              <a:t>α</a:t>
            </a:r>
            <a:r>
              <a:rPr lang="el-GR" sz="2200" dirty="0" smtClean="0">
                <a:solidFill>
                  <a:srgbClr val="272F3D"/>
                </a:solidFill>
              </a:rPr>
              <a:t>ντιμετώπιση </a:t>
            </a:r>
            <a:r>
              <a:rPr lang="el-GR" sz="2200" dirty="0" smtClean="0">
                <a:solidFill>
                  <a:srgbClr val="272F3D"/>
                </a:solidFill>
              </a:rPr>
              <a:t>της βιομηχανικής κληρονομιάς ως ενιαίο </a:t>
            </a:r>
            <a:r>
              <a:rPr lang="el-GR" sz="2200" dirty="0" smtClean="0">
                <a:solidFill>
                  <a:srgbClr val="272F3D"/>
                </a:solidFill>
              </a:rPr>
              <a:t>σύνολο</a:t>
            </a:r>
            <a:endParaRPr lang="el-GR" sz="2200" dirty="0" smtClean="0">
              <a:solidFill>
                <a:srgbClr val="272F3D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Μη ύπαρξη ενιαίου οργανωμένου σχεδιασμού υπό την επίβλεψη ενός κεντρικού υπεύθυνου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00000"/>
                </a:solidFill>
              </a:rPr>
              <a:t>  </a:t>
            </a:r>
            <a:r>
              <a:rPr lang="el-GR" sz="2200" dirty="0" smtClean="0">
                <a:solidFill>
                  <a:srgbClr val="272F3D"/>
                </a:solidFill>
              </a:rPr>
              <a:t>Αδυναμίες που παρουσιάζονται στον οργανισμό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 </a:t>
            </a:r>
            <a:r>
              <a:rPr lang="el-GR" sz="2200" dirty="0" smtClean="0">
                <a:solidFill>
                  <a:srgbClr val="272F3D"/>
                </a:solidFill>
              </a:rPr>
              <a:t>Διάχυση των αρμοδίων υπηρεσιών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00000"/>
                </a:solidFill>
              </a:rPr>
              <a:t>  </a:t>
            </a:r>
            <a:r>
              <a:rPr lang="el-GR" sz="2200" dirty="0" err="1" smtClean="0">
                <a:solidFill>
                  <a:srgbClr val="272F3D"/>
                </a:solidFill>
              </a:rPr>
              <a:t>Υποστελέχωση</a:t>
            </a:r>
            <a:r>
              <a:rPr lang="el-GR" sz="2200" dirty="0" smtClean="0">
                <a:solidFill>
                  <a:srgbClr val="272F3D"/>
                </a:solidFill>
              </a:rPr>
              <a:t> Διευθύνσεων, Τμημάτων και υπηρεσιών</a:t>
            </a: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 Έλλειψη καταρτισμένων στελεχών και  εμπειρίας</a:t>
            </a:r>
          </a:p>
          <a:p>
            <a:pPr algn="just"/>
            <a:endParaRPr lang="el-GR" sz="2200" dirty="0" smtClean="0">
              <a:solidFill>
                <a:srgbClr val="272F3D"/>
              </a:solidFill>
            </a:endParaRPr>
          </a:p>
          <a:p>
            <a:pPr algn="just">
              <a:buFont typeface="Arial" pitchFamily="34" charset="0"/>
              <a:buChar char="•"/>
            </a:pPr>
            <a:endParaRPr lang="el-GR" sz="2200" dirty="0" smtClean="0">
              <a:solidFill>
                <a:srgbClr val="272F3D"/>
              </a:solidFill>
            </a:endParaRPr>
          </a:p>
          <a:p>
            <a:pPr algn="just">
              <a:buFont typeface="Arial" pitchFamily="34" charset="0"/>
              <a:buChar char="•"/>
            </a:pPr>
            <a:endParaRPr lang="el-GR" sz="2200" dirty="0" smtClean="0">
              <a:solidFill>
                <a:srgbClr val="272F3D"/>
              </a:solidFill>
            </a:endParaRPr>
          </a:p>
          <a:p>
            <a:pPr algn="just"/>
            <a:endParaRPr lang="el-GR" sz="2200" dirty="0" smtClean="0">
              <a:solidFill>
                <a:srgbClr val="CE1E82"/>
              </a:solidFill>
            </a:endParaRPr>
          </a:p>
          <a:p>
            <a:pPr algn="just"/>
            <a:endParaRPr lang="el-GR" sz="2200" dirty="0" smtClean="0">
              <a:solidFill>
                <a:srgbClr val="272F3D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Αμπράζης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11</a:t>
            </a:fld>
            <a:endParaRPr lang="el-GR"/>
          </a:p>
        </p:txBody>
      </p:sp>
      <p:sp>
        <p:nvSpPr>
          <p:cNvPr id="5" name="4 - Ορθογώνιο"/>
          <p:cNvSpPr/>
          <p:nvPr/>
        </p:nvSpPr>
        <p:spPr>
          <a:xfrm>
            <a:off x="4245429" y="457199"/>
            <a:ext cx="4349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dirty="0" smtClean="0">
                <a:solidFill>
                  <a:srgbClr val="CE1E82"/>
                </a:solidFill>
              </a:rPr>
              <a:t>Προτάσεις</a:t>
            </a:r>
            <a:endParaRPr lang="el-GR" sz="3200" dirty="0"/>
          </a:p>
        </p:txBody>
      </p:sp>
      <p:sp>
        <p:nvSpPr>
          <p:cNvPr id="6" name="5 - Ορθογώνιο"/>
          <p:cNvSpPr/>
          <p:nvPr/>
        </p:nvSpPr>
        <p:spPr>
          <a:xfrm>
            <a:off x="1384663" y="1645921"/>
            <a:ext cx="933994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Δημιουργία ενός φορέα με έναν κεντρικό υπεύθυνο ενταγμένο στα πλαίσια του Δήμου για την ολοκληρωμένη προσέγγιση της βιομηχανικής κληρονομιάς</a:t>
            </a:r>
          </a:p>
          <a:p>
            <a:endParaRPr lang="el-GR" sz="2200" dirty="0" smtClean="0">
              <a:solidFill>
                <a:srgbClr val="272F3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Στελέχωση του φορέα με καταρτισμένο επιστημονικό προσωπικό διαφόρων ειδικοτήτων σε επιτελικό και εκτελεστικό επίπεδο</a:t>
            </a:r>
          </a:p>
          <a:p>
            <a:endParaRPr lang="el-GR" sz="2200" dirty="0" smtClean="0">
              <a:solidFill>
                <a:srgbClr val="272F3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>
                <a:solidFill>
                  <a:srgbClr val="272F3D"/>
                </a:solidFill>
              </a:rPr>
              <a:t>Άμεση επικοινωνία και συνεργασία με τους εμπλεκόμενους κρατικούς φορείς</a:t>
            </a:r>
          </a:p>
          <a:p>
            <a:endParaRPr lang="el-GR" sz="2200" dirty="0" smtClean="0">
              <a:solidFill>
                <a:srgbClr val="CE1E8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/>
              <a:t>Άμεση  προσέγγιση των διεθνών φορέων με πρωτοβουλίες του Δήμου</a:t>
            </a:r>
          </a:p>
          <a:p>
            <a:endParaRPr lang="el-GR" sz="2200" dirty="0" smtClean="0"/>
          </a:p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</a:t>
            </a:r>
            <a:r>
              <a:rPr lang="el-GR" sz="2200" dirty="0" smtClean="0"/>
              <a:t>Δημιουργικό και ειλικρινή διάλογο με τους πολίτες και των οργανώσεών τους</a:t>
            </a:r>
          </a:p>
          <a:p>
            <a:endParaRPr lang="el-GR" sz="2200" dirty="0" smtClean="0"/>
          </a:p>
          <a:p>
            <a:pPr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 </a:t>
            </a:r>
            <a:r>
              <a:rPr lang="el-GR" sz="2200" dirty="0" smtClean="0">
                <a:solidFill>
                  <a:srgbClr val="272F3D"/>
                </a:solidFill>
              </a:rPr>
              <a:t>Εφαρμογή των διεθνών συμβάσεων και τήρηση της νομοθεσίας</a:t>
            </a:r>
            <a:endParaRPr lang="el-GR" sz="2200" dirty="0" smtClean="0">
              <a:solidFill>
                <a:srgbClr val="CE1E82"/>
              </a:solidFill>
            </a:endParaRPr>
          </a:p>
          <a:p>
            <a:endParaRPr lang="el-GR" sz="2200" dirty="0" smtClean="0">
              <a:solidFill>
                <a:srgbClr val="CE1E8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 smtClean="0"/>
              <a:t>Αμπράζης</a:t>
            </a:r>
            <a:r>
              <a:rPr lang="el-GR" dirty="0" smtClean="0"/>
              <a:t> Ε. Απόστολος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12</a:t>
            </a:fld>
            <a:endParaRPr lang="el-GR"/>
          </a:p>
        </p:txBody>
      </p:sp>
      <p:sp>
        <p:nvSpPr>
          <p:cNvPr id="5" name="4 - Ορθογώνιο"/>
          <p:cNvSpPr/>
          <p:nvPr/>
        </p:nvSpPr>
        <p:spPr>
          <a:xfrm>
            <a:off x="3997234" y="548640"/>
            <a:ext cx="64661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dirty="0" smtClean="0">
                <a:solidFill>
                  <a:srgbClr val="CE1E82"/>
                </a:solidFill>
              </a:rPr>
              <a:t>Θέματα  προς περαιτέρω διερεύνηση</a:t>
            </a:r>
            <a:endParaRPr lang="el-GR" sz="3200" dirty="0"/>
          </a:p>
        </p:txBody>
      </p:sp>
      <p:sp>
        <p:nvSpPr>
          <p:cNvPr id="6" name="5 - Ορθογώνιο"/>
          <p:cNvSpPr/>
          <p:nvPr/>
        </p:nvSpPr>
        <p:spPr>
          <a:xfrm>
            <a:off x="1214845" y="2299064"/>
            <a:ext cx="949669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 </a:t>
            </a:r>
            <a:r>
              <a:rPr lang="el-GR" sz="2200" dirty="0" smtClean="0">
                <a:solidFill>
                  <a:srgbClr val="272F3D"/>
                </a:solidFill>
              </a:rPr>
              <a:t>Επιτάχυνση των διαδικασιών σε συνεργασία με τους συναρμόδιους φορείς</a:t>
            </a:r>
          </a:p>
          <a:p>
            <a:pPr algn="just">
              <a:buFont typeface="Arial" pitchFamily="34" charset="0"/>
              <a:buChar char="•"/>
            </a:pPr>
            <a:endParaRPr lang="el-GR" sz="2200" dirty="0" smtClean="0">
              <a:solidFill>
                <a:srgbClr val="272F3D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l-GR" sz="2200" dirty="0" smtClean="0">
                <a:solidFill>
                  <a:srgbClr val="CE1E82"/>
                </a:solidFill>
              </a:rPr>
              <a:t>  </a:t>
            </a:r>
            <a:r>
              <a:rPr lang="el-GR" sz="2200" dirty="0" smtClean="0">
                <a:solidFill>
                  <a:srgbClr val="272F3D"/>
                </a:solidFill>
              </a:rPr>
              <a:t>Εκχωρήσεις αρμοδιοτήτων - εξουσιών και νομοθετικές ρυθμίσεις σε περιοχές πληγείσες από την αποβιομηχάνιση</a:t>
            </a:r>
            <a:endParaRPr lang="el-GR" sz="2200" dirty="0" smtClean="0">
              <a:solidFill>
                <a:srgbClr val="CE1E82"/>
              </a:solidFill>
            </a:endParaRPr>
          </a:p>
          <a:p>
            <a:pPr algn="just">
              <a:buFont typeface="Arial" pitchFamily="34" charset="0"/>
              <a:buChar char="•"/>
            </a:pPr>
            <a:endParaRPr lang="el-GR" dirty="0" smtClean="0">
              <a:solidFill>
                <a:srgbClr val="272F3D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>
          <a:xfrm>
            <a:off x="3847002" y="300446"/>
            <a:ext cx="7524000" cy="1181237"/>
          </a:xfrm>
        </p:spPr>
        <p:txBody>
          <a:bodyPr>
            <a:normAutofit/>
          </a:bodyPr>
          <a:lstStyle/>
          <a:p>
            <a:pPr algn="ctr"/>
            <a:r>
              <a:rPr lang="el-GR" sz="3200" dirty="0" smtClean="0">
                <a:solidFill>
                  <a:srgbClr val="CE1E82"/>
                </a:solidFill>
              </a:rPr>
              <a:t>Ενδεικτική Βιβλιογραφία Θεωρητικού υπόβαθρου </a:t>
            </a:r>
            <a:endParaRPr lang="el-GR" sz="3200" dirty="0">
              <a:solidFill>
                <a:srgbClr val="CE1E82"/>
              </a:solidFill>
            </a:endParaRPr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>
          <a:xfrm>
            <a:off x="838200" y="1528354"/>
            <a:ext cx="10515600" cy="4648609"/>
          </a:xfrm>
        </p:spPr>
        <p:txBody>
          <a:bodyPr>
            <a:normAutofit fontScale="92500" lnSpcReduction="10000"/>
          </a:bodyPr>
          <a:lstStyle/>
          <a:p>
            <a:r>
              <a:rPr lang="el-GR" sz="2200" dirty="0" err="1" smtClean="0"/>
              <a:t>Alfrey</a:t>
            </a:r>
            <a:r>
              <a:rPr lang="el-GR" sz="2200" dirty="0" smtClean="0"/>
              <a:t>, J. &amp; </a:t>
            </a:r>
            <a:r>
              <a:rPr lang="el-GR" sz="2200" dirty="0" err="1" smtClean="0"/>
              <a:t>Putnam</a:t>
            </a:r>
            <a:r>
              <a:rPr lang="el-GR" sz="2200" dirty="0" smtClean="0"/>
              <a:t>, T. (1992).  </a:t>
            </a:r>
            <a:r>
              <a:rPr lang="el-GR" sz="2200" i="1" dirty="0" smtClean="0"/>
              <a:t>Η Βιομηχανική Κληρονομιά.  (</a:t>
            </a:r>
            <a:r>
              <a:rPr lang="el-GR" sz="2200" dirty="0" smtClean="0"/>
              <a:t>Ε. </a:t>
            </a:r>
            <a:r>
              <a:rPr lang="el-GR" sz="2200" dirty="0" err="1" smtClean="0"/>
              <a:t>Βλάχου</a:t>
            </a:r>
            <a:r>
              <a:rPr lang="el-GR" sz="2200" dirty="0" smtClean="0"/>
              <a:t>, </a:t>
            </a:r>
            <a:r>
              <a:rPr lang="el-GR" sz="2200" dirty="0" err="1" smtClean="0"/>
              <a:t>μεταφρ</a:t>
            </a:r>
            <a:r>
              <a:rPr lang="el-GR" sz="2200" dirty="0" smtClean="0"/>
              <a:t>.).   </a:t>
            </a:r>
            <a:r>
              <a:rPr lang="el-GR" sz="2200" i="1" dirty="0" smtClean="0"/>
              <a:t>Αθήνα</a:t>
            </a:r>
            <a:r>
              <a:rPr lang="el-GR" sz="2200" dirty="0" smtClean="0"/>
              <a:t>: Πολιτιστικό Τεχνολογικό ίδρυμα ΕΤΒΑ</a:t>
            </a:r>
          </a:p>
          <a:p>
            <a:r>
              <a:rPr lang="el-GR" sz="2200" dirty="0" err="1" smtClean="0"/>
              <a:t>Βινιεράτου</a:t>
            </a:r>
            <a:r>
              <a:rPr lang="el-GR" sz="2200" dirty="0" smtClean="0"/>
              <a:t> Μ., Γεωργίου Α., </a:t>
            </a:r>
            <a:r>
              <a:rPr lang="el-GR" sz="2200" dirty="0" err="1" smtClean="0"/>
              <a:t>Γλύτση</a:t>
            </a:r>
            <a:r>
              <a:rPr lang="el-GR" sz="2200" dirty="0" smtClean="0"/>
              <a:t> Ε., </a:t>
            </a:r>
            <a:r>
              <a:rPr lang="el-GR" sz="2200" dirty="0" err="1" smtClean="0"/>
              <a:t>Κιούκας</a:t>
            </a:r>
            <a:r>
              <a:rPr lang="el-GR" sz="2200" dirty="0" smtClean="0"/>
              <a:t>, Α., Κοσκινά, Α., </a:t>
            </a:r>
            <a:r>
              <a:rPr lang="el-GR" sz="2200" dirty="0" err="1" smtClean="0"/>
              <a:t>Μπουσουλέγκα</a:t>
            </a:r>
            <a:r>
              <a:rPr lang="el-GR" sz="2200" dirty="0" smtClean="0"/>
              <a:t>, Χ., Οικονόμου, Μ., Σκούρα, Β., </a:t>
            </a:r>
            <a:r>
              <a:rPr lang="el-GR" sz="2200" dirty="0" err="1" smtClean="0"/>
              <a:t>Ταξοπούλου</a:t>
            </a:r>
            <a:r>
              <a:rPr lang="el-GR" sz="2200" dirty="0" smtClean="0"/>
              <a:t>, Ι. &amp; </a:t>
            </a:r>
            <a:r>
              <a:rPr lang="el-GR" sz="2200" dirty="0" err="1" smtClean="0"/>
              <a:t>Χαμπούρη</a:t>
            </a:r>
            <a:r>
              <a:rPr lang="el-GR" sz="2200" dirty="0" smtClean="0"/>
              <a:t>-</a:t>
            </a:r>
            <a:r>
              <a:rPr lang="el-GR" sz="2200" dirty="0" err="1" smtClean="0"/>
              <a:t>Ιωαννίδου</a:t>
            </a:r>
            <a:r>
              <a:rPr lang="el-GR" sz="2200" dirty="0" smtClean="0"/>
              <a:t>, Α. (2003).  </a:t>
            </a:r>
            <a:r>
              <a:rPr lang="el-GR" sz="2200" i="1" dirty="0" smtClean="0"/>
              <a:t>Πολιτιστική πολιτική και Διοίκηση.  Πολιτιστική Διαχείριση. </a:t>
            </a:r>
            <a:r>
              <a:rPr lang="el-GR" sz="2200" dirty="0" smtClean="0"/>
              <a:t>Πάτρα: Ελληνικό Ανοικτό Πανεπιστήμιο (ΕΑΠ).</a:t>
            </a:r>
          </a:p>
          <a:p>
            <a:r>
              <a:rPr lang="el-GR" sz="2200" dirty="0" err="1" smtClean="0"/>
              <a:t>Γκούσκος</a:t>
            </a:r>
            <a:r>
              <a:rPr lang="el-GR" sz="2200" dirty="0" smtClean="0"/>
              <a:t>, Δ.  (2005).   Πανεπιστημιακές σημειώσεις.  </a:t>
            </a:r>
            <a:r>
              <a:rPr lang="el-GR" sz="2200" dirty="0" err="1" smtClean="0"/>
              <a:t>Διατμηματικό</a:t>
            </a:r>
            <a:r>
              <a:rPr lang="el-GR" sz="2200" dirty="0" smtClean="0"/>
              <a:t> ΠΜΣ: Οικονομική και Διοίκηση Τηλεπικοινωνιακών Δικτύων.  Αθήνα: Πανεπιστήμιο Αθηνών.</a:t>
            </a:r>
          </a:p>
          <a:p>
            <a:r>
              <a:rPr lang="en-US" sz="2200" dirty="0" smtClean="0"/>
              <a:t>Koontz</a:t>
            </a:r>
            <a:r>
              <a:rPr lang="en-GB" sz="2200" dirty="0" smtClean="0"/>
              <a:t>, </a:t>
            </a:r>
            <a:r>
              <a:rPr lang="en-US" sz="2200" dirty="0" smtClean="0"/>
              <a:t>H</a:t>
            </a:r>
            <a:r>
              <a:rPr lang="en-GB" sz="2200" dirty="0" smtClean="0"/>
              <a:t>. (2008).</a:t>
            </a:r>
            <a:r>
              <a:rPr lang="en-US" sz="2200" i="1" dirty="0" smtClean="0"/>
              <a:t>  Essentials of management</a:t>
            </a:r>
            <a:r>
              <a:rPr lang="en-GB" sz="2200" i="1" dirty="0" smtClean="0"/>
              <a:t>: </a:t>
            </a:r>
            <a:r>
              <a:rPr lang="en-US" sz="2200" i="1" dirty="0" smtClean="0"/>
              <a:t>an international perspective</a:t>
            </a:r>
            <a:r>
              <a:rPr lang="en-GB" sz="2200" dirty="0" smtClean="0"/>
              <a:t>.  </a:t>
            </a:r>
            <a:r>
              <a:rPr lang="en-US" sz="2200" dirty="0" smtClean="0"/>
              <a:t>India</a:t>
            </a:r>
            <a:r>
              <a:rPr lang="en-GB" sz="2200" dirty="0" smtClean="0"/>
              <a:t>: </a:t>
            </a:r>
            <a:r>
              <a:rPr lang="en-US" sz="2200" dirty="0" smtClean="0"/>
              <a:t>Tata McGraw</a:t>
            </a:r>
            <a:r>
              <a:rPr lang="en-GB" sz="2200" dirty="0" smtClean="0"/>
              <a:t>-</a:t>
            </a:r>
            <a:r>
              <a:rPr lang="en-US" sz="2200" dirty="0" smtClean="0"/>
              <a:t>Hill</a:t>
            </a:r>
            <a:r>
              <a:rPr lang="en-GB" sz="2200" dirty="0" smtClean="0"/>
              <a:t>.</a:t>
            </a:r>
            <a:endParaRPr lang="el-GR" sz="2200" dirty="0" smtClean="0"/>
          </a:p>
          <a:p>
            <a:r>
              <a:rPr lang="el-GR" sz="2200" dirty="0" err="1" smtClean="0"/>
              <a:t>Κουτούζης</a:t>
            </a:r>
            <a:r>
              <a:rPr lang="el-GR" sz="2200" dirty="0" smtClean="0"/>
              <a:t>, Μ., (1999). Γενικές Αρχές Μάνατζμεντ, Τουριστική Νομοθεσία και Οργάνωση Εργοδοτικών και Συλλογικών Φορέων. Πάτρα: Ελληνικό Ανοικτό Πανεπιστήμιο (ΕΑΠ).</a:t>
            </a:r>
          </a:p>
          <a:p>
            <a:r>
              <a:rPr lang="el-GR" sz="2200" dirty="0" smtClean="0"/>
              <a:t>Πασχαλίδης, Γ., </a:t>
            </a:r>
            <a:r>
              <a:rPr lang="el-GR" sz="2200" dirty="0" err="1" smtClean="0"/>
              <a:t>Χαμπούρη</a:t>
            </a:r>
            <a:r>
              <a:rPr lang="el-GR" sz="2200" dirty="0" smtClean="0"/>
              <a:t>-</a:t>
            </a:r>
            <a:r>
              <a:rPr lang="el-GR" sz="2200" dirty="0" err="1" smtClean="0"/>
              <a:t>Ιωαννίδου</a:t>
            </a:r>
            <a:r>
              <a:rPr lang="el-GR" sz="2200" dirty="0" smtClean="0"/>
              <a:t>, Α., (2002). </a:t>
            </a:r>
            <a:r>
              <a:rPr lang="el-GR" sz="2200" i="1" dirty="0" smtClean="0"/>
              <a:t>Οι διαστάσεις των πολιτιστικών φαινομένων.</a:t>
            </a:r>
            <a:r>
              <a:rPr lang="el-GR" sz="2200" dirty="0" smtClean="0"/>
              <a:t> Πάτρα: Ελληνικό Ανοικτό Πανεπιστήμιο (ΕΑΠ).</a:t>
            </a:r>
          </a:p>
          <a:p>
            <a:r>
              <a:rPr lang="el-GR" sz="2200" dirty="0" err="1" smtClean="0"/>
              <a:t>Χυτήρης</a:t>
            </a:r>
            <a:r>
              <a:rPr lang="el-GR" sz="2200" dirty="0" smtClean="0"/>
              <a:t>, Λ. &amp; </a:t>
            </a:r>
            <a:r>
              <a:rPr lang="el-GR" sz="2200" dirty="0" err="1" smtClean="0"/>
              <a:t>Άννινος</a:t>
            </a:r>
            <a:r>
              <a:rPr lang="el-GR" sz="2200" dirty="0" smtClean="0"/>
              <a:t>, Λ. (2015).  </a:t>
            </a:r>
            <a:r>
              <a:rPr lang="el-GR" sz="2200" i="1" dirty="0" smtClean="0"/>
              <a:t>Διοίκηση και Ποιότητα Υπηρεσιών</a:t>
            </a:r>
            <a:r>
              <a:rPr lang="el-GR" sz="2200" dirty="0" smtClean="0"/>
              <a:t>.  Σύνδεσμος Ελληνικών Ακαδημαϊκών Βιβλίων (ΣΕΑΒ). Αθήνα: Εθνικό Μετσόβιο Πολυτεχνείο.</a:t>
            </a:r>
          </a:p>
          <a:p>
            <a:endParaRPr lang="el-GR" sz="2000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Απόστολος Ε.  </a:t>
            </a:r>
            <a:r>
              <a:rPr lang="el-GR" dirty="0" err="1" smtClean="0"/>
              <a:t>Αμπράζης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13</a:t>
            </a:fld>
            <a:endParaRPr lang="el-G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3200" dirty="0" smtClean="0">
                <a:solidFill>
                  <a:srgbClr val="CE1E82"/>
                </a:solidFill>
              </a:rPr>
              <a:t>Βιβλιογραφία που χρησιμοποιήθηκε για την μεθοδολογία της έρευνας  </a:t>
            </a:r>
            <a:endParaRPr lang="el-GR" sz="3200" dirty="0">
              <a:solidFill>
                <a:srgbClr val="CE1E82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Babbie</a:t>
            </a:r>
            <a:r>
              <a:rPr lang="en-US" sz="2000" dirty="0" smtClean="0"/>
              <a:t>, E. (2011). </a:t>
            </a:r>
            <a:r>
              <a:rPr lang="el-GR" sz="2000" dirty="0" smtClean="0"/>
              <a:t> Εισαγωγή στην κοινωνική έρευνα. Βογιατζής (</a:t>
            </a:r>
            <a:r>
              <a:rPr lang="el-GR" sz="2000" dirty="0" err="1" smtClean="0"/>
              <a:t>μεταφρ</a:t>
            </a:r>
            <a:r>
              <a:rPr lang="el-GR" sz="2000" dirty="0" smtClean="0"/>
              <a:t>.) Κ. Ζαφειρόπουλος (</a:t>
            </a:r>
            <a:r>
              <a:rPr lang="el-GR" sz="2000" dirty="0" err="1" smtClean="0"/>
              <a:t>επιμ</a:t>
            </a:r>
            <a:r>
              <a:rPr lang="el-GR" sz="2000" dirty="0" smtClean="0"/>
              <a:t>.). Αθήνα: Κριτική.</a:t>
            </a:r>
          </a:p>
          <a:p>
            <a:r>
              <a:rPr lang="en-US" sz="2000" dirty="0" err="1" smtClean="0"/>
              <a:t>Bryman</a:t>
            </a:r>
            <a:r>
              <a:rPr lang="el-GR" sz="2000" dirty="0" smtClean="0"/>
              <a:t>, </a:t>
            </a:r>
            <a:r>
              <a:rPr lang="en-US" sz="2000" dirty="0" smtClean="0"/>
              <a:t>A</a:t>
            </a:r>
            <a:r>
              <a:rPr lang="el-GR" sz="2000" dirty="0" smtClean="0"/>
              <a:t>. (2017).  </a:t>
            </a:r>
            <a:r>
              <a:rPr lang="x-none" sz="2000" i="1" smtClean="0"/>
              <a:t>Μέθοδοι Κοινωνικής Έρευνας</a:t>
            </a:r>
            <a:r>
              <a:rPr lang="x-none" sz="2000" smtClean="0"/>
              <a:t>.  Π. Σακελλαρίου. </a:t>
            </a:r>
            <a:r>
              <a:rPr lang="el-GR" sz="2000" dirty="0" smtClean="0"/>
              <a:t>(</a:t>
            </a:r>
            <a:r>
              <a:rPr lang="el-GR" sz="2000" dirty="0" err="1" smtClean="0"/>
              <a:t>μεταφρ</a:t>
            </a:r>
            <a:r>
              <a:rPr lang="el-GR" sz="2000" dirty="0" smtClean="0"/>
              <a:t>.), </a:t>
            </a:r>
            <a:r>
              <a:rPr lang="x-none" sz="2000" smtClean="0"/>
              <a:t>Α. Αϊδίνης</a:t>
            </a:r>
            <a:r>
              <a:rPr lang="el-GR" sz="2000" dirty="0" smtClean="0"/>
              <a:t> (</a:t>
            </a:r>
            <a:r>
              <a:rPr lang="el-GR" sz="2000" dirty="0" err="1" smtClean="0"/>
              <a:t>επιμ</a:t>
            </a:r>
            <a:r>
              <a:rPr lang="el-GR" sz="2000" dirty="0" smtClean="0"/>
              <a:t>.).  </a:t>
            </a:r>
            <a:r>
              <a:rPr lang="x-none" sz="2000" smtClean="0"/>
              <a:t>Αθήνα: </a:t>
            </a:r>
            <a:r>
              <a:rPr lang="en-US" sz="2000" dirty="0" smtClean="0"/>
              <a:t>Gutenberg</a:t>
            </a:r>
            <a:r>
              <a:rPr lang="el-GR" sz="2000" dirty="0" smtClean="0"/>
              <a:t>.</a:t>
            </a:r>
            <a:r>
              <a:rPr lang="en-US" sz="2000" dirty="0" smtClean="0"/>
              <a:t> </a:t>
            </a:r>
            <a:endParaRPr lang="el-GR" sz="2000" dirty="0" smtClean="0"/>
          </a:p>
          <a:p>
            <a:r>
              <a:rPr lang="el-GR" sz="2000" dirty="0" err="1" smtClean="0"/>
              <a:t>Ίσαρη</a:t>
            </a:r>
            <a:r>
              <a:rPr lang="el-GR" sz="2000" dirty="0" smtClean="0"/>
              <a:t>, Φ. &amp; </a:t>
            </a:r>
            <a:r>
              <a:rPr lang="el-GR" sz="2000" dirty="0" err="1" smtClean="0"/>
              <a:t>Πουρκός</a:t>
            </a:r>
            <a:r>
              <a:rPr lang="el-GR" sz="2000" dirty="0" smtClean="0"/>
              <a:t>, Π. (2015).  </a:t>
            </a:r>
            <a:r>
              <a:rPr lang="el-GR" sz="2000" i="1" dirty="0" smtClean="0"/>
              <a:t>Ποιοτική μεθοδολογία έρευνας. Εφαρμογές στην Ψυχολογία και την Εκπαίδευση.  </a:t>
            </a:r>
            <a:r>
              <a:rPr lang="el-GR" sz="2000" dirty="0" smtClean="0"/>
              <a:t>Αθήνα: Σύνδεσμος Ελληνικών Ακαδημαϊκών Βιβλιοθηκών (ΣΕΑΒ).</a:t>
            </a:r>
          </a:p>
          <a:p>
            <a:r>
              <a:rPr lang="el-GR" sz="2000" dirty="0" err="1" smtClean="0"/>
              <a:t>Κεδράκα</a:t>
            </a:r>
            <a:r>
              <a:rPr lang="el-GR" sz="2000" dirty="0" smtClean="0"/>
              <a:t>, Κ. (2008).  </a:t>
            </a:r>
            <a:r>
              <a:rPr lang="el-GR" sz="2000" i="1" dirty="0" smtClean="0"/>
              <a:t>Μεθοδολογία λήψης συνέντευξης.</a:t>
            </a:r>
          </a:p>
          <a:p>
            <a:r>
              <a:rPr lang="el-GR" sz="2000" dirty="0" err="1" smtClean="0"/>
              <a:t>Λαγουμιντζής</a:t>
            </a:r>
            <a:r>
              <a:rPr lang="el-GR" sz="2000" dirty="0" smtClean="0"/>
              <a:t> Γ., Βλαχόπουλος Γ. &amp; </a:t>
            </a:r>
            <a:r>
              <a:rPr lang="el-GR" sz="2000" dirty="0" err="1" smtClean="0"/>
              <a:t>Κουτσογιάννης</a:t>
            </a:r>
            <a:r>
              <a:rPr lang="el-GR" sz="2000" dirty="0" smtClean="0"/>
              <a:t> Κ. (2015).  </a:t>
            </a:r>
            <a:r>
              <a:rPr lang="el-GR" sz="2000" i="1" dirty="0" smtClean="0"/>
              <a:t>Μεθοδολογία της έρευνας στις επιστήμες υγείας. </a:t>
            </a:r>
            <a:r>
              <a:rPr lang="el-GR" sz="2000" dirty="0" smtClean="0"/>
              <a:t> Αθήνα: Σύνδεσμος Ελληνικών Ακαδημαϊκών Βιβλιοθηκών</a:t>
            </a:r>
            <a:r>
              <a:rPr lang="el-GR" sz="2000" i="1" dirty="0" smtClean="0"/>
              <a:t> (</a:t>
            </a:r>
            <a:r>
              <a:rPr lang="el-GR" sz="2000" dirty="0" smtClean="0"/>
              <a:t>ΣΕΑΒ).</a:t>
            </a:r>
            <a:endParaRPr lang="el-GR" sz="2000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Απόστολος Ε. </a:t>
            </a:r>
            <a:r>
              <a:rPr lang="el-GR" dirty="0" err="1" smtClean="0"/>
              <a:t>Αμπράζης</a:t>
            </a:r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14</a:t>
            </a:fld>
            <a:endParaRPr lang="el-G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2C1799F7-B698-4182-9425-05B70A6FFCD6}" vid="{1CE26449-DB6F-4F43-97D8-53CDEB0810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Πρότυπο Παρουσίασης ΔΕ</Template>
  <TotalTime>478</TotalTime>
  <Words>1027</Words>
  <Application>Microsoft Office PowerPoint</Application>
  <PresentationFormat>Προσαρμογή</PresentationFormat>
  <Paragraphs>136</Paragraphs>
  <Slides>14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5" baseType="lpstr">
      <vt:lpstr>Office Theme</vt:lpstr>
      <vt:lpstr>«Πολιτιστική διαχείριση και βιομηχανική κληρονομιά: Η περίπτωση της Ελευσίνας, Πολιτιστική Πρωτεύουσα της Ευρώπης 2021» </vt:lpstr>
      <vt:lpstr>Ερευνητικό ζητούμενο και στόχοι</vt:lpstr>
      <vt:lpstr>Ανάγκη τεκμηρίωσης της έρευνας</vt:lpstr>
      <vt:lpstr>Διαφάνεια 4</vt:lpstr>
      <vt:lpstr>Διαφάνεια 5</vt:lpstr>
      <vt:lpstr>Μελέτη περίπτωσης:  Δήμος Ελευσίνας</vt:lpstr>
      <vt:lpstr>Προφίλ της έρευνας και μεθοδολογία συνέντευξης (1)</vt:lpstr>
      <vt:lpstr>Διαφάνεια 8</vt:lpstr>
      <vt:lpstr>Διαφάνεια 9</vt:lpstr>
      <vt:lpstr>Διαφάνεια 10</vt:lpstr>
      <vt:lpstr>Διαφάνεια 11</vt:lpstr>
      <vt:lpstr>Διαφάνεια 12</vt:lpstr>
      <vt:lpstr>Ενδεικτική Βιβλιογραφία Θεωρητικού υπόβαθρου </vt:lpstr>
      <vt:lpstr>Βιβλιογραφία που χρησιμοποιήθηκε για την μεθοδολογία της έρευνας  </vt:lpstr>
    </vt:vector>
  </TitlesOfParts>
  <Company>ΕΕΥΕΜ/ΕΑΠ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Elias C. Stavropoulos</dc:creator>
  <cp:lastModifiedBy>user</cp:lastModifiedBy>
  <cp:revision>41</cp:revision>
  <dcterms:created xsi:type="dcterms:W3CDTF">2016-10-18T07:42:06Z</dcterms:created>
  <dcterms:modified xsi:type="dcterms:W3CDTF">2019-09-28T09:49:03Z</dcterms:modified>
</cp:coreProperties>
</file>