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8" r:id="rId4"/>
    <p:sldId id="277" r:id="rId5"/>
    <p:sldId id="258" r:id="rId6"/>
    <p:sldId id="280" r:id="rId7"/>
    <p:sldId id="260" r:id="rId8"/>
    <p:sldId id="279" r:id="rId9"/>
    <p:sldId id="281" r:id="rId10"/>
    <p:sldId id="261" r:id="rId11"/>
    <p:sldId id="282" r:id="rId12"/>
    <p:sldId id="259" r:id="rId13"/>
    <p:sldId id="263" r:id="rId14"/>
    <p:sldId id="262" r:id="rId15"/>
    <p:sldId id="264" r:id="rId16"/>
    <p:sldId id="283" r:id="rId17"/>
    <p:sldId id="265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66" r:id="rId26"/>
    <p:sldId id="268" r:id="rId27"/>
    <p:sldId id="267" r:id="rId28"/>
    <p:sldId id="269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1884" y="31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5A6041-00F3-4064-B910-A50EF691CDC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434761D-DAB0-426D-A43A-58D21DA42CC4}">
      <dgm:prSet/>
      <dgm:spPr/>
      <dgm:t>
        <a:bodyPr/>
        <a:lstStyle/>
        <a:p>
          <a:r>
            <a:rPr lang="el-GR"/>
            <a:t>Καινοτομία</a:t>
          </a:r>
          <a:r>
            <a:rPr lang="en-US"/>
            <a:t> </a:t>
          </a:r>
        </a:p>
      </dgm:t>
    </dgm:pt>
    <dgm:pt modelId="{7A2C1E78-5D8F-47FF-8036-AF6F0ABF4C35}" type="parTrans" cxnId="{4B78DF35-5B40-4187-911E-00C6CBA9C12D}">
      <dgm:prSet/>
      <dgm:spPr/>
      <dgm:t>
        <a:bodyPr/>
        <a:lstStyle/>
        <a:p>
          <a:endParaRPr lang="en-US"/>
        </a:p>
      </dgm:t>
    </dgm:pt>
    <dgm:pt modelId="{4772F754-EEA6-493A-94A9-FD8E6E9D6898}" type="sibTrans" cxnId="{4B78DF35-5B40-4187-911E-00C6CBA9C12D}">
      <dgm:prSet/>
      <dgm:spPr/>
      <dgm:t>
        <a:bodyPr/>
        <a:lstStyle/>
        <a:p>
          <a:endParaRPr lang="en-US"/>
        </a:p>
      </dgm:t>
    </dgm:pt>
    <dgm:pt modelId="{6E5B604C-7E5B-469D-9EB9-932F9270E981}">
      <dgm:prSet/>
      <dgm:spPr/>
      <dgm:t>
        <a:bodyPr/>
        <a:lstStyle/>
        <a:p>
          <a:r>
            <a:rPr lang="el-GR" dirty="0"/>
            <a:t>Με χρήση βοηθητικού ρευστού </a:t>
          </a:r>
          <a:r>
            <a:rPr lang="en-US" dirty="0"/>
            <a:t>“</a:t>
          </a:r>
          <a:r>
            <a:rPr lang="el-GR" dirty="0"/>
            <a:t>μετατοπίζεται</a:t>
          </a:r>
          <a:r>
            <a:rPr lang="en-US" dirty="0"/>
            <a:t>” </a:t>
          </a:r>
          <a:r>
            <a:rPr lang="el-GR" dirty="0"/>
            <a:t>η ψύξη από την έξοδο στην εισαγωγή ώστε να μειωθεί  η απαιτούμενη ισχύς των ψυκτικών μηχανημάτων</a:t>
          </a:r>
          <a:endParaRPr lang="en-US" dirty="0"/>
        </a:p>
      </dgm:t>
    </dgm:pt>
    <dgm:pt modelId="{B82B2930-0CDE-4D12-853E-4EDC9C6D8943}" type="parTrans" cxnId="{4D68C924-0984-451F-AFE2-255D47DF22CD}">
      <dgm:prSet/>
      <dgm:spPr/>
      <dgm:t>
        <a:bodyPr/>
        <a:lstStyle/>
        <a:p>
          <a:endParaRPr lang="en-US"/>
        </a:p>
      </dgm:t>
    </dgm:pt>
    <dgm:pt modelId="{279E9409-C5C3-4AEE-832D-B3267AE4E81F}" type="sibTrans" cxnId="{4D68C924-0984-451F-AFE2-255D47DF22CD}">
      <dgm:prSet/>
      <dgm:spPr/>
      <dgm:t>
        <a:bodyPr/>
        <a:lstStyle/>
        <a:p>
          <a:endParaRPr lang="en-US"/>
        </a:p>
      </dgm:t>
    </dgm:pt>
    <dgm:pt modelId="{F26579E7-F124-488F-BBDE-B57B0B39E204}" type="pres">
      <dgm:prSet presAssocID="{775A6041-00F3-4064-B910-A50EF691CDC2}" presName="linear" presStyleCnt="0">
        <dgm:presLayoutVars>
          <dgm:animLvl val="lvl"/>
          <dgm:resizeHandles val="exact"/>
        </dgm:presLayoutVars>
      </dgm:prSet>
      <dgm:spPr/>
    </dgm:pt>
    <dgm:pt modelId="{FB61D803-435A-4673-872A-C6B7E395328C}" type="pres">
      <dgm:prSet presAssocID="{3434761D-DAB0-426D-A43A-58D21DA42CC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D2F9CEE-0DE9-43BA-A62F-3C7B563570E8}" type="pres">
      <dgm:prSet presAssocID="{4772F754-EEA6-493A-94A9-FD8E6E9D6898}" presName="spacer" presStyleCnt="0"/>
      <dgm:spPr/>
    </dgm:pt>
    <dgm:pt modelId="{4F754CE2-D086-4F1F-BAD7-D759DB41D4DD}" type="pres">
      <dgm:prSet presAssocID="{6E5B604C-7E5B-469D-9EB9-932F9270E98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D773D03-1311-491D-ABB4-FD8762FC7801}" type="presOf" srcId="{6E5B604C-7E5B-469D-9EB9-932F9270E981}" destId="{4F754CE2-D086-4F1F-BAD7-D759DB41D4DD}" srcOrd="0" destOrd="0" presId="urn:microsoft.com/office/officeart/2005/8/layout/vList2"/>
    <dgm:cxn modelId="{4D68C924-0984-451F-AFE2-255D47DF22CD}" srcId="{775A6041-00F3-4064-B910-A50EF691CDC2}" destId="{6E5B604C-7E5B-469D-9EB9-932F9270E981}" srcOrd="1" destOrd="0" parTransId="{B82B2930-0CDE-4D12-853E-4EDC9C6D8943}" sibTransId="{279E9409-C5C3-4AEE-832D-B3267AE4E81F}"/>
    <dgm:cxn modelId="{4B78DF35-5B40-4187-911E-00C6CBA9C12D}" srcId="{775A6041-00F3-4064-B910-A50EF691CDC2}" destId="{3434761D-DAB0-426D-A43A-58D21DA42CC4}" srcOrd="0" destOrd="0" parTransId="{7A2C1E78-5D8F-47FF-8036-AF6F0ABF4C35}" sibTransId="{4772F754-EEA6-493A-94A9-FD8E6E9D6898}"/>
    <dgm:cxn modelId="{F6B09CAD-C93E-445D-BB85-3E3460761F64}" type="presOf" srcId="{775A6041-00F3-4064-B910-A50EF691CDC2}" destId="{F26579E7-F124-488F-BBDE-B57B0B39E204}" srcOrd="0" destOrd="0" presId="urn:microsoft.com/office/officeart/2005/8/layout/vList2"/>
    <dgm:cxn modelId="{6652FFF8-67B9-4823-9778-796AB2552331}" type="presOf" srcId="{3434761D-DAB0-426D-A43A-58D21DA42CC4}" destId="{FB61D803-435A-4673-872A-C6B7E395328C}" srcOrd="0" destOrd="0" presId="urn:microsoft.com/office/officeart/2005/8/layout/vList2"/>
    <dgm:cxn modelId="{EE07D59A-8B21-4A01-A9EF-C317EBE881D6}" type="presParOf" srcId="{F26579E7-F124-488F-BBDE-B57B0B39E204}" destId="{FB61D803-435A-4673-872A-C6B7E395328C}" srcOrd="0" destOrd="0" presId="urn:microsoft.com/office/officeart/2005/8/layout/vList2"/>
    <dgm:cxn modelId="{5A93AB67-30FB-485F-976C-AD9EF3FC6C5A}" type="presParOf" srcId="{F26579E7-F124-488F-BBDE-B57B0B39E204}" destId="{CD2F9CEE-0DE9-43BA-A62F-3C7B563570E8}" srcOrd="1" destOrd="0" presId="urn:microsoft.com/office/officeart/2005/8/layout/vList2"/>
    <dgm:cxn modelId="{2896BB4B-1544-4CA5-8F1C-F72050972A12}" type="presParOf" srcId="{F26579E7-F124-488F-BBDE-B57B0B39E204}" destId="{4F754CE2-D086-4F1F-BAD7-D759DB41D4D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1D803-435A-4673-872A-C6B7E395328C}">
      <dsp:nvSpPr>
        <dsp:cNvPr id="0" name=""/>
        <dsp:cNvSpPr/>
      </dsp:nvSpPr>
      <dsp:spPr>
        <a:xfrm>
          <a:off x="0" y="451343"/>
          <a:ext cx="4210047" cy="26503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/>
            <a:t>Καινοτομία</a:t>
          </a:r>
          <a:r>
            <a:rPr lang="en-US" sz="2600" kern="1200"/>
            <a:t> </a:t>
          </a:r>
        </a:p>
      </dsp:txBody>
      <dsp:txXfrm>
        <a:off x="129379" y="580722"/>
        <a:ext cx="3951289" cy="2391584"/>
      </dsp:txXfrm>
    </dsp:sp>
    <dsp:sp modelId="{4F754CE2-D086-4F1F-BAD7-D759DB41D4DD}">
      <dsp:nvSpPr>
        <dsp:cNvPr id="0" name=""/>
        <dsp:cNvSpPr/>
      </dsp:nvSpPr>
      <dsp:spPr>
        <a:xfrm>
          <a:off x="0" y="3176566"/>
          <a:ext cx="4210047" cy="2650342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 dirty="0"/>
            <a:t>Με χρήση βοηθητικού ρευστού </a:t>
          </a:r>
          <a:r>
            <a:rPr lang="en-US" sz="2600" kern="1200" dirty="0"/>
            <a:t>“</a:t>
          </a:r>
          <a:r>
            <a:rPr lang="el-GR" sz="2600" kern="1200" dirty="0"/>
            <a:t>μετατοπίζεται</a:t>
          </a:r>
          <a:r>
            <a:rPr lang="en-US" sz="2600" kern="1200" dirty="0"/>
            <a:t>” </a:t>
          </a:r>
          <a:r>
            <a:rPr lang="el-GR" sz="2600" kern="1200" dirty="0"/>
            <a:t>η ψύξη από την έξοδο στην εισαγωγή ώστε να μειωθεί  η απαιτούμενη ισχύς των ψυκτικών μηχανημάτων</a:t>
          </a:r>
          <a:endParaRPr lang="en-US" sz="2600" kern="1200" dirty="0"/>
        </a:p>
      </dsp:txBody>
      <dsp:txXfrm>
        <a:off x="129379" y="3305945"/>
        <a:ext cx="3951289" cy="23915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98071"/>
            <a:ext cx="4366967" cy="2865782"/>
          </a:xfrm>
        </p:spPr>
        <p:txBody>
          <a:bodyPr>
            <a:noAutofit/>
          </a:bodyPr>
          <a:lstStyle/>
          <a:p>
            <a:pPr algn="l"/>
            <a:r>
              <a:rPr sz="3600" b="1" dirty="0" err="1">
                <a:solidFill>
                  <a:srgbClr val="00B0F0"/>
                </a:solidFill>
              </a:rPr>
              <a:t>Μελέτη</a:t>
            </a:r>
            <a:r>
              <a:rPr sz="3600" b="1" dirty="0">
                <a:solidFill>
                  <a:srgbClr val="00B0F0"/>
                </a:solidFill>
              </a:rPr>
              <a:t> α</a:t>
            </a:r>
            <a:r>
              <a:rPr sz="3600" b="1" dirty="0" err="1">
                <a:solidFill>
                  <a:srgbClr val="00B0F0"/>
                </a:solidFill>
              </a:rPr>
              <a:t>ξιο</a:t>
            </a:r>
            <a:r>
              <a:rPr sz="3600" b="1" dirty="0">
                <a:solidFill>
                  <a:srgbClr val="00B0F0"/>
                </a:solidFill>
              </a:rPr>
              <a:t>πιστίας συστήματος αυτόνομου υβριδικού αφυγραντήρα</a:t>
            </a:r>
          </a:p>
          <a:p>
            <a:pPr algn="l"/>
            <a:r>
              <a:rPr sz="3600" b="1" dirty="0" err="1">
                <a:solidFill>
                  <a:srgbClr val="00B0F0"/>
                </a:solidFill>
              </a:rPr>
              <a:t>υψηλής</a:t>
            </a:r>
            <a:r>
              <a:rPr sz="3600" b="1" dirty="0">
                <a:solidFill>
                  <a:srgbClr val="00B0F0"/>
                </a:solidFill>
              </a:rPr>
              <a:t> απ</a:t>
            </a:r>
            <a:r>
              <a:rPr sz="3600" b="1" dirty="0" err="1">
                <a:solidFill>
                  <a:srgbClr val="00B0F0"/>
                </a:solidFill>
              </a:rPr>
              <a:t>όδοσης</a:t>
            </a:r>
            <a:r>
              <a:rPr sz="3600" b="1" dirty="0">
                <a:solidFill>
                  <a:srgbClr val="00B0F0"/>
                </a:solidFill>
              </a:rPr>
              <a:t> </a:t>
            </a:r>
            <a:r>
              <a:rPr sz="3600" b="1" dirty="0" err="1">
                <a:solidFill>
                  <a:srgbClr val="00B0F0"/>
                </a:solidFill>
              </a:rPr>
              <a:t>γι</a:t>
            </a:r>
            <a:r>
              <a:rPr sz="3600" b="1" dirty="0">
                <a:solidFill>
                  <a:srgbClr val="00B0F0"/>
                </a:solidFill>
              </a:rPr>
              <a:t>α παραγωγή νερού άρδευσης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9" y="5164318"/>
            <a:ext cx="4655663" cy="1752600"/>
          </a:xfrm>
        </p:spPr>
        <p:txBody>
          <a:bodyPr>
            <a:normAutofit fontScale="92500" lnSpcReduction="20000"/>
          </a:bodyPr>
          <a:lstStyle/>
          <a:p>
            <a:r>
              <a:rPr b="1" dirty="0" err="1">
                <a:solidFill>
                  <a:srgbClr val="FF0000"/>
                </a:solidFill>
              </a:rPr>
              <a:t>Αλέξ</a:t>
            </a:r>
            <a:r>
              <a:rPr b="1" dirty="0">
                <a:solidFill>
                  <a:srgbClr val="FF0000"/>
                </a:solidFill>
              </a:rPr>
              <a:t>ανδρος Κασσωτάκης</a:t>
            </a:r>
          </a:p>
          <a:p>
            <a:r>
              <a:rPr b="1" dirty="0" err="1">
                <a:solidFill>
                  <a:srgbClr val="FF0000"/>
                </a:solidFill>
              </a:rPr>
              <a:t>Σχολή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Θετικών</a:t>
            </a:r>
            <a:r>
              <a:rPr b="1" dirty="0">
                <a:solidFill>
                  <a:srgbClr val="FF0000"/>
                </a:solidFill>
              </a:rPr>
              <a:t> Επ</a:t>
            </a:r>
            <a:r>
              <a:rPr b="1" dirty="0" err="1">
                <a:solidFill>
                  <a:srgbClr val="FF0000"/>
                </a:solidFill>
              </a:rPr>
              <a:t>ιστημών</a:t>
            </a:r>
            <a:r>
              <a:rPr b="1" dirty="0">
                <a:solidFill>
                  <a:srgbClr val="FF0000"/>
                </a:solidFill>
              </a:rPr>
              <a:t> και </a:t>
            </a:r>
            <a:r>
              <a:rPr b="1" dirty="0" err="1">
                <a:solidFill>
                  <a:srgbClr val="FF0000"/>
                </a:solidFill>
              </a:rPr>
              <a:t>Τεχνολογί</a:t>
            </a:r>
            <a:r>
              <a:rPr b="1" dirty="0">
                <a:solidFill>
                  <a:srgbClr val="FF0000"/>
                </a:solidFill>
              </a:rPr>
              <a:t>ας</a:t>
            </a:r>
          </a:p>
          <a:p>
            <a:r>
              <a:rPr b="1" dirty="0" err="1">
                <a:solidFill>
                  <a:srgbClr val="FF0000"/>
                </a:solidFill>
              </a:rPr>
              <a:t>Ιούλιος</a:t>
            </a:r>
            <a:r>
              <a:rPr b="1" dirty="0">
                <a:solidFill>
                  <a:srgbClr val="FF0000"/>
                </a:solidFill>
              </a:rPr>
              <a:t>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975"/>
            <a:ext cx="4566880" cy="1842741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500" dirty="0"/>
              <a:t>Το Πρόβλημα – Γιατί είναι σημαντικό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08" y="2285999"/>
            <a:ext cx="4566879" cy="2286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1800" dirty="0"/>
              <a:t>• Έντονη λειψυδρία στη Μεσόγειο και στην Ελλάδα</a:t>
            </a:r>
          </a:p>
          <a:p>
            <a:pPr marL="0" indent="0">
              <a:buNone/>
            </a:pPr>
            <a:r>
              <a:rPr lang="el-GR" sz="1800" dirty="0"/>
              <a:t>• 70–80% του διαθέσιμου νερού καταναλώνεται στη γεωργία</a:t>
            </a:r>
          </a:p>
          <a:p>
            <a:pPr marL="0" indent="0">
              <a:buNone/>
            </a:pPr>
            <a:r>
              <a:rPr lang="el-GR" sz="1800" dirty="0"/>
              <a:t>• Ανάγκη για βιώσιμες λύσεις στην άρδευση</a:t>
            </a:r>
          </a:p>
          <a:p>
            <a:pPr marL="0" indent="0">
              <a:buNone/>
            </a:pPr>
            <a:endParaRPr lang="el-GR" sz="180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FCDDF381-0A3A-A870-A9F0-954F1FBDB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38" r="19899" b="2"/>
          <a:stretch>
            <a:fillRect/>
          </a:stretch>
        </p:blipFill>
        <p:spPr>
          <a:xfrm>
            <a:off x="4572000" y="0"/>
            <a:ext cx="4577118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358CF9-E553-B95A-10B6-19564376F335}"/>
              </a:ext>
            </a:extLst>
          </p:cNvPr>
          <p:cNvSpPr txBox="1"/>
          <p:nvPr/>
        </p:nvSpPr>
        <p:spPr>
          <a:xfrm>
            <a:off x="2177591" y="5854715"/>
            <a:ext cx="2205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Τάση ερημοποίησης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E0BA0116-5A96-426E-2B72-92E3AB595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475" y="6408327"/>
            <a:ext cx="1727992" cy="4035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0E4428-00A8-7B23-F948-A78B877A9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3C3CBA7F-6565-87AD-6C86-14B9A7C255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0" y="622169"/>
            <a:ext cx="8851255" cy="569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87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E9CFDB-8331-3D22-EC2D-DF67AD344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Κατανομή απολήψεων γλυκού νερού ανά τομέα στην Ελλάδα -2022</a:t>
            </a:r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27757205-9FAA-F6FA-9527-EA6E64948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88" y="1505870"/>
            <a:ext cx="8116477" cy="52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63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20"/>
            <a:ext cx="9012025" cy="554921"/>
          </a:xfrm>
        </p:spPr>
        <p:txBody>
          <a:bodyPr>
            <a:normAutofit fontScale="90000"/>
          </a:bodyPr>
          <a:lstStyle/>
          <a:p>
            <a:r>
              <a:rPr lang="el-GR" dirty="0"/>
              <a:t> Υβριδικός </a:t>
            </a:r>
            <a:r>
              <a:rPr lang="el-GR" dirty="0" err="1"/>
              <a:t>αφυγραντήρας</a:t>
            </a:r>
            <a:r>
              <a:rPr lang="el-GR" dirty="0"/>
              <a:t> :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29558"/>
            <a:ext cx="9012024" cy="602844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sz="6700" dirty="0"/>
              <a:t>Παραγωγή νερού από αέρα με χρήση ανανεώσιμων πηγών ενέργειας</a:t>
            </a:r>
          </a:p>
          <a:p>
            <a:pPr marL="0" indent="0">
              <a:buNone/>
            </a:pPr>
            <a:endParaRPr lang="el-GR" sz="6700" dirty="0"/>
          </a:p>
          <a:p>
            <a:pPr marL="0" indent="0">
              <a:buNone/>
            </a:pPr>
            <a:endParaRPr lang="el-GR" sz="6700" dirty="0"/>
          </a:p>
          <a:p>
            <a:pPr marL="0" indent="0">
              <a:buNone/>
            </a:pPr>
            <a:endParaRPr lang="el-GR" sz="6700" dirty="0"/>
          </a:p>
          <a:p>
            <a:pPr marL="0" indent="0" algn="ctr">
              <a:buNone/>
            </a:pPr>
            <a:r>
              <a:rPr lang="el-GR" sz="7300" dirty="0"/>
              <a:t>Κίνητρα </a:t>
            </a:r>
            <a:r>
              <a:rPr lang="en-US" sz="7300" dirty="0"/>
              <a:t>:</a:t>
            </a:r>
          </a:p>
          <a:p>
            <a:r>
              <a:rPr lang="el-GR" sz="6700" dirty="0"/>
              <a:t>Βελτιώνει την ποιότητα ζωής σε κοινότητες με έλλειψη νερού.</a:t>
            </a:r>
          </a:p>
          <a:p>
            <a:r>
              <a:rPr lang="el-GR" sz="6700" dirty="0"/>
              <a:t>Αγροτική αξιοποίηση</a:t>
            </a:r>
          </a:p>
          <a:p>
            <a:r>
              <a:rPr sz="6700" dirty="0" err="1"/>
              <a:t>Μείωση</a:t>
            </a:r>
            <a:r>
              <a:rPr sz="6700" dirty="0"/>
              <a:t> </a:t>
            </a:r>
            <a:r>
              <a:rPr sz="6700" dirty="0" err="1"/>
              <a:t>εξάρτησης</a:t>
            </a:r>
            <a:r>
              <a:rPr sz="6700" dirty="0"/>
              <a:t> από υπ</a:t>
            </a:r>
            <a:r>
              <a:rPr sz="6700" dirty="0" err="1"/>
              <a:t>όγει</a:t>
            </a:r>
            <a:r>
              <a:rPr sz="6700" dirty="0"/>
              <a:t>α αποθέματα</a:t>
            </a:r>
            <a:endParaRPr lang="el-GR" sz="6700" dirty="0"/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180FC7-F963-6FEC-823A-3055BDCFC4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393" r="13096" b="-2"/>
          <a:stretch>
            <a:fillRect/>
          </a:stretch>
        </p:blipFill>
        <p:spPr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graphicFrame>
        <p:nvGraphicFramePr>
          <p:cNvPr id="6" name="Θέση περιεχομένου 3">
            <a:extLst>
              <a:ext uri="{FF2B5EF4-FFF2-40B4-BE49-F238E27FC236}">
                <a16:creationId xmlns:a16="http://schemas.microsoft.com/office/drawing/2014/main" id="{412F6A62-E0E2-5E84-AAC8-D308BD1464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096789"/>
              </p:ext>
            </p:extLst>
          </p:nvPr>
        </p:nvGraphicFramePr>
        <p:xfrm>
          <a:off x="4572000" y="367646"/>
          <a:ext cx="4210047" cy="6278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9626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Αρχές</a:t>
            </a:r>
            <a:r>
              <a:rPr dirty="0"/>
              <a:t> </a:t>
            </a:r>
            <a:r>
              <a:rPr dirty="0" err="1"/>
              <a:t>Λειτουργί</a:t>
            </a:r>
            <a:r>
              <a:rPr dirty="0"/>
              <a:t>ας Αφυγραντήρα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dirty="0" err="1"/>
              <a:t>Αέρ</a:t>
            </a:r>
            <a:r>
              <a:rPr dirty="0"/>
              <a:t>ας → Συμπύκνωση</a:t>
            </a:r>
            <a:r>
              <a:rPr lang="el-GR" dirty="0"/>
              <a:t> υγρασίας</a:t>
            </a:r>
            <a:r>
              <a:rPr dirty="0"/>
              <a:t> → </a:t>
            </a:r>
            <a:r>
              <a:rPr dirty="0" err="1"/>
              <a:t>Νερό</a:t>
            </a:r>
            <a:endParaRPr dirty="0"/>
          </a:p>
          <a:p>
            <a:r>
              <a:rPr dirty="0" err="1"/>
              <a:t>Αξιο</a:t>
            </a:r>
            <a:r>
              <a:rPr dirty="0"/>
              <a:t>ποίηση υγρασίας ατμόσφαιρας</a:t>
            </a:r>
          </a:p>
        </p:txBody>
      </p:sp>
      <p:pic>
        <p:nvPicPr>
          <p:cNvPr id="6" name="Εικόνα 5" descr="Εικόνα που περιέχει οικιακή συσκευή, στιγμιότυπο οθόνης, σχεδίαση">
            <a:extLst>
              <a:ext uri="{FF2B5EF4-FFF2-40B4-BE49-F238E27FC236}">
                <a16:creationId xmlns:a16="http://schemas.microsoft.com/office/drawing/2014/main" id="{A90921C1-3988-01CD-DC45-1ED1E6931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9018"/>
            <a:ext cx="9144000" cy="45489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Εικόνα 6" descr="Εικόνα που περιέχει κείμενο, έγγραφο, στιγμιότυπο οθόνης, διάγραμμ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6373A9C-4FB3-7C7A-5156-38234F823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57" y="0"/>
            <a:ext cx="7758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02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82F534-D80B-9C76-BCF2-2E5D2C5C3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7"/>
            <a:ext cx="9078012" cy="1309065"/>
          </a:xfrm>
        </p:spPr>
        <p:txBody>
          <a:bodyPr>
            <a:normAutofit fontScale="90000"/>
          </a:bodyPr>
          <a:lstStyle/>
          <a:p>
            <a:r>
              <a:rPr lang="el-GR" dirty="0"/>
              <a:t>Διάγραμμα θερμοκρασιακών μεταβολών Συστήματος</a:t>
            </a:r>
            <a:br>
              <a:rPr lang="el-GR" dirty="0"/>
            </a:br>
            <a:endParaRPr lang="el-GR" dirty="0"/>
          </a:p>
        </p:txBody>
      </p:sp>
      <p:pic>
        <p:nvPicPr>
          <p:cNvPr id="5" name="Θέση περιεχομένου 4" descr="Εικόνα που περιέχει κείμενο, στιγμιότυπο οθόνης, αριθμός, γραμματοσειρ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B8A7EEA1-8BF1-9328-AA23-67902599B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68165"/>
            <a:ext cx="9144000" cy="2441542"/>
          </a:xfrm>
        </p:spPr>
      </p:pic>
    </p:spTree>
    <p:extLst>
      <p:ext uri="{BB962C8B-B14F-4D97-AF65-F5344CB8AC3E}">
        <p14:creationId xmlns:p14="http://schemas.microsoft.com/office/powerpoint/2010/main" val="596767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 descr="Εικόνα που περιέχει κείμενο, διάγραμμα, στιγμιότυπο οθόνης, γραμματοσειρ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61DA8A29-95D1-69EA-80C9-8B885369A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15"/>
            <a:ext cx="9209988" cy="625468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5988" y="44777"/>
            <a:ext cx="9144000" cy="4525963"/>
          </a:xfrm>
        </p:spPr>
        <p:txBody>
          <a:bodyPr>
            <a:normAutofit/>
          </a:bodyPr>
          <a:lstStyle/>
          <a:p>
            <a:pPr algn="ctr"/>
            <a:r>
              <a:rPr lang="el-GR" sz="4400" dirty="0"/>
              <a:t>Διάγραμμα Διατάξεως Συστήματος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 descr="Εικόνα που περιέχει κείμενο, διάγραμμα, στιγμιότυπο οθόνης, Σχέδι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8954517C-38DD-28DB-5337-8AA13DC43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734" y="0"/>
            <a:ext cx="6676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60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Στόχοι της Μελέτης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🔧 DFMEA &amp; FTA</a:t>
            </a:r>
          </a:p>
          <a:p>
            <a:r>
              <a:t>🌬️ Μοντελοποίηση αξιοπιστίας</a:t>
            </a:r>
          </a:p>
          <a:p>
            <a:r>
              <a:t>📊 Διάγνωση βλαβών &amp; προγνωστική συντήρηση</a:t>
            </a:r>
          </a:p>
          <a:p>
            <a:r>
              <a:t>☀️ Ενσωμάτωση ανανεώσιμων πηγών ενέργειας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Μελέτη Περίπτωσης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Περιοχή</a:t>
            </a:r>
            <a:r>
              <a:rPr dirty="0"/>
              <a:t>: </a:t>
            </a:r>
            <a:r>
              <a:rPr dirty="0" err="1"/>
              <a:t>Αν</a:t>
            </a:r>
            <a:r>
              <a:rPr dirty="0"/>
              <a:t>ατολική Μεσόγειος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Εφ</a:t>
            </a:r>
            <a:r>
              <a:rPr dirty="0"/>
              <a:t>αρμογή σε σύστημα άρδευσης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Δεδομέν</a:t>
            </a:r>
            <a:r>
              <a:rPr dirty="0"/>
              <a:t>α και συνθήκες λειτουργίας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Μεθοδολογί</a:t>
            </a:r>
            <a:r>
              <a:rPr dirty="0"/>
              <a:t>α Αξιοπιστίας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dirty="0"/>
              <a:t>• </a:t>
            </a:r>
            <a:r>
              <a:rPr dirty="0" err="1"/>
              <a:t>Δένδρο</a:t>
            </a:r>
            <a:r>
              <a:rPr dirty="0"/>
              <a:t> </a:t>
            </a:r>
            <a:r>
              <a:rPr dirty="0" err="1"/>
              <a:t>Σφ</a:t>
            </a:r>
            <a:r>
              <a:rPr dirty="0"/>
              <a:t>αλμάτων (FTA)</a:t>
            </a:r>
          </a:p>
          <a:p>
            <a:pPr marL="0" indent="0" algn="ctr">
              <a:buNone/>
            </a:pPr>
            <a:r>
              <a:rPr dirty="0"/>
              <a:t>• Design FMEA (DFMEA)</a:t>
            </a:r>
          </a:p>
          <a:p>
            <a:pPr marL="0" indent="0" algn="ctr">
              <a:buNone/>
            </a:pPr>
            <a:r>
              <a:rPr dirty="0"/>
              <a:t>• </a:t>
            </a:r>
            <a:r>
              <a:rPr dirty="0" err="1"/>
              <a:t>Ιεράρχηση</a:t>
            </a:r>
            <a:r>
              <a:rPr dirty="0"/>
              <a:t> </a:t>
            </a:r>
            <a:r>
              <a:rPr dirty="0" err="1"/>
              <a:t>κινδύνων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Απ</a:t>
            </a:r>
            <a:r>
              <a:rPr dirty="0" err="1"/>
              <a:t>οτελέσμ</a:t>
            </a:r>
            <a:r>
              <a:rPr dirty="0"/>
              <a:t>ατα – Γραφήματα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Κρίσιμ</a:t>
            </a:r>
            <a:r>
              <a:rPr dirty="0"/>
              <a:t>α υποσυστήματα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Πίν</a:t>
            </a:r>
            <a:r>
              <a:rPr dirty="0"/>
              <a:t>ακες RPN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4161F84D-BD6C-979C-0449-8F193060F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1" y="2648287"/>
            <a:ext cx="7390614" cy="420886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942632-49C3-9165-FC66-6AB7DFCD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• Αξιοπιστία </a:t>
            </a:r>
            <a:r>
              <a:rPr lang="it-IT" dirty="0"/>
              <a:t>vs </a:t>
            </a:r>
            <a:r>
              <a:rPr lang="el-GR" dirty="0"/>
              <a:t>Χρόνος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3ABBA2C-0C6A-20DB-1022-239522E2D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696" y="1600200"/>
            <a:ext cx="8583104" cy="511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22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Σενάρι</a:t>
            </a:r>
            <a:r>
              <a:rPr dirty="0"/>
              <a:t>α – Ανάλυση Ευαισθησίας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804" y="1358639"/>
            <a:ext cx="8403996" cy="4831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dirty="0"/>
              <a:t>• Heatmap – Risk ranking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81014174-848D-F917-4899-F21428FAE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7019"/>
            <a:ext cx="9136252" cy="45994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FTA – RPN και Συνεισφορά</a:t>
            </a:r>
          </a:p>
        </p:txBody>
      </p:sp>
      <p:pic>
        <p:nvPicPr>
          <p:cNvPr id="5" name="Εικόνα 4" descr="Εικόνα που περιέχει κείμενο, στιγμιότυπο οθόνης, γραμμή, διάγραμμ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43506C13-1D18-99AA-5E05-BF8E99B9A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9" y="1131217"/>
            <a:ext cx="9038862" cy="572678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FTA – Κατανομή Συνεισφοράς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66CACE4-E387-8719-A4A7-EFE8CEA35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24" y="1367019"/>
            <a:ext cx="7861952" cy="549098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1937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Δένδρο</a:t>
            </a:r>
            <a:r>
              <a:rPr dirty="0"/>
              <a:t> </a:t>
            </a:r>
            <a:r>
              <a:rPr dirty="0" err="1"/>
              <a:t>Σφ</a:t>
            </a:r>
            <a:r>
              <a:rPr dirty="0"/>
              <a:t>αλμάτων (FTA) – Απλοποιημένο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41C2358-9B31-66F6-7985-85F4E866D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4937"/>
            <a:ext cx="9144000" cy="55737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Ιεραρχικό Δένδρο Σφαλμάτων (FTA)</a:t>
            </a:r>
          </a:p>
        </p:txBody>
      </p:sp>
      <p:pic>
        <p:nvPicPr>
          <p:cNvPr id="5" name="Εικόνα 4" descr="Εικόνα που περιέχει κείμενο, στιγμιότυπο οθόνης, γραμματοσειρά, αυτοκόλλητη σημείωση post-it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284B13A8-DFBB-D0E2-FC0E-0E528D1B9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03187"/>
            <a:ext cx="9144000" cy="369189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DFMEA–FTA: Πίνακας Πιθανοτήτων &amp; Συμβολών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702167"/>
              </p:ext>
            </p:extLst>
          </p:nvPr>
        </p:nvGraphicFramePr>
        <p:xfrm>
          <a:off x="365759" y="1463040"/>
          <a:ext cx="867454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6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5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5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57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Failure 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P_basic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Contribution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Διαρροή ψυκτικού R32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t>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Σφήνωση κλαπέτου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0.00438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Deep-discharge μπαταρίας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Drift αισθητήρων T/RH/P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0.00263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Short γεννήτριας αέρα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0.00219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Εμπλοκή κυκλοφορητή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Κατάσχεση ρουλεμάν συμπιεστή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0.00131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Κατάρρευση PLC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0.00088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FTA: Λεζάντα &amp; Υποθέσεις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8229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Το Top Event είναι «Διακοπή παραγωγής νερού» με P_top ≈ 0.0237/έτος (≈ 1 ανά 42 έτη).</a:t>
            </a:r>
          </a:p>
          <a:p>
            <a:r>
              <a:t>Δομή σε τρεις ενότητες: I1 (θερμικό/μηχανικό), I2 (έλεγχος), I3 (τροφοδοσία). Κάθε ενότητα συντίθεται με πύλη OR.</a:t>
            </a:r>
          </a:p>
          <a:p>
            <a:r>
              <a:t>P(I1)≈0.0101, P(I2)≈0.0079, P(I3)≈0.0057 – από την ανάλυση FTA.</a:t>
            </a:r>
          </a:p>
          <a:p>
            <a:r>
              <a:t>Οι πιθανότητες βασικών γεγονότων (P_basic) και οι RPN προέρχονται από τον συγκριτικό πίνακα DFMEA–FTA.</a:t>
            </a:r>
          </a:p>
          <a:p>
            <a:r>
              <a:t>Η συμβολή C% = (P_basic / P_top) × 100%.</a:t>
            </a:r>
          </a:p>
          <a:p>
            <a:r>
              <a:t>Σενάρια ευαισθησίας: High Wind (8 m/s) → +12.6%, High Temp (35°C) → +15.9% στην P_top.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/>
              <a:t>Δένδρο</a:t>
            </a:r>
            <a:r>
              <a:rPr dirty="0"/>
              <a:t> </a:t>
            </a:r>
            <a:r>
              <a:rPr dirty="0" err="1"/>
              <a:t>Σφ</a:t>
            </a:r>
            <a:r>
              <a:rPr dirty="0"/>
              <a:t>αλμάτων (FTA)</a:t>
            </a:r>
            <a:r>
              <a:rPr lang="el-GR" dirty="0"/>
              <a:t> πλήρες</a:t>
            </a:r>
            <a:endParaRPr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0AB91F3-B01B-9CB2-DFD5-5D2930962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9398"/>
            <a:ext cx="9144000" cy="561860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Προτάσεις Βελτίωσης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IoT &amp; </a:t>
            </a:r>
            <a:r>
              <a:rPr dirty="0" err="1"/>
              <a:t>Προγνωστική</a:t>
            </a:r>
            <a:r>
              <a:rPr dirty="0"/>
              <a:t> </a:t>
            </a:r>
            <a:r>
              <a:rPr dirty="0" err="1"/>
              <a:t>συντήρηση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Εφεδρικά</a:t>
            </a:r>
            <a:r>
              <a:rPr dirty="0"/>
              <a:t> </a:t>
            </a:r>
            <a:r>
              <a:rPr dirty="0" err="1"/>
              <a:t>συστήμ</a:t>
            </a:r>
            <a:r>
              <a:rPr dirty="0"/>
              <a:t>ατα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Βελτιστο</a:t>
            </a:r>
            <a:r>
              <a:rPr dirty="0"/>
              <a:t>ποίηση σχεδιασμού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Προτάσεις για Μελλοντική Έρευνα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Έξυ</a:t>
            </a:r>
            <a:r>
              <a:rPr dirty="0"/>
              <a:t>πνος έλεγχος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Νέ</a:t>
            </a:r>
            <a:r>
              <a:rPr dirty="0"/>
              <a:t>α υλικά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lang="el-GR" dirty="0" err="1"/>
              <a:t>Αυτοβελτιούμενος</a:t>
            </a:r>
            <a:r>
              <a:rPr lang="el-GR" dirty="0"/>
              <a:t> αλγόριθμος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Συμπεράσματα – Οφέλη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Οικονομικά</a:t>
            </a:r>
            <a:endParaRPr dirty="0"/>
          </a:p>
          <a:p>
            <a:r>
              <a:rPr dirty="0" err="1"/>
              <a:t>Περι</a:t>
            </a:r>
            <a:r>
              <a:rPr dirty="0"/>
              <a:t>βαλλοντικά</a:t>
            </a:r>
          </a:p>
          <a:p>
            <a:r>
              <a:rPr dirty="0" err="1"/>
              <a:t>Κοινωνικά</a:t>
            </a:r>
            <a:endParaRPr dirty="0"/>
          </a:p>
          <a:p>
            <a:r>
              <a:rPr dirty="0" err="1"/>
              <a:t>Βιώσιμη</a:t>
            </a:r>
            <a:r>
              <a:rPr dirty="0"/>
              <a:t> </a:t>
            </a:r>
            <a:r>
              <a:rPr dirty="0" err="1"/>
              <a:t>γεωργί</a:t>
            </a:r>
            <a:r>
              <a:rPr dirty="0"/>
              <a:t>α</a:t>
            </a:r>
            <a:endParaRPr lang="el-GR" dirty="0"/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395"/>
            <a:ext cx="8229600" cy="1143000"/>
          </a:xfrm>
        </p:spPr>
        <p:txBody>
          <a:bodyPr/>
          <a:lstStyle/>
          <a:p>
            <a:pPr algn="l"/>
            <a:r>
              <a:rPr lang="it-IT" b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Every drop counts</a:t>
            </a:r>
            <a:endParaRPr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743" y="6027346"/>
            <a:ext cx="8229600" cy="620909"/>
          </a:xfrm>
        </p:spPr>
        <p:txBody>
          <a:bodyPr/>
          <a:lstStyle/>
          <a:p>
            <a:pPr marL="0" indent="0" algn="r">
              <a:buNone/>
            </a:pPr>
            <a:r>
              <a:rPr dirty="0">
                <a:latin typeface="Baskerville Old Face" panose="02020602080505020303" pitchFamily="18" charset="0"/>
              </a:rPr>
              <a:t>Σας </a:t>
            </a:r>
            <a:r>
              <a:rPr dirty="0" err="1">
                <a:latin typeface="Baskerville Old Face" panose="02020602080505020303" pitchFamily="18" charset="0"/>
              </a:rPr>
              <a:t>ευχ</a:t>
            </a:r>
            <a:r>
              <a:rPr dirty="0">
                <a:latin typeface="Baskerville Old Face" panose="02020602080505020303" pitchFamily="18" charset="0"/>
              </a:rPr>
              <a:t>αριστώ!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7CA42B6C-97F8-B284-28F8-5A4C87A56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017" y="907889"/>
            <a:ext cx="6183984" cy="51289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516</Words>
  <Application>Microsoft Office PowerPoint</Application>
  <PresentationFormat>Προβολή στην οθόνη (4:3)</PresentationFormat>
  <Paragraphs>128</Paragraphs>
  <Slides>28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2" baseType="lpstr">
      <vt:lpstr>Arial</vt:lpstr>
      <vt:lpstr>Baskerville Old Face</vt:lpstr>
      <vt:lpstr>Calibri</vt:lpstr>
      <vt:lpstr>Office Theme</vt:lpstr>
      <vt:lpstr>Μελέτη αξιοπιστίας συστήματος αυτόνομου υβριδικού αφυγραντήρα υψηλής απόδοσης για παραγωγή νερού άρδευσης</vt:lpstr>
      <vt:lpstr>Το Πρόβλημα – Γιατί είναι σημαντικό</vt:lpstr>
      <vt:lpstr>Παρουσίαση του PowerPoint</vt:lpstr>
      <vt:lpstr>Κατανομή απολήψεων γλυκού νερού ανά τομέα στην Ελλάδα -2022</vt:lpstr>
      <vt:lpstr> Υβριδικός αφυγραντήρας :</vt:lpstr>
      <vt:lpstr>Παρουσίαση του PowerPoint</vt:lpstr>
      <vt:lpstr>Αρχές Λειτουργίας Αφυγραντήρα</vt:lpstr>
      <vt:lpstr>Παρουσίαση του PowerPoint</vt:lpstr>
      <vt:lpstr>Διάγραμμα θερμοκρασιακών μεταβολών Συστήματος </vt:lpstr>
      <vt:lpstr>Παρουσίαση του PowerPoint</vt:lpstr>
      <vt:lpstr>Παρουσίαση του PowerPoint</vt:lpstr>
      <vt:lpstr>Στόχοι της Μελέτης</vt:lpstr>
      <vt:lpstr>Μελέτη Περίπτωσης</vt:lpstr>
      <vt:lpstr>Μεθοδολογία Αξιοπιστίας</vt:lpstr>
      <vt:lpstr>Αποτελέσματα – Γραφήματα</vt:lpstr>
      <vt:lpstr>• Αξιοπιστία vs Χρόνος</vt:lpstr>
      <vt:lpstr>Σενάρια – Ανάλυση Ευαισθησίας</vt:lpstr>
      <vt:lpstr>FTA – RPN και Συνεισφορά</vt:lpstr>
      <vt:lpstr>FTA – Κατανομή Συνεισφοράς</vt:lpstr>
      <vt:lpstr>Δένδρο Σφαλμάτων (FTA) – Απλοποιημένο</vt:lpstr>
      <vt:lpstr>Ιεραρχικό Δένδρο Σφαλμάτων (FTA)</vt:lpstr>
      <vt:lpstr>DFMEA–FTA: Πίνακας Πιθανοτήτων &amp; Συμβολών</vt:lpstr>
      <vt:lpstr>FTA: Λεζάντα &amp; Υποθέσεις</vt:lpstr>
      <vt:lpstr>Δένδρο Σφαλμάτων (FTA) πλήρες</vt:lpstr>
      <vt:lpstr>Προτάσεις Βελτίωσης</vt:lpstr>
      <vt:lpstr>Προτάσεις για Μελλοντική Έρευνα</vt:lpstr>
      <vt:lpstr>Συμπεράσματα – Οφέλη</vt:lpstr>
      <vt:lpstr>Every drop counts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Alexandros Kassotakis</dc:creator>
  <cp:keywords/>
  <dc:description>generated using python-pptx</dc:description>
  <cp:lastModifiedBy>Alexandros Kassotakis</cp:lastModifiedBy>
  <cp:revision>18</cp:revision>
  <dcterms:created xsi:type="dcterms:W3CDTF">2013-01-27T09:14:16Z</dcterms:created>
  <dcterms:modified xsi:type="dcterms:W3CDTF">2025-09-15T02:09:36Z</dcterms:modified>
  <cp:category/>
</cp:coreProperties>
</file>