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0483850"/>
  <p:notesSz cx="20104100" cy="10483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378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249993"/>
            <a:ext cx="17088486" cy="22016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870956"/>
            <a:ext cx="14072870" cy="2620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411285"/>
            <a:ext cx="8745284" cy="6919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411285"/>
            <a:ext cx="8745284" cy="6919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19354"/>
            <a:ext cx="18093690" cy="16774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411285"/>
            <a:ext cx="18093690" cy="6919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9749981"/>
            <a:ext cx="6433312" cy="524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9749981"/>
            <a:ext cx="4623943" cy="524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9749981"/>
            <a:ext cx="4623943" cy="524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70625" y="78762"/>
            <a:ext cx="6746240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spc="-20" dirty="0">
                <a:solidFill>
                  <a:srgbClr val="101010"/>
                </a:solidFill>
                <a:latin typeface="Arial"/>
                <a:cs typeface="Arial"/>
              </a:rPr>
              <a:t>ΠΕΡΙΒΑΛΛΟΝΤΙΚΗ</a:t>
            </a:r>
            <a:r>
              <a:rPr sz="1200" b="1" spc="-6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101010"/>
                </a:solidFill>
                <a:latin typeface="Arial"/>
                <a:cs typeface="Arial"/>
              </a:rPr>
              <a:t>ΑΞΙΟΛΟΓΗΣΗ</a:t>
            </a:r>
            <a:r>
              <a:rPr sz="1200" b="1" spc="-3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01010"/>
                </a:solidFill>
                <a:latin typeface="Arial"/>
                <a:cs typeface="Arial"/>
              </a:rPr>
              <a:t>ΤΟΥ</a:t>
            </a:r>
            <a:r>
              <a:rPr sz="1200" b="1" spc="-25" dirty="0">
                <a:solidFill>
                  <a:srgbClr val="101010"/>
                </a:solidFill>
                <a:latin typeface="Arial"/>
                <a:cs typeface="Arial"/>
              </a:rPr>
              <a:t> ΠΟΤΑΜΟΥ </a:t>
            </a:r>
            <a:r>
              <a:rPr sz="1200" b="1" spc="-10" dirty="0">
                <a:solidFill>
                  <a:srgbClr val="101010"/>
                </a:solidFill>
                <a:latin typeface="Arial"/>
                <a:cs typeface="Arial"/>
              </a:rPr>
              <a:t>ΜΕΣΣΑΠΙΟΥ</a:t>
            </a:r>
            <a:r>
              <a:rPr sz="1200" b="1" spc="-30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01010"/>
                </a:solidFill>
                <a:latin typeface="Arial"/>
                <a:cs typeface="Arial"/>
              </a:rPr>
              <a:t>ΣΤΗΝ</a:t>
            </a:r>
            <a:r>
              <a:rPr sz="1200" b="1" spc="-2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01010"/>
                </a:solidFill>
                <a:latin typeface="Arial"/>
                <a:cs typeface="Arial"/>
              </a:rPr>
              <a:t>ΕΥΒΟΙΑ</a:t>
            </a:r>
            <a:r>
              <a:rPr sz="1200" b="1" spc="-30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01010"/>
                </a:solidFill>
                <a:latin typeface="Arial"/>
                <a:cs typeface="Arial"/>
              </a:rPr>
              <a:t>ΜΕΣΩ</a:t>
            </a:r>
            <a:r>
              <a:rPr sz="1200" b="1" spc="-6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01010"/>
                </a:solidFill>
                <a:latin typeface="Arial"/>
                <a:cs typeface="Arial"/>
              </a:rPr>
              <a:t>ΔΕΙΚΤΩΝ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91555" y="386960"/>
            <a:ext cx="2310765" cy="36322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900" b="1" dirty="0">
                <a:solidFill>
                  <a:srgbClr val="101010"/>
                </a:solidFill>
                <a:latin typeface="Arial"/>
                <a:cs typeface="Arial"/>
              </a:rPr>
              <a:t>Ι. Κυπαρισσόπουλος¹,</a:t>
            </a:r>
            <a:r>
              <a:rPr sz="900" b="1" spc="-30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101010"/>
                </a:solidFill>
                <a:latin typeface="Arial"/>
                <a:cs typeface="Arial"/>
              </a:rPr>
              <a:t>Δ. </a:t>
            </a:r>
            <a:r>
              <a:rPr sz="900" b="1" spc="-10" dirty="0">
                <a:solidFill>
                  <a:srgbClr val="101010"/>
                </a:solidFill>
                <a:latin typeface="Arial"/>
                <a:cs typeface="Arial"/>
              </a:rPr>
              <a:t>Τσεσμελής¹˒²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700" dirty="0">
                <a:solidFill>
                  <a:srgbClr val="101010"/>
                </a:solidFill>
                <a:latin typeface="Microsoft Sans Serif"/>
                <a:cs typeface="Microsoft Sans Serif"/>
              </a:rPr>
              <a:t>¹Ελληνικό </a:t>
            </a:r>
            <a:r>
              <a:rPr sz="700" spc="-10" dirty="0">
                <a:solidFill>
                  <a:srgbClr val="101010"/>
                </a:solidFill>
                <a:latin typeface="Microsoft Sans Serif"/>
                <a:cs typeface="Microsoft Sans Serif"/>
              </a:rPr>
              <a:t>Ανοικτό</a:t>
            </a:r>
            <a:r>
              <a:rPr sz="700" spc="55" dirty="0">
                <a:solidFill>
                  <a:srgbClr val="10101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01010"/>
                </a:solidFill>
                <a:latin typeface="Microsoft Sans Serif"/>
                <a:cs typeface="Microsoft Sans Serif"/>
              </a:rPr>
              <a:t>Πανεπιστήμιο,</a:t>
            </a:r>
            <a:r>
              <a:rPr sz="700" spc="55" dirty="0">
                <a:solidFill>
                  <a:srgbClr val="101010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101010"/>
                </a:solidFill>
                <a:latin typeface="Microsoft Sans Serif"/>
                <a:cs typeface="Microsoft Sans Serif"/>
              </a:rPr>
              <a:t>²Πανεπιστήμιο</a:t>
            </a:r>
            <a:r>
              <a:rPr sz="700" spc="50" dirty="0">
                <a:solidFill>
                  <a:srgbClr val="101010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101010"/>
                </a:solidFill>
                <a:latin typeface="Microsoft Sans Serif"/>
                <a:cs typeface="Microsoft Sans Serif"/>
              </a:rPr>
              <a:t>Πατρών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4" name="object 4" descr="/mnt/data/work_thesis/assets/eap_logo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44" y="118460"/>
            <a:ext cx="1713943" cy="65990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64114" y="857046"/>
            <a:ext cx="19766915" cy="635"/>
          </a:xfrm>
          <a:custGeom>
            <a:avLst/>
            <a:gdLst/>
            <a:ahLst/>
            <a:cxnLst/>
            <a:rect l="l" t="t" r="r" b="b"/>
            <a:pathLst>
              <a:path w="19766915" h="634">
                <a:moveTo>
                  <a:pt x="0" y="0"/>
                </a:moveTo>
                <a:lnTo>
                  <a:pt x="19766681" y="141"/>
                </a:lnTo>
              </a:path>
            </a:pathLst>
          </a:custGeom>
          <a:ln w="6030">
            <a:solidFill>
              <a:srgbClr val="2121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9751" y="1276057"/>
            <a:ext cx="468884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lvl="0"/>
            <a:r>
              <a:rPr lang="el-GR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Εισαγωγή &amp; Σκοπός</a:t>
            </a:r>
            <a:endParaRPr lang="en-US" sz="11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Αφορμή για την εργασία ήταν οι καταστροφικές πλημμύρες του Αυγούστου  του 2020 στην κεντρική Εύβοια, που είχαν ως συνέπεια τον θάνατο 8 ανθρώπων στην ευρύτερη περιοχή. Η περιοχή έχει υποστεί τρεις μεγάλες πλημμύρες τα τελευταία 20 χρόνια. Έτσι κύριος στόχος της εργασίας είναι η Περιβαλλοντική Αξιολόγηση μέσω δορυφορικών δεικτών και η επιρροή των ανθρωπογενών επεμβάσεων, λαμβάνοντας υπόψιν και την κλιματική αλλαγή του οικοσυστήματος.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9869" y="2659679"/>
            <a:ext cx="4721860" cy="1198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el-GR" sz="1100" b="1" u="sng" dirty="0"/>
              <a:t>Μεθοδολογική Ροή (</a:t>
            </a:r>
            <a:r>
              <a:rPr lang="el-GR" sz="1100" b="1" u="sng" dirty="0" err="1"/>
              <a:t>Workflow</a:t>
            </a:r>
            <a:r>
              <a:rPr lang="el-GR" sz="1100" b="1" u="sng" dirty="0"/>
              <a:t>)</a:t>
            </a:r>
            <a:endParaRPr lang="el-G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Πηγή των δεδομένων που χρησιμοποιήθηκαν ήταν οι δορυφορικές εικόνες 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Landsat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7 ETM+ (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2), σε ετήσιες συνθέσεις διάμεσης τιμής (Μάιος–Οκτώβριος) για το διάστημα 2000-2023. Για τη διόρθωση των σφαλμάτων έγινε Εφαρμογή μασκών QA_PIXEL για σύννεφα και σκιές και η επεξεργασία έγινε με υπολογισμό δεικτών στο 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Google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Engine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και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τη βοήθεια του 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ArcGIS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Pro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8" name="object 8" descr="/mnt/data/work_thesis/assets/methodology_flow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954" y="4108783"/>
            <a:ext cx="3880096" cy="174274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51916" y="7990758"/>
            <a:ext cx="4674235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el-GR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Αποτελέσματα &amp; Χαρτογραφική Απεικόνιση</a:t>
            </a:r>
            <a:endParaRPr lang="el-G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Έγινε χωρική ανάλυση με παραγωγή τελικού 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raster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ανάλυσης 30 μέτρων.</a:t>
            </a:r>
          </a:p>
          <a:p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Έτσι λοιπόν στο αστικό ιστό (Ψαχνά) και σε ξηρές/αδιαπέραστες επιφάνειες εντοπίζονται χαμηλές τιμές (&lt;0,20), ενώ σε ζώνες με υψηλή εδαφική υγρασία και επάρκεια νερού οι τιμές είναι υψηλές (&gt;0,80). Με βάση τα αποτελέσματα συμπεραίνουμε ότι ο δείκτης BSI αποτελεί τον κύριο οδηγό της περιβαλλοντικής υποβάθμισης λόγω της ισχυρής συσχέτισης με τη θερμοκρασία</a:t>
            </a:r>
            <a:r>
              <a:rPr lang="el-GR" sz="1100" dirty="0"/>
              <a:t>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080221" y="961369"/>
            <a:ext cx="2480945" cy="17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b="1" dirty="0">
                <a:solidFill>
                  <a:srgbClr val="101010"/>
                </a:solidFill>
                <a:latin typeface="Arial"/>
                <a:cs typeface="Arial"/>
              </a:rPr>
              <a:t>ΔΕΙΚΤΕΣ</a:t>
            </a:r>
            <a:r>
              <a:rPr sz="950" b="1" spc="-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950" b="1" dirty="0">
                <a:solidFill>
                  <a:srgbClr val="101010"/>
                </a:solidFill>
                <a:latin typeface="Arial"/>
                <a:cs typeface="Arial"/>
              </a:rPr>
              <a:t>ΜΕ ΤΗ </a:t>
            </a:r>
            <a:r>
              <a:rPr sz="950" b="1" spc="-25" dirty="0">
                <a:solidFill>
                  <a:srgbClr val="101010"/>
                </a:solidFill>
                <a:latin typeface="Arial"/>
                <a:cs typeface="Arial"/>
              </a:rPr>
              <a:t>ΜΕΓΑΛΥΤΕΡΗ</a:t>
            </a:r>
            <a:r>
              <a:rPr sz="950" b="1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101010"/>
                </a:solidFill>
                <a:latin typeface="Arial"/>
                <a:cs typeface="Arial"/>
              </a:rPr>
              <a:t>ΒΑΡΥΤΗΤΑ</a:t>
            </a:r>
            <a:endParaRPr sz="950">
              <a:latin typeface="Arial"/>
              <a:cs typeface="Arial"/>
            </a:endParaRPr>
          </a:p>
        </p:txBody>
      </p:sp>
      <p:pic>
        <p:nvPicPr>
          <p:cNvPr id="11" name="object 11" descr="/mnt/data/work_thesis/assets/bsi_202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1843" y="1276303"/>
            <a:ext cx="2355468" cy="165923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014610" y="1232655"/>
            <a:ext cx="3409950" cy="2679260"/>
          </a:xfrm>
          <a:prstGeom prst="rect">
            <a:avLst/>
          </a:prstGeom>
          <a:ln w="5025">
            <a:solidFill>
              <a:srgbClr val="B7C3C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43815">
              <a:lnSpc>
                <a:spcPct val="100000"/>
              </a:lnSpc>
              <a:spcBef>
                <a:spcPts val="5"/>
              </a:spcBef>
            </a:pPr>
            <a:r>
              <a:rPr sz="1000" b="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BSI</a:t>
            </a:r>
            <a:r>
              <a:rPr sz="1000" b="1" spc="-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000" b="1" spc="-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Γυμνό </a:t>
            </a:r>
            <a:r>
              <a:rPr sz="1000" b="1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Έδαφος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">
              <a:lnSpc>
                <a:spcPct val="100000"/>
              </a:lnSpc>
              <a:spcBef>
                <a:spcPts val="414"/>
              </a:spcBef>
            </a:pPr>
            <a:r>
              <a:rPr sz="1000" b="1" dirty="0">
                <a:solidFill>
                  <a:srgbClr val="2B5E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Βάρος:</a:t>
            </a:r>
            <a:r>
              <a:rPr sz="1000" b="1" spc="80" dirty="0">
                <a:solidFill>
                  <a:srgbClr val="2B5E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10" dirty="0">
                <a:solidFill>
                  <a:srgbClr val="2B5E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33,48%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" marR="240665">
              <a:lnSpc>
                <a:spcPct val="104600"/>
              </a:lnSpc>
              <a:spcBef>
                <a:spcPts val="245"/>
              </a:spcBef>
            </a:pP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Ισχυρότερη</a:t>
            </a:r>
            <a:r>
              <a:rPr sz="10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θετική</a:t>
            </a:r>
            <a:r>
              <a:rPr sz="10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συσχέτιση</a:t>
            </a:r>
            <a:r>
              <a:rPr sz="10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sz="10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</a:t>
            </a:r>
            <a:r>
              <a:rPr sz="10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LST-C</a:t>
            </a:r>
            <a:r>
              <a:rPr sz="1000" spc="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(r=+0,78).</a:t>
            </a:r>
            <a:r>
              <a:rPr sz="10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</a:t>
            </a:r>
            <a:r>
              <a:rPr sz="10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χαμηλότερες</a:t>
            </a:r>
            <a:r>
              <a:rPr sz="10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τιμές</a:t>
            </a:r>
            <a:r>
              <a:rPr sz="10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υποδηλώνουν</a:t>
            </a:r>
            <a:r>
              <a:rPr sz="1000" spc="5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μικρότερη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παρουσία</a:t>
            </a:r>
            <a:r>
              <a:rPr sz="10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γυμνού</a:t>
            </a:r>
            <a:r>
              <a:rPr sz="1000" spc="3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sz="1000" spc="3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εκτεθειμένου</a:t>
            </a:r>
            <a:r>
              <a:rPr sz="1000" spc="3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εδάφους.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ject 13" descr="/mnt/data/work_thesis/assets/ndmi_2023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16900" y="1276303"/>
            <a:ext cx="2353310" cy="165923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588659" y="1232655"/>
            <a:ext cx="3409950" cy="2679260"/>
          </a:xfrm>
          <a:prstGeom prst="rect">
            <a:avLst/>
          </a:prstGeom>
          <a:ln w="5025">
            <a:solidFill>
              <a:srgbClr val="B7C3C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43815">
              <a:lnSpc>
                <a:spcPct val="100000"/>
              </a:lnSpc>
              <a:spcBef>
                <a:spcPts val="5"/>
              </a:spcBef>
            </a:pPr>
            <a:r>
              <a:rPr sz="1000" b="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NDMI</a:t>
            </a:r>
            <a:r>
              <a:rPr sz="1000" b="1" spc="-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000" b="1" spc="-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Υγρασία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">
              <a:lnSpc>
                <a:spcPct val="100000"/>
              </a:lnSpc>
              <a:spcBef>
                <a:spcPts val="414"/>
              </a:spcBef>
            </a:pPr>
            <a:r>
              <a:rPr sz="1000" b="1" dirty="0">
                <a:solidFill>
                  <a:srgbClr val="2B5E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Βάρος:</a:t>
            </a:r>
            <a:r>
              <a:rPr sz="1000" b="1" spc="80" dirty="0">
                <a:solidFill>
                  <a:srgbClr val="2B5E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10" dirty="0">
                <a:solidFill>
                  <a:srgbClr val="2B5E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27,90%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" marR="392430">
              <a:lnSpc>
                <a:spcPct val="104600"/>
              </a:lnSpc>
              <a:spcBef>
                <a:spcPts val="245"/>
              </a:spcBef>
            </a:pP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Ισχυρή</a:t>
            </a:r>
            <a:r>
              <a:rPr sz="10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αρνητική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συσχέτιση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sz="10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LST-C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(r=-0,65).</a:t>
            </a:r>
            <a:r>
              <a:rPr sz="10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Υψηλότερες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τιμές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αντιστοιχούν</a:t>
            </a:r>
            <a:r>
              <a:rPr sz="10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</a:t>
            </a:r>
            <a:r>
              <a:rPr sz="1000" spc="5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μεγαλύτερη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υγρασία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βλάστησης</a:t>
            </a:r>
            <a:r>
              <a:rPr sz="1000" spc="3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</a:t>
            </a:r>
            <a:r>
              <a:rPr sz="1000" spc="3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εδάφους.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ject 15" descr="/mnt/data/work_thesis/assets/ndbi_2023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689942" y="1276303"/>
            <a:ext cx="2355180" cy="1659238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2162708" y="1232655"/>
            <a:ext cx="3409950" cy="2840842"/>
          </a:xfrm>
          <a:prstGeom prst="rect">
            <a:avLst/>
          </a:prstGeom>
          <a:ln w="5025">
            <a:solidFill>
              <a:srgbClr val="B7C3C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750" dirty="0">
              <a:latin typeface="Times New Roman"/>
              <a:cs typeface="Times New Roman"/>
            </a:endParaRPr>
          </a:p>
          <a:p>
            <a:pPr marL="43815">
              <a:lnSpc>
                <a:spcPct val="100000"/>
              </a:lnSpc>
              <a:spcBef>
                <a:spcPts val="5"/>
              </a:spcBef>
            </a:pPr>
            <a:r>
              <a:rPr sz="1000" b="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NDBI</a:t>
            </a:r>
            <a:r>
              <a:rPr sz="1000" b="1" spc="-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000" b="1" spc="-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Δομημένες/ξηρές</a:t>
            </a:r>
            <a:r>
              <a:rPr sz="1000" b="1" spc="-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επιφάνειες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">
              <a:lnSpc>
                <a:spcPct val="100000"/>
              </a:lnSpc>
              <a:spcBef>
                <a:spcPts val="414"/>
              </a:spcBef>
            </a:pPr>
            <a:r>
              <a:rPr sz="1000" b="1" dirty="0">
                <a:solidFill>
                  <a:srgbClr val="2B5E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Βάρος:</a:t>
            </a:r>
            <a:r>
              <a:rPr sz="1000" b="1" spc="80" dirty="0">
                <a:solidFill>
                  <a:srgbClr val="2B5E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1" spc="-10" dirty="0">
                <a:solidFill>
                  <a:srgbClr val="2B5E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24,89%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" marR="382270">
              <a:lnSpc>
                <a:spcPct val="104600"/>
              </a:lnSpc>
              <a:spcBef>
                <a:spcPts val="245"/>
              </a:spcBef>
            </a:pP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Θετική</a:t>
            </a:r>
            <a:r>
              <a:rPr sz="1000" spc="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συσχέτιση</a:t>
            </a:r>
            <a:r>
              <a:rPr sz="1000" spc="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sz="1000" spc="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</a:t>
            </a:r>
            <a:r>
              <a:rPr sz="1000" spc="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LST-C</a:t>
            </a:r>
            <a:r>
              <a:rPr sz="1000" spc="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(r=+0,58).</a:t>
            </a:r>
            <a:r>
              <a:rPr sz="1000" spc="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Περισσότερο</a:t>
            </a:r>
            <a:r>
              <a:rPr sz="1000" spc="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αρνητικές</a:t>
            </a:r>
            <a:r>
              <a:rPr sz="1000" spc="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τιμές</a:t>
            </a:r>
            <a:r>
              <a:rPr sz="1000" spc="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συνδέονται</a:t>
            </a:r>
            <a:r>
              <a:rPr sz="1000" spc="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sz="1000" spc="5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μικρότερη</a:t>
            </a:r>
            <a:r>
              <a:rPr sz="1000" spc="5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σχετική</a:t>
            </a:r>
            <a:r>
              <a:rPr sz="1000" spc="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παρουσία</a:t>
            </a:r>
            <a:r>
              <a:rPr sz="1000" spc="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δομημένων</a:t>
            </a:r>
            <a:r>
              <a:rPr sz="1000" spc="5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sz="1000" spc="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ξηρών</a:t>
            </a:r>
            <a:r>
              <a:rPr sz="1000" spc="6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επιφανειών.</a:t>
            </a: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92700" y="4080448"/>
            <a:ext cx="6248400" cy="69313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Ο ΤΕΛΙΚΟΣ ΠΕΡΙΒΑΛΛΟΝΤΙΚΟΣ ΔΕΙΚΤΗΣ ENV_SCORE (0-1)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προέκυψε σταθμίζοντας τους  παρακάτω περιβαλλοντικούς δείκτες με διαφορετική βαρύτητα.</a:t>
            </a:r>
          </a:p>
          <a:p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ENV_SCORE = 0,1373·S₍MNDWI₎ + 0,2790·S₍NDMI₎ + 0,2489·S₍NDBI₎ + 0,3348·S₍BSI₎</a:t>
            </a:r>
            <a:endParaRPr lang="el-G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MNDWI: 13,73% | NDMI: 27,90% | NDBI: 24,89% | BSI: 33,48%</a:t>
            </a:r>
          </a:p>
        </p:txBody>
      </p:sp>
      <p:pic>
        <p:nvPicPr>
          <p:cNvPr id="21" name="object 21" descr="/mnt/data/work_thesis/assets/env_score_map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90419" y="5225607"/>
            <a:ext cx="5579604" cy="393128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5014468" y="5040026"/>
            <a:ext cx="7731759" cy="4194175"/>
          </a:xfrm>
          <a:prstGeom prst="rect">
            <a:avLst/>
          </a:prstGeom>
          <a:ln w="5025">
            <a:solidFill>
              <a:srgbClr val="B7C3C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600">
              <a:latin typeface="Times New Roman"/>
              <a:cs typeface="Times New Roman"/>
            </a:endParaRPr>
          </a:p>
          <a:p>
            <a:pPr marL="109220">
              <a:lnSpc>
                <a:spcPct val="100000"/>
              </a:lnSpc>
            </a:pP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Χάρτης</a:t>
            </a:r>
            <a:r>
              <a:rPr sz="600" i="1" spc="25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αντιπροσωπευτικής</a:t>
            </a:r>
            <a:r>
              <a:rPr sz="600" i="1" spc="30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περιβαλλοντικής</a:t>
            </a:r>
            <a:r>
              <a:rPr sz="600" i="1" spc="30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κατάστασης</a:t>
            </a:r>
            <a:r>
              <a:rPr sz="600" i="1" spc="30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για</a:t>
            </a:r>
            <a:r>
              <a:rPr sz="600" i="1" spc="30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την</a:t>
            </a:r>
            <a:r>
              <a:rPr sz="600" i="1" spc="30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περίοδο</a:t>
            </a:r>
            <a:r>
              <a:rPr sz="600" i="1" spc="30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2B5E89"/>
                </a:solidFill>
                <a:latin typeface="Arial"/>
                <a:cs typeface="Arial"/>
              </a:rPr>
              <a:t>2000-</a:t>
            </a: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2023</a:t>
            </a:r>
            <a:r>
              <a:rPr sz="600" i="1" spc="30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(ανάλυση</a:t>
            </a:r>
            <a:r>
              <a:rPr sz="600" i="1" spc="30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2B5E89"/>
                </a:solidFill>
                <a:latin typeface="Arial"/>
                <a:cs typeface="Arial"/>
              </a:rPr>
              <a:t>30</a:t>
            </a:r>
            <a:r>
              <a:rPr sz="600" i="1" spc="30" dirty="0">
                <a:solidFill>
                  <a:srgbClr val="2B5E89"/>
                </a:solidFill>
                <a:latin typeface="Arial"/>
                <a:cs typeface="Arial"/>
              </a:rPr>
              <a:t> </a:t>
            </a:r>
            <a:r>
              <a:rPr sz="600" i="1" spc="-25" dirty="0">
                <a:solidFill>
                  <a:srgbClr val="2B5E89"/>
                </a:solidFill>
                <a:latin typeface="Arial"/>
                <a:cs typeface="Arial"/>
              </a:rPr>
              <a:t>m).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879695" y="5027615"/>
            <a:ext cx="1973313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00" b="1" u="sng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ΕΡΜΗΝΕΙΑ</a:t>
            </a:r>
            <a:r>
              <a:rPr sz="1000" b="1" u="sng" spc="6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b="1" u="sng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ΤΟΥ</a:t>
            </a:r>
            <a:r>
              <a:rPr sz="1000" b="1" u="sng" spc="6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b="1" u="sng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ΧΑΡΤΗ</a:t>
            </a:r>
            <a:endParaRPr sz="1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879696" y="5268402"/>
            <a:ext cx="2654935" cy="159889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4500"/>
              </a:lnSpc>
              <a:spcBef>
                <a:spcPts val="90"/>
              </a:spcBef>
            </a:pP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</a:t>
            </a:r>
            <a:r>
              <a:rPr sz="1100" spc="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τιμές</a:t>
            </a:r>
            <a:r>
              <a:rPr sz="11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0-1</a:t>
            </a:r>
            <a:r>
              <a:rPr sz="11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εκφράζουν</a:t>
            </a:r>
            <a:r>
              <a:rPr sz="11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σχετική</a:t>
            </a:r>
            <a:r>
              <a:rPr sz="11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</a:t>
            </a:r>
            <a:r>
              <a:rPr sz="11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όχι</a:t>
            </a:r>
            <a:r>
              <a:rPr sz="1100" spc="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απόλυτη</a:t>
            </a:r>
            <a:r>
              <a:rPr sz="1100" spc="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περιβαλλοντική</a:t>
            </a:r>
            <a:r>
              <a:rPr sz="1100" spc="5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ποιότητα.</a:t>
            </a:r>
            <a:r>
              <a:rPr sz="1100" spc="3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Χαμηλότερα</a:t>
            </a:r>
            <a:r>
              <a:rPr sz="11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scores</a:t>
            </a:r>
            <a:r>
              <a:rPr sz="11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συνδέονται</a:t>
            </a:r>
            <a:r>
              <a:rPr sz="11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sz="1100" spc="4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χαμηλότερη</a:t>
            </a:r>
            <a:r>
              <a:rPr sz="11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υγρασία</a:t>
            </a:r>
            <a:r>
              <a:rPr sz="11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</a:t>
            </a:r>
            <a:r>
              <a:rPr sz="1100" spc="5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μεγαλύτερη</a:t>
            </a:r>
            <a:r>
              <a:rPr sz="1100" spc="8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παρουσία</a:t>
            </a:r>
            <a:r>
              <a:rPr sz="1100" spc="8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γυμνού,</a:t>
            </a:r>
            <a:r>
              <a:rPr sz="1100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ξηρού</a:t>
            </a:r>
            <a:r>
              <a:rPr sz="1100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sz="1100" spc="8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δομημένου</a:t>
            </a:r>
            <a:r>
              <a:rPr sz="1100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εδάφους.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36830">
              <a:lnSpc>
                <a:spcPct val="104500"/>
              </a:lnSpc>
            </a:pP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Υψηλότερα</a:t>
            </a:r>
            <a:r>
              <a:rPr sz="11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scores</a:t>
            </a:r>
            <a:r>
              <a:rPr sz="1100" spc="4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συνδέονται</a:t>
            </a:r>
            <a:r>
              <a:rPr sz="11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sz="1100" spc="4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μεγαλύτερη</a:t>
            </a:r>
            <a:r>
              <a:rPr sz="11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υγρασία</a:t>
            </a:r>
            <a:r>
              <a:rPr sz="1100" spc="4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</a:t>
            </a:r>
            <a:r>
              <a:rPr sz="1100" spc="4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μικρότερη</a:t>
            </a:r>
            <a:r>
              <a:rPr sz="1100" spc="5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συμμετοχή</a:t>
            </a:r>
            <a:r>
              <a:rPr sz="1100" spc="1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επιβαρυντικών</a:t>
            </a:r>
            <a:r>
              <a:rPr sz="1100" spc="114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επιφανειών.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879694" y="6931802"/>
            <a:ext cx="2632710" cy="887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l">
              <a:lnSpc>
                <a:spcPct val="104500"/>
              </a:lnSpc>
              <a:spcBef>
                <a:spcPts val="90"/>
              </a:spcBef>
            </a:pP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</a:t>
            </a:r>
            <a:r>
              <a:rPr sz="1100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χάρτης</a:t>
            </a:r>
            <a:r>
              <a:rPr sz="1100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παρουσιάζει</a:t>
            </a:r>
            <a:r>
              <a:rPr sz="1100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την</a:t>
            </a:r>
            <a:r>
              <a:rPr sz="1100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αντιπροσωπευτική</a:t>
            </a:r>
            <a:r>
              <a:rPr sz="1100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σύνθεση</a:t>
            </a:r>
            <a:r>
              <a:rPr sz="1100" spc="8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της</a:t>
            </a:r>
            <a:r>
              <a:rPr sz="1100" spc="7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24ετίας</a:t>
            </a:r>
            <a:r>
              <a:rPr sz="1100" spc="5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</a:t>
            </a:r>
            <a:r>
              <a:rPr sz="11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όχι</a:t>
            </a:r>
            <a:r>
              <a:rPr sz="1100" spc="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την</a:t>
            </a:r>
            <a:r>
              <a:rPr sz="11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κατεύθυνση</a:t>
            </a:r>
            <a:r>
              <a:rPr sz="1100" spc="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sz="1100" spc="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</a:t>
            </a:r>
            <a:r>
              <a:rPr sz="11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μέγεθος</a:t>
            </a:r>
            <a:r>
              <a:rPr sz="11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της</a:t>
            </a:r>
            <a:r>
              <a:rPr sz="1100" spc="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διαχρονικής</a:t>
            </a:r>
            <a:r>
              <a:rPr sz="1100" spc="1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μεταβολής.</a:t>
            </a:r>
            <a:r>
              <a:rPr sz="1100" spc="-2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2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</a:t>
            </a:r>
            <a:r>
              <a:rPr sz="1100" spc="5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αποτελεί</a:t>
            </a:r>
            <a:r>
              <a:rPr sz="1100" spc="5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αυτοτελή</a:t>
            </a:r>
            <a:r>
              <a:rPr sz="1100" spc="5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χάρτη</a:t>
            </a:r>
            <a:r>
              <a:rPr sz="1100" spc="55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πλημμυρικού</a:t>
            </a:r>
            <a:r>
              <a:rPr sz="1100" spc="5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-10" dirty="0">
                <a:solidFill>
                  <a:srgbClr val="10101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κινδύνου</a:t>
            </a:r>
            <a:r>
              <a:rPr sz="1000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2954352" y="7943897"/>
            <a:ext cx="2649855" cy="1263650"/>
            <a:chOff x="12889452" y="7966020"/>
            <a:chExt cx="2649855" cy="1263650"/>
          </a:xfrm>
        </p:grpSpPr>
        <p:sp>
          <p:nvSpPr>
            <p:cNvPr id="27" name="object 27"/>
            <p:cNvSpPr/>
            <p:nvPr/>
          </p:nvSpPr>
          <p:spPr>
            <a:xfrm>
              <a:off x="12891965" y="7968533"/>
              <a:ext cx="2644775" cy="1258570"/>
            </a:xfrm>
            <a:custGeom>
              <a:avLst/>
              <a:gdLst/>
              <a:ahLst/>
              <a:cxnLst/>
              <a:rect l="l" t="t" r="r" b="b"/>
              <a:pathLst>
                <a:path w="2644775" h="1258570">
                  <a:moveTo>
                    <a:pt x="209914" y="0"/>
                  </a:moveTo>
                  <a:lnTo>
                    <a:pt x="180581" y="1934"/>
                  </a:lnTo>
                  <a:lnTo>
                    <a:pt x="181819" y="1934"/>
                  </a:lnTo>
                  <a:lnTo>
                    <a:pt x="155107" y="7266"/>
                  </a:lnTo>
                  <a:lnTo>
                    <a:pt x="155290" y="7266"/>
                  </a:lnTo>
                  <a:lnTo>
                    <a:pt x="129448" y="16072"/>
                  </a:lnTo>
                  <a:lnTo>
                    <a:pt x="104957" y="28142"/>
                  </a:lnTo>
                  <a:lnTo>
                    <a:pt x="61496" y="61558"/>
                  </a:lnTo>
                  <a:lnTo>
                    <a:pt x="28284" y="104957"/>
                  </a:lnTo>
                  <a:lnTo>
                    <a:pt x="7263" y="155551"/>
                  </a:lnTo>
                  <a:lnTo>
                    <a:pt x="141" y="209772"/>
                  </a:lnTo>
                  <a:lnTo>
                    <a:pt x="0" y="1048580"/>
                  </a:lnTo>
                  <a:lnTo>
                    <a:pt x="1812" y="1076064"/>
                  </a:lnTo>
                  <a:lnTo>
                    <a:pt x="7178" y="1102943"/>
                  </a:lnTo>
                  <a:lnTo>
                    <a:pt x="15943" y="1128740"/>
                  </a:lnTo>
                  <a:lnTo>
                    <a:pt x="15990" y="1128879"/>
                  </a:lnTo>
                  <a:lnTo>
                    <a:pt x="28072" y="1153395"/>
                  </a:lnTo>
                  <a:lnTo>
                    <a:pt x="28142" y="1153537"/>
                  </a:lnTo>
                  <a:lnTo>
                    <a:pt x="43415" y="1176381"/>
                  </a:lnTo>
                  <a:lnTo>
                    <a:pt x="82091" y="1214960"/>
                  </a:lnTo>
                  <a:lnTo>
                    <a:pt x="129613" y="1242422"/>
                  </a:lnTo>
                  <a:lnTo>
                    <a:pt x="182370" y="1256560"/>
                  </a:lnTo>
                  <a:lnTo>
                    <a:pt x="209772" y="1258353"/>
                  </a:lnTo>
                  <a:lnTo>
                    <a:pt x="2434436" y="1258353"/>
                  </a:lnTo>
                  <a:lnTo>
                    <a:pt x="2461607" y="1256560"/>
                  </a:lnTo>
                  <a:lnTo>
                    <a:pt x="2461817" y="1256560"/>
                  </a:lnTo>
                  <a:lnTo>
                    <a:pt x="2514553" y="1242422"/>
                  </a:lnTo>
                  <a:lnTo>
                    <a:pt x="2562203" y="1214960"/>
                  </a:lnTo>
                  <a:lnTo>
                    <a:pt x="2600711" y="1176381"/>
                  </a:lnTo>
                  <a:lnTo>
                    <a:pt x="2628209" y="1128879"/>
                  </a:lnTo>
                  <a:lnTo>
                    <a:pt x="2642400" y="1076064"/>
                  </a:lnTo>
                  <a:lnTo>
                    <a:pt x="2644209" y="1048580"/>
                  </a:lnTo>
                  <a:lnTo>
                    <a:pt x="2644199" y="209772"/>
                  </a:lnTo>
                  <a:lnTo>
                    <a:pt x="2637029" y="155551"/>
                  </a:lnTo>
                  <a:lnTo>
                    <a:pt x="2616066" y="104957"/>
                  </a:lnTo>
                  <a:lnTo>
                    <a:pt x="2582721" y="61558"/>
                  </a:lnTo>
                  <a:lnTo>
                    <a:pt x="2539251" y="28284"/>
                  </a:lnTo>
                  <a:lnTo>
                    <a:pt x="2488675" y="7266"/>
                  </a:lnTo>
                  <a:lnTo>
                    <a:pt x="2434436" y="141"/>
                  </a:lnTo>
                  <a:lnTo>
                    <a:pt x="209914" y="0"/>
                  </a:lnTo>
                  <a:close/>
                </a:path>
              </a:pathLst>
            </a:custGeom>
            <a:solidFill>
              <a:srgbClr val="F3F7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891965" y="7968533"/>
              <a:ext cx="2644775" cy="1258570"/>
            </a:xfrm>
            <a:custGeom>
              <a:avLst/>
              <a:gdLst/>
              <a:ahLst/>
              <a:cxnLst/>
              <a:rect l="l" t="t" r="r" b="b"/>
              <a:pathLst>
                <a:path w="2644775" h="1258570">
                  <a:moveTo>
                    <a:pt x="141" y="209772"/>
                  </a:moveTo>
                  <a:lnTo>
                    <a:pt x="1934" y="182370"/>
                  </a:lnTo>
                  <a:lnTo>
                    <a:pt x="7266" y="155533"/>
                  </a:lnTo>
                  <a:lnTo>
                    <a:pt x="28284" y="104957"/>
                  </a:lnTo>
                  <a:lnTo>
                    <a:pt x="61558" y="61487"/>
                  </a:lnTo>
                  <a:lnTo>
                    <a:pt x="104957" y="28142"/>
                  </a:lnTo>
                  <a:lnTo>
                    <a:pt x="155551" y="7178"/>
                  </a:lnTo>
                  <a:lnTo>
                    <a:pt x="209914" y="0"/>
                  </a:lnTo>
                  <a:lnTo>
                    <a:pt x="2434436" y="141"/>
                  </a:lnTo>
                  <a:lnTo>
                    <a:pt x="2488675" y="7266"/>
                  </a:lnTo>
                  <a:lnTo>
                    <a:pt x="2539251" y="28284"/>
                  </a:lnTo>
                  <a:lnTo>
                    <a:pt x="2582721" y="61558"/>
                  </a:lnTo>
                  <a:lnTo>
                    <a:pt x="2616066" y="104957"/>
                  </a:lnTo>
                  <a:lnTo>
                    <a:pt x="2637029" y="155551"/>
                  </a:lnTo>
                  <a:lnTo>
                    <a:pt x="2644209" y="209914"/>
                  </a:lnTo>
                  <a:lnTo>
                    <a:pt x="2644209" y="1048580"/>
                  </a:lnTo>
                  <a:lnTo>
                    <a:pt x="2642416" y="1075982"/>
                  </a:lnTo>
                  <a:lnTo>
                    <a:pt x="2637084" y="1102819"/>
                  </a:lnTo>
                  <a:lnTo>
                    <a:pt x="2616066" y="1153395"/>
                  </a:lnTo>
                  <a:lnTo>
                    <a:pt x="2582792" y="1196865"/>
                  </a:lnTo>
                  <a:lnTo>
                    <a:pt x="2539393" y="1230210"/>
                  </a:lnTo>
                  <a:lnTo>
                    <a:pt x="2488799" y="1251173"/>
                  </a:lnTo>
                  <a:lnTo>
                    <a:pt x="2434436" y="1258353"/>
                  </a:lnTo>
                  <a:lnTo>
                    <a:pt x="209772" y="1258353"/>
                  </a:lnTo>
                  <a:lnTo>
                    <a:pt x="155533" y="1251228"/>
                  </a:lnTo>
                  <a:lnTo>
                    <a:pt x="104957" y="1230210"/>
                  </a:lnTo>
                  <a:lnTo>
                    <a:pt x="61487" y="1196936"/>
                  </a:lnTo>
                  <a:lnTo>
                    <a:pt x="28142" y="1153537"/>
                  </a:lnTo>
                  <a:lnTo>
                    <a:pt x="7178" y="1102943"/>
                  </a:lnTo>
                  <a:lnTo>
                    <a:pt x="0" y="1048580"/>
                  </a:lnTo>
                  <a:lnTo>
                    <a:pt x="141" y="209772"/>
                  </a:lnTo>
                  <a:close/>
                </a:path>
              </a:pathLst>
            </a:custGeom>
            <a:ln w="5025">
              <a:solidFill>
                <a:srgbClr val="B7C3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2970869" y="8029057"/>
            <a:ext cx="2541535" cy="11548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16585" algn="l">
              <a:lnSpc>
                <a:spcPct val="100000"/>
              </a:lnSpc>
              <a:spcBef>
                <a:spcPts val="105"/>
              </a:spcBef>
            </a:pPr>
            <a:r>
              <a:rPr sz="1000" b="1" u="sng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ΣΗΜΑΝΤΙΚΟΙ</a:t>
            </a:r>
            <a:r>
              <a:rPr sz="1000" b="1" u="sng" spc="3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b="1" u="sng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ΠΕΡΙΟΡΙΣΜΟΙ</a:t>
            </a:r>
            <a:endParaRPr sz="1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9055" indent="-46355">
              <a:lnSpc>
                <a:spcPct val="100000"/>
              </a:lnSpc>
              <a:spcBef>
                <a:spcPts val="540"/>
              </a:spcBef>
              <a:buChar char="•"/>
              <a:tabLst>
                <a:tab pos="59055" algn="l"/>
              </a:tabLst>
            </a:pPr>
            <a:r>
              <a:rPr sz="1000" spc="-2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Τα</a:t>
            </a:r>
            <a:r>
              <a:rPr sz="1000" spc="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αποτελέσματα</a:t>
            </a:r>
            <a:r>
              <a:rPr sz="1000" spc="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αφορούν</a:t>
            </a:r>
            <a:r>
              <a:rPr sz="1000" spc="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Μάιο-Οκτώβριο.</a:t>
            </a:r>
            <a:endParaRPr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325" indent="-47625">
              <a:lnSpc>
                <a:spcPct val="100000"/>
              </a:lnSpc>
              <a:spcBef>
                <a:spcPts val="10"/>
              </a:spcBef>
              <a:buChar char="•"/>
              <a:tabLst>
                <a:tab pos="60325" algn="l"/>
              </a:tabLst>
            </a:pP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sz="1000" spc="-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LST-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sz="1000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είναι</a:t>
            </a:r>
            <a:r>
              <a:rPr sz="1000" spc="-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θερμοκρασία</a:t>
            </a:r>
            <a:r>
              <a:rPr sz="1000" spc="-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επιφάνειας</a:t>
            </a:r>
            <a:r>
              <a:rPr sz="1000" spc="-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</a:t>
            </a:r>
            <a:r>
              <a:rPr sz="1000" spc="-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όχι</a:t>
            </a:r>
            <a:r>
              <a:rPr sz="1000" spc="-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spc="-2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αέρα.</a:t>
            </a:r>
            <a:endParaRPr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325" indent="-47625">
              <a:lnSpc>
                <a:spcPct val="100000"/>
              </a:lnSpc>
              <a:spcBef>
                <a:spcPts val="10"/>
              </a:spcBef>
              <a:buChar char="•"/>
              <a:tabLst>
                <a:tab pos="60325" algn="l"/>
              </a:tabLst>
            </a:pP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NDMI</a:t>
            </a:r>
            <a:r>
              <a:rPr sz="1000" spc="2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</a:t>
            </a:r>
            <a:r>
              <a:rPr sz="1000" spc="3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NDBI</a:t>
            </a:r>
            <a:r>
              <a:rPr sz="1000" spc="3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spc="-2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μοιράζονται</a:t>
            </a:r>
            <a:r>
              <a:rPr sz="1000" spc="3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πληροφορία</a:t>
            </a:r>
            <a:r>
              <a:rPr sz="1000" spc="3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NIR-SWIR.</a:t>
            </a:r>
            <a:endParaRPr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325" indent="-47625">
              <a:lnSpc>
                <a:spcPct val="100000"/>
              </a:lnSpc>
              <a:spcBef>
                <a:spcPts val="10"/>
              </a:spcBef>
              <a:buChar char="•"/>
              <a:tabLst>
                <a:tab pos="60325" algn="l"/>
              </a:tabLst>
            </a:pP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</a:t>
            </a:r>
            <a:r>
              <a:rPr sz="1000" spc="-2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συσχετίσεις</a:t>
            </a:r>
            <a:r>
              <a:rPr sz="1000" spc="-1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δεν</a:t>
            </a:r>
            <a:r>
              <a:rPr sz="1000" spc="-1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αποδεικνύουν</a:t>
            </a:r>
            <a:r>
              <a:rPr sz="1000" spc="-15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00" spc="-10" dirty="0">
                <a:solidFill>
                  <a:srgbClr val="1010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αιτιότητα.</a:t>
            </a:r>
            <a:endParaRPr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936135" y="5093642"/>
            <a:ext cx="3412315" cy="19819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l-GR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Συμπεράσματα &amp; Προτάσεις Βιωσιμότητας</a:t>
            </a:r>
            <a:endParaRPr lang="el-GR" sz="11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‘Όσον αφορά την κλιματική προσαρμογή κρίνεται επιτακτική η ανάγκη ενσωμάτωσης των νέων κλιματικών μοντέλων και η μετάβαση από την «τσιμεντοποίηση» των κοιτών σε </a:t>
            </a:r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Λύσεις βασισμένες στη Φύση (</a:t>
            </a:r>
            <a:r>
              <a:rPr lang="el-GR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Nature-Based</a:t>
            </a:r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Θα πρέπει να δοθεί προτεραιότητα σε έργα ορεινής </a:t>
            </a:r>
            <a:r>
              <a:rPr lang="el-GR" sz="1100" dirty="0" err="1">
                <a:latin typeface="Arial" panose="020B0604020202020204" pitchFamily="34" charset="0"/>
                <a:cs typeface="Arial" panose="020B0604020202020204" pitchFamily="34" charset="0"/>
              </a:rPr>
              <a:t>υδρονομίας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(φράγματα ανάσχεσης) και την εγκατάσταση τηλεμετρικών σταθμών μέτρησης για έγκαιρη προειδοποίηση.</a:t>
            </a:r>
          </a:p>
          <a:p>
            <a:r>
              <a:rPr lang="el-GR" sz="1800" dirty="0"/>
              <a:t> </a:t>
            </a:r>
          </a:p>
        </p:txBody>
      </p:sp>
      <p:sp>
        <p:nvSpPr>
          <p:cNvPr id="36" name="object 36"/>
          <p:cNvSpPr/>
          <p:nvPr/>
        </p:nvSpPr>
        <p:spPr>
          <a:xfrm>
            <a:off x="164114" y="10083929"/>
            <a:ext cx="19766915" cy="635"/>
          </a:xfrm>
          <a:custGeom>
            <a:avLst/>
            <a:gdLst/>
            <a:ahLst/>
            <a:cxnLst/>
            <a:rect l="l" t="t" r="r" b="b"/>
            <a:pathLst>
              <a:path w="19766915" h="634">
                <a:moveTo>
                  <a:pt x="0" y="0"/>
                </a:moveTo>
                <a:lnTo>
                  <a:pt x="19766681" y="141"/>
                </a:lnTo>
              </a:path>
            </a:pathLst>
          </a:custGeom>
          <a:ln w="5025">
            <a:solidFill>
              <a:srgbClr val="2121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69791" y="10107987"/>
            <a:ext cx="1362075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i="1" dirty="0">
                <a:solidFill>
                  <a:srgbClr val="101010"/>
                </a:solidFill>
                <a:latin typeface="Arial"/>
                <a:cs typeface="Arial"/>
              </a:rPr>
              <a:t>ΕΑΠ,</a:t>
            </a:r>
            <a:r>
              <a:rPr sz="600" i="1" spc="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600" i="1" spc="-20" dirty="0">
                <a:solidFill>
                  <a:srgbClr val="101010"/>
                </a:solidFill>
                <a:latin typeface="Arial"/>
                <a:cs typeface="Arial"/>
              </a:rPr>
              <a:t>ΣΕΤ,</a:t>
            </a:r>
            <a:r>
              <a:rPr sz="600" i="1" spc="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101010"/>
                </a:solidFill>
                <a:latin typeface="Arial"/>
                <a:cs typeface="Arial"/>
              </a:rPr>
              <a:t>Περιβαλλοντικός</a:t>
            </a:r>
            <a:r>
              <a:rPr sz="600" i="1" spc="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101010"/>
                </a:solidFill>
                <a:latin typeface="Arial"/>
                <a:cs typeface="Arial"/>
              </a:rPr>
              <a:t>Σχεδιασμός</a:t>
            </a:r>
            <a:endParaRPr sz="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656724" y="10107987"/>
            <a:ext cx="123063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i="1" spc="-10" dirty="0">
                <a:solidFill>
                  <a:srgbClr val="101010"/>
                </a:solidFill>
                <a:latin typeface="Arial"/>
                <a:cs typeface="Arial"/>
              </a:rPr>
              <a:t>Διπλωματική</a:t>
            </a:r>
            <a:r>
              <a:rPr sz="600" i="1" dirty="0">
                <a:solidFill>
                  <a:srgbClr val="101010"/>
                </a:solidFill>
                <a:latin typeface="Arial"/>
                <a:cs typeface="Arial"/>
              </a:rPr>
              <a:t> εργασία</a:t>
            </a:r>
            <a:r>
              <a:rPr sz="600" i="1" spc="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101010"/>
                </a:solidFill>
                <a:latin typeface="Arial"/>
                <a:cs typeface="Arial"/>
              </a:rPr>
              <a:t>-</a:t>
            </a:r>
            <a:r>
              <a:rPr sz="600" i="1" spc="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101010"/>
                </a:solidFill>
                <a:latin typeface="Arial"/>
                <a:cs typeface="Arial"/>
              </a:rPr>
              <a:t>Ιούλιος</a:t>
            </a:r>
            <a:r>
              <a:rPr sz="600" i="1" spc="5" dirty="0">
                <a:solidFill>
                  <a:srgbClr val="101010"/>
                </a:solidFill>
                <a:latin typeface="Arial"/>
                <a:cs typeface="Arial"/>
              </a:rPr>
              <a:t> </a:t>
            </a:r>
            <a:r>
              <a:rPr sz="600" i="1" spc="-20" dirty="0">
                <a:solidFill>
                  <a:srgbClr val="101010"/>
                </a:solidFill>
                <a:latin typeface="Arial"/>
                <a:cs typeface="Arial"/>
              </a:rPr>
              <a:t>2026</a:t>
            </a:r>
            <a:endParaRPr sz="600">
              <a:latin typeface="Arial"/>
              <a:cs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35F916-85C0-1C57-0C17-CF6CCCF7E287}"/>
              </a:ext>
            </a:extLst>
          </p:cNvPr>
          <p:cNvSpPr txBox="1"/>
          <p:nvPr/>
        </p:nvSpPr>
        <p:spPr>
          <a:xfrm>
            <a:off x="119751" y="6022572"/>
            <a:ext cx="429349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b="1" u="sng" dirty="0">
                <a:latin typeface="Arial" panose="020B0604020202020204" pitchFamily="34" charset="0"/>
                <a:cs typeface="Arial" panose="020B0604020202020204" pitchFamily="34" charset="0"/>
              </a:rPr>
              <a:t>Φασματικοί Δείκτες που εξετάστηκαν</a:t>
            </a:r>
            <a:endParaRPr lang="el-GR" sz="11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NDVI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(Δείκτης Βλάστησης): Αποτύπωση υγείας/πυκνότητας χλωρίδας.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MNDWI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(Δείκτης Νερού): Εντοπισμός υδάτων.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NDMI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(Δείκτης Υγρασίας): Υδατικό στρες βλάστησης.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NDBI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(Δείκτης Δομημένων Επιφανειών): Αστική κάλυψη.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l-GR" sz="1100" b="1" dirty="0">
                <a:latin typeface="Arial" panose="020B0604020202020204" pitchFamily="34" charset="0"/>
                <a:cs typeface="Arial" panose="020B0604020202020204" pitchFamily="34" charset="0"/>
              </a:rPr>
              <a:t>BSI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(Δείκτης Γυμνού Εδάφους): Διάβρωση &amp; ερημοποίηση.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l-GR" sz="1100" i="1" dirty="0">
                <a:latin typeface="Arial" panose="020B0604020202020204" pitchFamily="34" charset="0"/>
                <a:cs typeface="Arial" panose="020B0604020202020204" pitchFamily="34" charset="0"/>
              </a:rPr>
              <a:t>Σημείωση:</a:t>
            </a:r>
            <a:r>
              <a:rPr lang="el-GR" sz="1100" dirty="0">
                <a:latin typeface="Arial" panose="020B0604020202020204" pitchFamily="34" charset="0"/>
                <a:cs typeface="Arial" panose="020B0604020202020204" pitchFamily="34" charset="0"/>
              </a:rPr>
              <a:t> Για τη σύνθεση χρησιμοποιήθηκε το απόλυτο μέγεθος των συσχετίσεων με τη Θερμοκρασία Επιφάνειας (LST-C).</a:t>
            </a:r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660</Words>
  <Application>Microsoft Office PowerPoint</Application>
  <PresentationFormat>Προσαρμογή</PresentationFormat>
  <Paragraphs>135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Microsoft Sans Serif</vt:lpstr>
      <vt:lpstr>Times New Roman</vt:lpstr>
      <vt:lpstr>Office Theme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Περιβαλλοντική Αξιολόγηση του Ποταμού Μεσσαπίου στην Εύβοια μέσω Δεικτών</dc:title>
  <dc:subject>Επιστημονικό poster βασισμένο στη διπλωματική εργασία</dc:subject>
  <dc:creator>Ιωάννης Κυπαρισσόπουλος</dc:creator>
  <cp:lastModifiedBy>ΚΥΠΑΡΙΣΣΟΠΟΥΛΟΣ, ΙΩΑΝΝΗΣ</cp:lastModifiedBy>
  <cp:revision>11</cp:revision>
  <dcterms:created xsi:type="dcterms:W3CDTF">2026-08-06T16:59:49Z</dcterms:created>
  <dcterms:modified xsi:type="dcterms:W3CDTF">2026-09-08T21:03:39Z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2026-08-06T00:00:00Z</vt:filetime>
  </property>
  <property fmtid="{D5CDD505-2E9C-101B-9397-08002B2CF9AE}" pid="4" name="Creator">
    <vt:lpwstr>Impress</vt:lpwstr>
  </property>
  <property fmtid="{D5CDD505-2E9C-101B-9397-08002B2CF9AE}" pid="5" name="LastSaved">
    <vt:filetime>2026-08-06T00:00:00Z</vt:filetime>
  </property>
  <property fmtid="{D5CDD505-2E9C-101B-9397-08002B2CF9AE}" pid="6" name="PDFVersion">
    <vt:lpwstr>1.7</vt:lpwstr>
  </property>
  <property fmtid="{D5CDD505-2E9C-101B-9397-08002B2CF9AE}" pid="7" name="Producer">
    <vt:lpwstr>LibreOffice 25.2.3.2 (X86_64) / LibreOffice Community</vt:lpwstr>
  </property>
</Properties>
</file>