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nstantinos Smpyrakos" userId="bddfcdaa6e6c3527" providerId="LiveId" clId="{9FC75699-7C73-4931-BA9E-A38F99A3039D}"/>
    <pc:docChg chg="undo custSel addSld delSld modSld">
      <pc:chgData name="Konstantinos Smpyrakos" userId="bddfcdaa6e6c3527" providerId="LiveId" clId="{9FC75699-7C73-4931-BA9E-A38F99A3039D}" dt="2026-09-22T16:31:03.846" v="543" actId="20577"/>
      <pc:docMkLst>
        <pc:docMk/>
      </pc:docMkLst>
      <pc:sldChg chg="addSp modSp add mod">
        <pc:chgData name="Konstantinos Smpyrakos" userId="bddfcdaa6e6c3527" providerId="LiveId" clId="{9FC75699-7C73-4931-BA9E-A38F99A3039D}" dt="2026-09-22T16:31:03.846" v="543" actId="20577"/>
        <pc:sldMkLst>
          <pc:docMk/>
          <pc:sldMk cId="4220320306" sldId="261"/>
        </pc:sldMkLst>
        <pc:spChg chg="add mod">
          <ac:chgData name="Konstantinos Smpyrakos" userId="bddfcdaa6e6c3527" providerId="LiveId" clId="{9FC75699-7C73-4931-BA9E-A38F99A3039D}" dt="2026-09-22T16:31:03.846" v="543" actId="20577"/>
          <ac:spMkLst>
            <pc:docMk/>
            <pc:sldMk cId="4220320306" sldId="261"/>
            <ac:spMk id="4" creationId="{205D9054-B701-AA3D-578D-B0355C660557}"/>
          </ac:spMkLst>
        </pc:spChg>
      </pc:sldChg>
    </pc:docChg>
  </pc:docChgLst>
  <pc:docChgLst>
    <pc:chgData name="Konstantinos Smpyrakos" userId="fb682633-22aa-44a7-95d4-1bbbf7481776" providerId="ADAL" clId="{ADF46AD8-B79A-45EF-AA26-633699431148}"/>
    <pc:docChg chg="custSel modSld">
      <pc:chgData name="Konstantinos Smpyrakos" userId="fb682633-22aa-44a7-95d4-1bbbf7481776" providerId="ADAL" clId="{ADF46AD8-B79A-45EF-AA26-633699431148}" dt="2026-09-26T08:31:45.659" v="7" actId="1076"/>
      <pc:docMkLst>
        <pc:docMk/>
      </pc:docMkLst>
      <pc:sldChg chg="addSp delSp modSp mod">
        <pc:chgData name="Konstantinos Smpyrakos" userId="fb682633-22aa-44a7-95d4-1bbbf7481776" providerId="ADAL" clId="{ADF46AD8-B79A-45EF-AA26-633699431148}" dt="2026-09-26T08:31:45.659" v="7" actId="1076"/>
        <pc:sldMkLst>
          <pc:docMk/>
          <pc:sldMk cId="3758115823" sldId="264"/>
        </pc:sldMkLst>
        <pc:picChg chg="del">
          <ac:chgData name="Konstantinos Smpyrakos" userId="fb682633-22aa-44a7-95d4-1bbbf7481776" providerId="ADAL" clId="{ADF46AD8-B79A-45EF-AA26-633699431148}" dt="2026-09-26T08:31:35.052" v="3" actId="478"/>
          <ac:picMkLst>
            <pc:docMk/>
            <pc:sldMk cId="3758115823" sldId="264"/>
            <ac:picMk id="4" creationId="{15B27B25-0F67-BD07-5813-D67093CA0600}"/>
          </ac:picMkLst>
        </pc:picChg>
        <pc:picChg chg="add mod">
          <ac:chgData name="Konstantinos Smpyrakos" userId="fb682633-22aa-44a7-95d4-1bbbf7481776" providerId="ADAL" clId="{ADF46AD8-B79A-45EF-AA26-633699431148}" dt="2026-09-26T08:31:45.659" v="7" actId="1076"/>
          <ac:picMkLst>
            <pc:docMk/>
            <pc:sldMk cId="3758115823" sldId="264"/>
            <ac:picMk id="6" creationId="{ADFB281F-98A5-370C-9249-34CFB26985C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2D0A98-3A60-ED2B-F5BF-66C6FAF6A5E4}"/>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C9877A1B-B866-B0B9-F6EC-6BBDBB3CA8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61F994B1-9CD4-9DC9-7691-37125C0D9DFC}"/>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993594F5-6088-6BC3-F721-F774F38BB13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36A083E-ED3E-14FB-829B-FD56E6B319E5}"/>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3169441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DF3061C-57F2-DC23-BE0C-A0B3ABD2081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FDDE488-16D5-BDB6-C0BF-13F60970C679}"/>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8EDFC3A-496D-1048-361F-3BDB12DF17A9}"/>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00AC7FF2-175B-8ED0-05E1-A706B1F99ED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A3C59DD-462D-262D-3D4C-0A491C39EAD9}"/>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2023659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6E45D9-DF18-AF93-E2C1-83FDD3D5D4C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FFDD478-AAEB-29CA-A7C7-C553B50E42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501753F-FF8E-9BEA-9559-C3629303D15C}"/>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6D5488E5-E358-7D18-95B4-C1E8EDB0560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2F418D0-3014-A9A0-94CE-8775931AE026}"/>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276502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329500-7611-3121-2B4F-A9A41B2179F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4AB7B51-A610-4287-7276-3597FAC6F91C}"/>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1674FC0B-9EAF-EBD8-C69B-4BDBD734BD22}"/>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174799-5CC5-A1F7-10E0-1542D9513B5E}"/>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6" name="Θέση υποσέλιδου 5">
            <a:extLst>
              <a:ext uri="{FF2B5EF4-FFF2-40B4-BE49-F238E27FC236}">
                <a16:creationId xmlns:a16="http://schemas.microsoft.com/office/drawing/2014/main" id="{28089B46-87C3-8911-3B4E-16A2DF6EEC6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5B90051-AEDB-52D4-5B01-4F4476F1FE9E}"/>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2793226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0A2AE32-3F26-0282-390C-C2116DD38D5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9B1E851-6E96-A8DC-2DC6-E4D3E95AE8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914086F-E50F-22EE-72D2-FA9C58EF21A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098CEA2-D923-727E-DB29-8530086EA7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566A1386-D778-A389-C8EB-BEC2AE9FD08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A889440-D6FD-324E-5BEB-A195B2610302}"/>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8" name="Θέση υποσέλιδου 7">
            <a:extLst>
              <a:ext uri="{FF2B5EF4-FFF2-40B4-BE49-F238E27FC236}">
                <a16:creationId xmlns:a16="http://schemas.microsoft.com/office/drawing/2014/main" id="{F89226F0-B735-B191-2FF0-5DD1083FFEB1}"/>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D9F33778-66E8-991F-5780-9825B37B8787}"/>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356349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00BB12E-523B-60C0-A7AF-BB1C76A5F03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30BE9B2-A634-65EC-D7E4-6A67503007BF}"/>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4" name="Θέση υποσέλιδου 3">
            <a:extLst>
              <a:ext uri="{FF2B5EF4-FFF2-40B4-BE49-F238E27FC236}">
                <a16:creationId xmlns:a16="http://schemas.microsoft.com/office/drawing/2014/main" id="{1457E83E-7C3B-8460-21AE-480A9E0E96D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AD20E418-CEC3-149F-B47B-A816EE22755A}"/>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276036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4FF3925-4CBF-4067-AA68-13479B64D2C5}"/>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3" name="Θέση υποσέλιδου 2">
            <a:extLst>
              <a:ext uri="{FF2B5EF4-FFF2-40B4-BE49-F238E27FC236}">
                <a16:creationId xmlns:a16="http://schemas.microsoft.com/office/drawing/2014/main" id="{13883E4C-E15E-C3E8-3B5C-3E523FBCD1B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8A4DC5AD-0A4D-759C-8561-CAE4FACB3390}"/>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316620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113122-9CA0-6959-8EE9-2AE20FC6BDE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DDA4718-7563-96FF-7DB1-929C864DBB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ADBA5B6-B0B3-D35D-008A-0ABA2D712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58353A2-FF4A-D770-0922-F7586210EDD0}"/>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6" name="Θέση υποσέλιδου 5">
            <a:extLst>
              <a:ext uri="{FF2B5EF4-FFF2-40B4-BE49-F238E27FC236}">
                <a16:creationId xmlns:a16="http://schemas.microsoft.com/office/drawing/2014/main" id="{95ED5978-FD3A-BA95-7A25-92281F01860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C83EFC5-F717-6C64-115E-A2DE117B5EB6}"/>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2815867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C66F636-3F81-E474-597F-08D201C4A5D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F7A26FC7-B473-209B-FEE3-DDFFD394B7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56CFC45-F572-2FFC-BD88-96F6A3C1E2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C35BBA86-9BED-1022-BC68-F22130F87981}"/>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6" name="Θέση υποσέλιδου 5">
            <a:extLst>
              <a:ext uri="{FF2B5EF4-FFF2-40B4-BE49-F238E27FC236}">
                <a16:creationId xmlns:a16="http://schemas.microsoft.com/office/drawing/2014/main" id="{9BA3EB3F-6014-33C0-826B-D2932DD5F88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2B93C5F1-1BD6-4F73-9E5F-5504993E8388}"/>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1671579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84EC11-AED0-0BA5-EB64-F9E54169B00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81519A1-9636-F725-97B2-8F16180F9CCB}"/>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1657CF-ADD4-39F1-1711-97ACDCB3B303}"/>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EC2E7356-154C-BF30-5F89-32C99834A3C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5198B88-01A0-8739-75C5-F9F07E512890}"/>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745608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3730517-39C6-0D8D-57C8-C6C0B3F0AB9F}"/>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91C291D-3D07-2920-2A07-CBB4EE12F31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59D8324-490C-6F08-FA85-E59B68C0FCEB}"/>
              </a:ext>
            </a:extLst>
          </p:cNvPr>
          <p:cNvSpPr>
            <a:spLocks noGrp="1"/>
          </p:cNvSpPr>
          <p:nvPr>
            <p:ph type="dt" sz="half" idx="10"/>
          </p:nvPr>
        </p:nvSpPr>
        <p:spPr/>
        <p:txBody>
          <a:body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14F163CC-8B19-DA51-3A55-037D7604B90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A9ECE04-9FA0-FE4B-2FEE-59854DDEB2B0}"/>
              </a:ext>
            </a:extLst>
          </p:cNvPr>
          <p:cNvSpPr>
            <a:spLocks noGrp="1"/>
          </p:cNvSpPr>
          <p:nvPr>
            <p:ph type="sldNum" sz="quarter" idx="12"/>
          </p:nvPr>
        </p:nvSpPr>
        <p:spPr/>
        <p:txBody>
          <a:bodyPr/>
          <a:lstStyle/>
          <a:p>
            <a:fld id="{DCC54147-B32D-4EB1-B892-5E99E4739C5B}" type="slidenum">
              <a:rPr lang="el-GR" smtClean="0"/>
              <a:t>‹#›</a:t>
            </a:fld>
            <a:endParaRPr lang="el-GR"/>
          </a:p>
        </p:txBody>
      </p:sp>
    </p:spTree>
    <p:extLst>
      <p:ext uri="{BB962C8B-B14F-4D97-AF65-F5344CB8AC3E}">
        <p14:creationId xmlns:p14="http://schemas.microsoft.com/office/powerpoint/2010/main" val="1748302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9BB4FC0B-05EA-43D0-C11C-65E581CAB5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3DD84C0-567D-B87F-D96F-BE9E0EE019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9D0E775-BB4C-577D-C8B0-CAD0DED140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51672F9-997C-4149-9887-1C2E1FCA53A6}" type="datetimeFigureOut">
              <a:rPr lang="el-GR" smtClean="0"/>
              <a:t>26/9/2026</a:t>
            </a:fld>
            <a:endParaRPr lang="el-GR"/>
          </a:p>
        </p:txBody>
      </p:sp>
      <p:sp>
        <p:nvSpPr>
          <p:cNvPr id="5" name="Θέση υποσέλιδου 4">
            <a:extLst>
              <a:ext uri="{FF2B5EF4-FFF2-40B4-BE49-F238E27FC236}">
                <a16:creationId xmlns:a16="http://schemas.microsoft.com/office/drawing/2014/main" id="{F3A0EBFB-DBF8-9DB6-F08B-57D6B48D6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FD61F38-B9DB-F5CE-2A61-586B63703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C54147-B32D-4EB1-B892-5E99E4739C5B}" type="slidenum">
              <a:rPr lang="el-GR" smtClean="0"/>
              <a:t>‹#›</a:t>
            </a:fld>
            <a:endParaRPr lang="el-GR"/>
          </a:p>
        </p:txBody>
      </p:sp>
    </p:spTree>
    <p:extLst>
      <p:ext uri="{BB962C8B-B14F-4D97-AF65-F5344CB8AC3E}">
        <p14:creationId xmlns:p14="http://schemas.microsoft.com/office/powerpoint/2010/main" val="1951678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35 - Εικόνα" descr="Eap.png">
            <a:extLst>
              <a:ext uri="{FF2B5EF4-FFF2-40B4-BE49-F238E27FC236}">
                <a16:creationId xmlns:a16="http://schemas.microsoft.com/office/drawing/2014/main" id="{0274CDDB-06D1-D999-7AEC-C914DED42B7B}"/>
              </a:ext>
            </a:extLst>
          </p:cNvPr>
          <p:cNvPicPr>
            <a:picLocks noChangeAspect="1"/>
          </p:cNvPicPr>
          <p:nvPr/>
        </p:nvPicPr>
        <p:blipFill>
          <a:blip r:embed="rId2"/>
          <a:stretch>
            <a:fillRect/>
          </a:stretch>
        </p:blipFill>
        <p:spPr>
          <a:xfrm>
            <a:off x="1000100" y="211083"/>
            <a:ext cx="1643074" cy="857256"/>
          </a:xfrm>
          <a:prstGeom prst="rect">
            <a:avLst/>
          </a:prstGeom>
        </p:spPr>
      </p:pic>
      <p:sp>
        <p:nvSpPr>
          <p:cNvPr id="13" name="Τίτλος 8">
            <a:extLst>
              <a:ext uri="{FF2B5EF4-FFF2-40B4-BE49-F238E27FC236}">
                <a16:creationId xmlns:a16="http://schemas.microsoft.com/office/drawing/2014/main" id="{7C36EAF6-1E4B-D05E-E252-2A446CBFF124}"/>
              </a:ext>
            </a:extLst>
          </p:cNvPr>
          <p:cNvSpPr>
            <a:spLocks noGrp="1"/>
          </p:cNvSpPr>
          <p:nvPr>
            <p:ph type="ctrTitle"/>
          </p:nvPr>
        </p:nvSpPr>
        <p:spPr>
          <a:xfrm>
            <a:off x="3708485" y="1638825"/>
            <a:ext cx="4735580" cy="428648"/>
          </a:xfrm>
        </p:spPr>
        <p:txBody>
          <a:bodyPr>
            <a:normAutofit/>
          </a:bodyPr>
          <a:lstStyle/>
          <a:p>
            <a:pPr>
              <a:spcBef>
                <a:spcPts val="1000"/>
              </a:spcBef>
            </a:pPr>
            <a:r>
              <a:rPr lang="el-GR" sz="2200" dirty="0">
                <a:solidFill>
                  <a:srgbClr val="3C4043"/>
                </a:solidFill>
                <a:effectLst>
                  <a:outerShdw blurRad="38100" dist="38100" dir="2700000" algn="tl">
                    <a:srgbClr val="000000">
                      <a:alpha val="43137"/>
                    </a:srgbClr>
                  </a:outerShdw>
                </a:effectLst>
                <a:latin typeface="Roboto" panose="02000000000000000000" pitchFamily="2" charset="0"/>
                <a:ea typeface="+mn-ea"/>
                <a:cs typeface="+mn-cs"/>
              </a:rPr>
              <a:t>ΘΕΜΑ ΔΙΠΛΩΜΑΤΙΚΗΣ ΕΡΓΑΣΙΑΣ</a:t>
            </a:r>
          </a:p>
        </p:txBody>
      </p:sp>
      <p:sp>
        <p:nvSpPr>
          <p:cNvPr id="14" name="Υπότιτλος 9">
            <a:extLst>
              <a:ext uri="{FF2B5EF4-FFF2-40B4-BE49-F238E27FC236}">
                <a16:creationId xmlns:a16="http://schemas.microsoft.com/office/drawing/2014/main" id="{5C794BBB-51E9-7075-067C-4F6B9FC332B1}"/>
              </a:ext>
            </a:extLst>
          </p:cNvPr>
          <p:cNvSpPr>
            <a:spLocks noGrp="1"/>
          </p:cNvSpPr>
          <p:nvPr>
            <p:ph type="subTitle" idx="1"/>
          </p:nvPr>
        </p:nvSpPr>
        <p:spPr>
          <a:xfrm>
            <a:off x="2643174" y="2665796"/>
            <a:ext cx="6764695" cy="951678"/>
          </a:xfrm>
        </p:spPr>
        <p:txBody>
          <a:bodyPr>
            <a:normAutofit fontScale="92500"/>
          </a:bodyPr>
          <a:lstStyle/>
          <a:p>
            <a:r>
              <a:rPr lang="el-GR" sz="1800" b="1" dirty="0">
                <a:solidFill>
                  <a:srgbClr val="3C4043"/>
                </a:solidFill>
                <a:latin typeface="Roboto" panose="02000000000000000000" pitchFamily="2" charset="0"/>
              </a:rPr>
              <a:t>Απάτες και Κίνδυνοι στις Τραπεζικές Συναλλαγές: Η περίπτωση χρηματοπιστωτικού ιδρύματος και η εξέλιξη των φαινομένων από την περίοδο της πανδημίας COVID-19 έως σήμερα </a:t>
            </a:r>
            <a:endParaRPr lang="en-US" sz="1800" b="1" dirty="0">
              <a:solidFill>
                <a:srgbClr val="3C4043"/>
              </a:solidFill>
              <a:latin typeface="Roboto" panose="02000000000000000000" pitchFamily="2" charset="0"/>
            </a:endParaRPr>
          </a:p>
          <a:p>
            <a:endParaRPr lang="el-GR" sz="1800" b="1" dirty="0">
              <a:effectLst/>
              <a:latin typeface="Times New Roman" panose="02020603050405020304" pitchFamily="18" charset="0"/>
              <a:ea typeface="Calibri" panose="020F0502020204030204" pitchFamily="34" charset="0"/>
            </a:endParaRPr>
          </a:p>
          <a:p>
            <a:endParaRPr lang="el-GR" sz="2000" dirty="0"/>
          </a:p>
        </p:txBody>
      </p:sp>
      <p:sp>
        <p:nvSpPr>
          <p:cNvPr id="15" name="TextBox 14">
            <a:extLst>
              <a:ext uri="{FF2B5EF4-FFF2-40B4-BE49-F238E27FC236}">
                <a16:creationId xmlns:a16="http://schemas.microsoft.com/office/drawing/2014/main" id="{8D5AEB69-B97A-9A25-57D2-5E558435F02D}"/>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16" name="Υπότιτλος 9">
            <a:extLst>
              <a:ext uri="{FF2B5EF4-FFF2-40B4-BE49-F238E27FC236}">
                <a16:creationId xmlns:a16="http://schemas.microsoft.com/office/drawing/2014/main" id="{8CBB9D87-0D37-2D56-208F-CCE29CD82487}"/>
              </a:ext>
            </a:extLst>
          </p:cNvPr>
          <p:cNvSpPr txBox="1">
            <a:spLocks/>
          </p:cNvSpPr>
          <p:nvPr/>
        </p:nvSpPr>
        <p:spPr>
          <a:xfrm>
            <a:off x="1456149" y="3723035"/>
            <a:ext cx="6764695"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sz="1800" b="1" dirty="0">
              <a:latin typeface="Times New Roman" panose="02020603050405020304" pitchFamily="18" charset="0"/>
              <a:ea typeface="Calibri" panose="020F0502020204030204" pitchFamily="34" charset="0"/>
            </a:endParaRPr>
          </a:p>
          <a:p>
            <a:endParaRPr lang="el-GR" dirty="0"/>
          </a:p>
        </p:txBody>
      </p:sp>
      <p:sp>
        <p:nvSpPr>
          <p:cNvPr id="17" name="Υπότιτλος 9">
            <a:extLst>
              <a:ext uri="{FF2B5EF4-FFF2-40B4-BE49-F238E27FC236}">
                <a16:creationId xmlns:a16="http://schemas.microsoft.com/office/drawing/2014/main" id="{D5F2DFEB-9C2C-2324-6554-89C585894C3A}"/>
              </a:ext>
            </a:extLst>
          </p:cNvPr>
          <p:cNvSpPr txBox="1">
            <a:spLocks/>
          </p:cNvSpPr>
          <p:nvPr/>
        </p:nvSpPr>
        <p:spPr>
          <a:xfrm>
            <a:off x="3048210" y="4224132"/>
            <a:ext cx="6095580" cy="84438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600" b="0" i="0" dirty="0">
                <a:solidFill>
                  <a:srgbClr val="3C4043"/>
                </a:solidFill>
                <a:effectLst>
                  <a:outerShdw blurRad="38100" dist="38100" dir="2700000" algn="tl">
                    <a:srgbClr val="000000">
                      <a:alpha val="43137"/>
                    </a:srgbClr>
                  </a:outerShdw>
                </a:effectLst>
                <a:latin typeface="Roboto" panose="02000000000000000000" pitchFamily="2" charset="0"/>
              </a:rPr>
              <a:t>Επιβλέπων</a:t>
            </a:r>
            <a:r>
              <a:rPr lang="en-US" sz="1600" b="0" i="0" dirty="0">
                <a:solidFill>
                  <a:srgbClr val="3C4043"/>
                </a:solidFill>
                <a:effectLst>
                  <a:outerShdw blurRad="38100" dist="38100" dir="2700000" algn="tl">
                    <a:srgbClr val="000000">
                      <a:alpha val="43137"/>
                    </a:srgbClr>
                  </a:outerShdw>
                </a:effectLst>
                <a:latin typeface="Roboto" panose="02000000000000000000" pitchFamily="2" charset="0"/>
              </a:rPr>
              <a:t> A’</a:t>
            </a:r>
            <a:r>
              <a:rPr lang="el-GR" sz="1600" b="0" i="0" dirty="0">
                <a:solidFill>
                  <a:srgbClr val="3C4043"/>
                </a:solidFill>
                <a:effectLst>
                  <a:outerShdw blurRad="38100" dist="38100" dir="2700000" algn="tl">
                    <a:srgbClr val="000000">
                      <a:alpha val="43137"/>
                    </a:srgbClr>
                  </a:outerShdw>
                </a:effectLst>
                <a:latin typeface="Roboto" panose="02000000000000000000" pitchFamily="2" charset="0"/>
              </a:rPr>
              <a:t> : </a:t>
            </a:r>
            <a:r>
              <a:rPr lang="el-GR" sz="1600" b="0" i="0" dirty="0" err="1">
                <a:solidFill>
                  <a:srgbClr val="3C4043"/>
                </a:solidFill>
                <a:effectLst>
                  <a:outerShdw blurRad="38100" dist="38100" dir="2700000" algn="tl">
                    <a:srgbClr val="000000">
                      <a:alpha val="43137"/>
                    </a:srgbClr>
                  </a:outerShdw>
                </a:effectLst>
                <a:latin typeface="Roboto" panose="02000000000000000000" pitchFamily="2" charset="0"/>
              </a:rPr>
              <a:t>Μπάλιος</a:t>
            </a:r>
            <a:r>
              <a:rPr lang="el-GR" sz="1600" b="0" i="0" dirty="0">
                <a:solidFill>
                  <a:srgbClr val="3C4043"/>
                </a:solidFill>
                <a:effectLst>
                  <a:outerShdw blurRad="38100" dist="38100" dir="2700000" algn="tl">
                    <a:srgbClr val="000000">
                      <a:alpha val="43137"/>
                    </a:srgbClr>
                  </a:outerShdw>
                </a:effectLst>
                <a:latin typeface="Roboto" panose="02000000000000000000" pitchFamily="2" charset="0"/>
              </a:rPr>
              <a:t>  </a:t>
            </a:r>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Δημήτριος</a:t>
            </a:r>
            <a:endParaRPr lang="en-US" sz="1600" b="0" i="0" dirty="0">
              <a:solidFill>
                <a:srgbClr val="3C4043"/>
              </a:solidFill>
              <a:effectLst>
                <a:outerShdw blurRad="38100" dist="38100" dir="2700000" algn="tl">
                  <a:srgbClr val="000000">
                    <a:alpha val="43137"/>
                  </a:srgbClr>
                </a:outerShdw>
              </a:effectLst>
              <a:latin typeface="Roboto" panose="02000000000000000000" pitchFamily="2" charset="0"/>
            </a:endParaRPr>
          </a:p>
          <a:p>
            <a:r>
              <a:rPr lang="el-GR" sz="1600" b="0" i="0" dirty="0">
                <a:solidFill>
                  <a:srgbClr val="3C4043"/>
                </a:solidFill>
                <a:effectLst>
                  <a:outerShdw blurRad="38100" dist="38100" dir="2700000" algn="tl">
                    <a:srgbClr val="000000">
                      <a:alpha val="43137"/>
                    </a:srgbClr>
                  </a:outerShdw>
                </a:effectLst>
                <a:latin typeface="Roboto" panose="02000000000000000000" pitchFamily="2" charset="0"/>
              </a:rPr>
              <a:t>Επιβλέπων</a:t>
            </a:r>
            <a:r>
              <a:rPr lang="en-US" sz="1600" b="0" i="0" dirty="0">
                <a:solidFill>
                  <a:srgbClr val="3C4043"/>
                </a:solidFill>
                <a:effectLst>
                  <a:outerShdw blurRad="38100" dist="38100" dir="2700000" algn="tl">
                    <a:srgbClr val="000000">
                      <a:alpha val="43137"/>
                    </a:srgbClr>
                  </a:outerShdw>
                </a:effectLst>
                <a:latin typeface="Roboto" panose="02000000000000000000" pitchFamily="2" charset="0"/>
              </a:rPr>
              <a:t> B’ : </a:t>
            </a:r>
            <a:r>
              <a:rPr lang="el-GR" sz="1600" b="0" i="0" dirty="0" err="1">
                <a:solidFill>
                  <a:srgbClr val="3C4043"/>
                </a:solidFill>
                <a:effectLst>
                  <a:outerShdw blurRad="38100" dist="38100" dir="2700000" algn="tl">
                    <a:srgbClr val="000000">
                      <a:alpha val="43137"/>
                    </a:srgbClr>
                  </a:outerShdw>
                </a:effectLst>
                <a:latin typeface="Roboto" panose="02000000000000000000" pitchFamily="2" charset="0"/>
              </a:rPr>
              <a:t>Μανδήλας</a:t>
            </a:r>
            <a:r>
              <a:rPr lang="en-US" sz="1600" b="0" i="0" dirty="0">
                <a:solidFill>
                  <a:srgbClr val="3C4043"/>
                </a:solidFill>
                <a:effectLst>
                  <a:outerShdw blurRad="38100" dist="38100" dir="2700000" algn="tl">
                    <a:srgbClr val="000000">
                      <a:alpha val="43137"/>
                    </a:srgbClr>
                  </a:outerShdw>
                </a:effectLst>
                <a:latin typeface="Roboto" panose="02000000000000000000" pitchFamily="2" charset="0"/>
              </a:rPr>
              <a:t> </a:t>
            </a:r>
            <a:r>
              <a:rPr lang="el-GR" sz="1600" b="0" i="0" dirty="0">
                <a:solidFill>
                  <a:srgbClr val="3C4043"/>
                </a:solidFill>
                <a:effectLst>
                  <a:outerShdw blurRad="38100" dist="38100" dir="2700000" algn="tl">
                    <a:srgbClr val="000000">
                      <a:alpha val="43137"/>
                    </a:srgbClr>
                  </a:outerShdw>
                </a:effectLst>
                <a:latin typeface="Roboto" panose="02000000000000000000" pitchFamily="2" charset="0"/>
              </a:rPr>
              <a:t>Αθανάσιος</a:t>
            </a:r>
            <a:endParaRPr lang="el-GR" sz="1600" dirty="0">
              <a:effectLst>
                <a:outerShdw blurRad="38100" dist="38100" dir="2700000" algn="tl">
                  <a:srgbClr val="000000">
                    <a:alpha val="43137"/>
                  </a:srgbClr>
                </a:outerShdw>
              </a:effectLst>
            </a:endParaRPr>
          </a:p>
        </p:txBody>
      </p:sp>
      <p:sp>
        <p:nvSpPr>
          <p:cNvPr id="18" name="Υπότιτλος 9">
            <a:extLst>
              <a:ext uri="{FF2B5EF4-FFF2-40B4-BE49-F238E27FC236}">
                <a16:creationId xmlns:a16="http://schemas.microsoft.com/office/drawing/2014/main" id="{86D4608C-5F63-0DA8-AB11-D84E152626DF}"/>
              </a:ext>
            </a:extLst>
          </p:cNvPr>
          <p:cNvSpPr txBox="1">
            <a:spLocks/>
          </p:cNvSpPr>
          <p:nvPr/>
        </p:nvSpPr>
        <p:spPr>
          <a:xfrm>
            <a:off x="3105399" y="5675174"/>
            <a:ext cx="6095580" cy="9516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1600" dirty="0" err="1">
                <a:solidFill>
                  <a:srgbClr val="3C4043"/>
                </a:solidFill>
                <a:effectLst>
                  <a:outerShdw blurRad="38100" dist="38100" dir="2700000" algn="tl">
                    <a:srgbClr val="000000">
                      <a:alpha val="43137"/>
                    </a:srgbClr>
                  </a:outerShdw>
                </a:effectLst>
                <a:latin typeface="Roboto" panose="02000000000000000000" pitchFamily="2" charset="0"/>
              </a:rPr>
              <a:t>Σμπυράκος</a:t>
            </a:r>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 Κωνσταντίνος </a:t>
            </a:r>
            <a:r>
              <a:rPr lang="en-US" sz="1600" dirty="0">
                <a:solidFill>
                  <a:srgbClr val="3C4043"/>
                </a:solidFill>
                <a:effectLst>
                  <a:outerShdw blurRad="38100" dist="38100" dir="2700000" algn="tl">
                    <a:srgbClr val="000000">
                      <a:alpha val="43137"/>
                    </a:srgbClr>
                  </a:outerShdw>
                </a:effectLst>
                <a:latin typeface="Roboto" panose="02000000000000000000" pitchFamily="2" charset="0"/>
              </a:rPr>
              <a:t>(</a:t>
            </a:r>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166613</a:t>
            </a:r>
            <a:r>
              <a:rPr lang="en-US" sz="1600" dirty="0">
                <a:solidFill>
                  <a:srgbClr val="3C4043"/>
                </a:solidFill>
                <a:effectLst>
                  <a:outerShdw blurRad="38100" dist="38100" dir="2700000" algn="tl">
                    <a:srgbClr val="000000">
                      <a:alpha val="43137"/>
                    </a:srgbClr>
                  </a:outerShdw>
                </a:effectLst>
                <a:latin typeface="Roboto" panose="02000000000000000000" pitchFamily="2" charset="0"/>
              </a:rPr>
              <a:t>) </a:t>
            </a:r>
          </a:p>
          <a:p>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Σεπτέμβριος</a:t>
            </a:r>
            <a:r>
              <a:rPr lang="en-US" sz="1600" dirty="0">
                <a:solidFill>
                  <a:srgbClr val="3C4043"/>
                </a:solidFill>
                <a:effectLst>
                  <a:outerShdw blurRad="38100" dist="38100" dir="2700000" algn="tl">
                    <a:srgbClr val="000000">
                      <a:alpha val="43137"/>
                    </a:srgbClr>
                  </a:outerShdw>
                </a:effectLst>
                <a:latin typeface="Roboto" panose="02000000000000000000" pitchFamily="2" charset="0"/>
              </a:rPr>
              <a:t> </a:t>
            </a:r>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2026</a:t>
            </a:r>
            <a:r>
              <a:rPr lang="en-US" sz="1600" dirty="0">
                <a:solidFill>
                  <a:srgbClr val="3C4043"/>
                </a:solidFill>
                <a:effectLst>
                  <a:outerShdw blurRad="38100" dist="38100" dir="2700000" algn="tl">
                    <a:srgbClr val="000000">
                      <a:alpha val="43137"/>
                    </a:srgbClr>
                  </a:outerShdw>
                </a:effectLst>
                <a:latin typeface="Roboto" panose="02000000000000000000" pitchFamily="2" charset="0"/>
              </a:rPr>
              <a:t> </a:t>
            </a:r>
            <a:r>
              <a:rPr lang="el-GR" sz="1600" dirty="0">
                <a:solidFill>
                  <a:srgbClr val="3C4043"/>
                </a:solidFill>
                <a:effectLst>
                  <a:outerShdw blurRad="38100" dist="38100" dir="2700000" algn="tl">
                    <a:srgbClr val="000000">
                      <a:alpha val="43137"/>
                    </a:srgbClr>
                  </a:outerShdw>
                </a:effectLst>
                <a:latin typeface="Roboto" panose="02000000000000000000" pitchFamily="2" charset="0"/>
              </a:rPr>
              <a:t>Επιτροπή</a:t>
            </a:r>
            <a:endParaRPr lang="en-US" sz="1600" dirty="0">
              <a:solidFill>
                <a:srgbClr val="3C4043"/>
              </a:solidFill>
              <a:effectLst>
                <a:outerShdw blurRad="38100" dist="38100" dir="2700000" algn="tl">
                  <a:srgbClr val="000000">
                    <a:alpha val="43137"/>
                  </a:srgbClr>
                </a:outerShdw>
              </a:effectLst>
              <a:latin typeface="Roboto" panose="02000000000000000000" pitchFamily="2" charset="0"/>
            </a:endParaRPr>
          </a:p>
          <a:p>
            <a:endParaRPr lang="en-US" sz="1600" dirty="0">
              <a:solidFill>
                <a:srgbClr val="3C4043"/>
              </a:solidFill>
              <a:effectLst>
                <a:outerShdw blurRad="38100" dist="38100" dir="2700000" algn="tl">
                  <a:srgbClr val="000000">
                    <a:alpha val="43137"/>
                  </a:srgbClr>
                </a:outerShdw>
              </a:effectLst>
              <a:latin typeface="Roboto" panose="02000000000000000000" pitchFamily="2" charset="0"/>
            </a:endParaRPr>
          </a:p>
          <a:p>
            <a:endParaRPr lang="el-GR" sz="1600" dirty="0">
              <a:effectLst>
                <a:outerShdw blurRad="38100" dist="38100" dir="2700000" algn="tl">
                  <a:srgbClr val="000000">
                    <a:alpha val="43137"/>
                  </a:srgbClr>
                </a:outerShdw>
              </a:effectLst>
            </a:endParaRPr>
          </a:p>
        </p:txBody>
      </p:sp>
      <p:sp>
        <p:nvSpPr>
          <p:cNvPr id="20" name="6 - Ορθογώνιο">
            <a:extLst>
              <a:ext uri="{FF2B5EF4-FFF2-40B4-BE49-F238E27FC236}">
                <a16:creationId xmlns:a16="http://schemas.microsoft.com/office/drawing/2014/main" id="{03E8986D-E54C-334E-4041-41FD41CC7603}"/>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22" name="34 - Στρογγύλεμα μίας γωνίας ορθογωνίου">
            <a:extLst>
              <a:ext uri="{FF2B5EF4-FFF2-40B4-BE49-F238E27FC236}">
                <a16:creationId xmlns:a16="http://schemas.microsoft.com/office/drawing/2014/main" id="{33D69C0A-980D-A357-8B1A-6B1A6C33B925}"/>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6907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465D5B82-2504-458B-4AB3-E784572E425F}"/>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60E0B19A-035D-13EC-4353-9D3BD86C80EF}"/>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7B168567-591D-82E6-5846-6AFA7BC6CD12}"/>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43D81F35-7729-EC21-AAC1-2CD7E5AD6535}"/>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TextBox 10">
            <a:extLst>
              <a:ext uri="{FF2B5EF4-FFF2-40B4-BE49-F238E27FC236}">
                <a16:creationId xmlns:a16="http://schemas.microsoft.com/office/drawing/2014/main" id="{9BF9A8D1-D554-7377-0163-DADEC04C87A6}"/>
              </a:ext>
            </a:extLst>
          </p:cNvPr>
          <p:cNvSpPr txBox="1"/>
          <p:nvPr/>
        </p:nvSpPr>
        <p:spPr>
          <a:xfrm>
            <a:off x="1425677" y="1248697"/>
            <a:ext cx="9448800" cy="3693319"/>
          </a:xfrm>
          <a:prstGeom prst="rect">
            <a:avLst/>
          </a:prstGeom>
          <a:noFill/>
        </p:spPr>
        <p:txBody>
          <a:bodyPr wrap="square">
            <a:spAutoFit/>
          </a:bodyPr>
          <a:lstStyle/>
          <a:p>
            <a:pPr algn="just">
              <a:buFont typeface="Wingdings" pitchFamily="2" charset="2"/>
              <a:buChar char="q"/>
            </a:pPr>
            <a:r>
              <a:rPr lang="el-GR" sz="1800" dirty="0">
                <a:latin typeface="Times New Roman" pitchFamily="18" charset="0"/>
                <a:cs typeface="Times New Roman" pitchFamily="18" charset="0"/>
              </a:rPr>
              <a:t>Η εργασία πραγματεύεται την ανάλυση των κινδύνων και των μορφών απάτης που εμφανίζονται στο σύγχρονο τραπεζικό σύστημα, εστιάζοντας στις ηλεκτρονικές συναλλαγές και στη διαχείριση του λειτουργικού κινδύνου μέσω της μελέτης περίπτωσης της </a:t>
            </a:r>
            <a:r>
              <a:rPr lang="el-GR" sz="1800" b="1" dirty="0">
                <a:latin typeface="Times New Roman" pitchFamily="18" charset="0"/>
                <a:cs typeface="Times New Roman" pitchFamily="18" charset="0"/>
              </a:rPr>
              <a:t>NBG </a:t>
            </a:r>
            <a:r>
              <a:rPr lang="el-GR" sz="1800" b="1" dirty="0" err="1">
                <a:latin typeface="Times New Roman" pitchFamily="18" charset="0"/>
                <a:cs typeface="Times New Roman" pitchFamily="18" charset="0"/>
              </a:rPr>
              <a:t>Pay</a:t>
            </a:r>
            <a:r>
              <a:rPr lang="el-GR" sz="1800" dirty="0">
                <a:latin typeface="Times New Roman" pitchFamily="18" charset="0"/>
                <a:cs typeface="Times New Roman" pitchFamily="18" charset="0"/>
              </a:rPr>
              <a:t>.</a:t>
            </a:r>
          </a:p>
          <a:p>
            <a:pPr algn="just"/>
            <a:r>
              <a:rPr lang="el-GR" sz="1800" dirty="0">
                <a:latin typeface="Times New Roman" pitchFamily="18" charset="0"/>
                <a:cs typeface="Times New Roman" pitchFamily="18" charset="0"/>
              </a:rPr>
              <a:t> </a:t>
            </a:r>
          </a:p>
          <a:p>
            <a:pPr algn="just">
              <a:buFont typeface="Wingdings" pitchFamily="2" charset="2"/>
              <a:buChar char="q"/>
            </a:pPr>
            <a:r>
              <a:rPr lang="el-GR" sz="1800" dirty="0">
                <a:latin typeface="Times New Roman" pitchFamily="18" charset="0"/>
                <a:cs typeface="Times New Roman" pitchFamily="18" charset="0"/>
              </a:rPr>
              <a:t>Η επιλογή του θέματος κρίνεται ιδιαίτερα επίκαιρη για δύο βασικούς λόγους:</a:t>
            </a:r>
          </a:p>
          <a:p>
            <a:pPr algn="just"/>
            <a:endParaRPr lang="el-GR" sz="1800" dirty="0">
              <a:latin typeface="Times New Roman" pitchFamily="18" charset="0"/>
              <a:cs typeface="Times New Roman" pitchFamily="18" charset="0"/>
            </a:endParaRPr>
          </a:p>
          <a:p>
            <a:pPr marL="514350" indent="-514350" algn="just">
              <a:buFont typeface="+mj-lt"/>
              <a:buAutoNum type="arabicPeriod"/>
            </a:pPr>
            <a:r>
              <a:rPr lang="el-GR" sz="1800" dirty="0">
                <a:latin typeface="Times New Roman" pitchFamily="18" charset="0"/>
                <a:cs typeface="Times New Roman" pitchFamily="18" charset="0"/>
              </a:rPr>
              <a:t>Η εντυπωσιακή αύξηση της χρήσης των ψηφιακών τραπεζικών υπηρεσιών μετά την πανδημία οδήγησε σε σημαντική αύξηση των περιστατικών ηλεκτρονικής απάτης και </a:t>
            </a:r>
            <a:r>
              <a:rPr lang="el-GR" sz="1800" dirty="0" err="1">
                <a:latin typeface="Times New Roman" pitchFamily="18" charset="0"/>
                <a:cs typeface="Times New Roman" pitchFamily="18" charset="0"/>
              </a:rPr>
              <a:t>κυβερνοεπιθέσεων</a:t>
            </a:r>
            <a:r>
              <a:rPr lang="el-GR" sz="1800" dirty="0">
                <a:latin typeface="Times New Roman" pitchFamily="18" charset="0"/>
                <a:cs typeface="Times New Roman" pitchFamily="18" charset="0"/>
              </a:rPr>
              <a:t>. </a:t>
            </a:r>
          </a:p>
          <a:p>
            <a:pPr marL="514350" indent="-514350" algn="just">
              <a:buFont typeface="+mj-lt"/>
              <a:buAutoNum type="arabicPeriod"/>
            </a:pPr>
            <a:endParaRPr lang="el-GR" sz="1800" dirty="0">
              <a:latin typeface="Times New Roman" pitchFamily="18" charset="0"/>
              <a:cs typeface="Times New Roman" pitchFamily="18" charset="0"/>
            </a:endParaRPr>
          </a:p>
          <a:p>
            <a:pPr marL="514350" indent="-514350" algn="just">
              <a:buFont typeface="+mj-lt"/>
              <a:buAutoNum type="arabicPeriod"/>
            </a:pPr>
            <a:r>
              <a:rPr lang="el-GR" sz="1800" dirty="0">
                <a:latin typeface="Times New Roman" pitchFamily="18" charset="0"/>
                <a:cs typeface="Times New Roman" pitchFamily="18" charset="0"/>
              </a:rPr>
              <a:t>Οι χρηματοπιστωτικοί οργανισμοί καλούνται να επενδύσουν σε προηγμένες τεχνολογίες ανίχνευσης απάτης και σε αποτελεσματικές στρατηγικές διαχείρισης κινδύνου, προκειμένου να διασφαλίσουν τους </a:t>
            </a:r>
            <a:r>
              <a:rPr lang="el-GR" sz="1800" dirty="0" err="1">
                <a:latin typeface="Times New Roman" pitchFamily="18" charset="0"/>
                <a:cs typeface="Times New Roman" pitchFamily="18" charset="0"/>
              </a:rPr>
              <a:t>πέλάτες</a:t>
            </a:r>
            <a:r>
              <a:rPr lang="el-GR" sz="1800" dirty="0">
                <a:latin typeface="Times New Roman" pitchFamily="18" charset="0"/>
                <a:cs typeface="Times New Roman" pitchFamily="18" charset="0"/>
              </a:rPr>
              <a:t>  και τα τραπεζικά τους συστήματα.</a:t>
            </a:r>
          </a:p>
        </p:txBody>
      </p:sp>
    </p:spTree>
    <p:extLst>
      <p:ext uri="{BB962C8B-B14F-4D97-AF65-F5344CB8AC3E}">
        <p14:creationId xmlns:p14="http://schemas.microsoft.com/office/powerpoint/2010/main" val="115526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BCAC8-5B09-68D9-F7C1-CE7D5DC5837F}"/>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1A54B0CF-8766-04E5-2B48-B4502C68559A}"/>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68AE1BA2-FAA7-8429-43EA-606D86D5F8E6}"/>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E52E0F78-41DE-0421-5897-9F30D9C08605}"/>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24252147-8D2B-DFD4-DCE9-DDE1444E137F}"/>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82487FCB-BE55-DE4B-C225-005C8D03EFF0}"/>
              </a:ext>
            </a:extLst>
          </p:cNvPr>
          <p:cNvSpPr txBox="1"/>
          <p:nvPr/>
        </p:nvSpPr>
        <p:spPr>
          <a:xfrm>
            <a:off x="1199535" y="1317523"/>
            <a:ext cx="10101686" cy="4401205"/>
          </a:xfrm>
          <a:prstGeom prst="rect">
            <a:avLst/>
          </a:prstGeom>
          <a:noFill/>
        </p:spPr>
        <p:txBody>
          <a:bodyPr wrap="square">
            <a:spAutoFit/>
          </a:bodyPr>
          <a:lstStyle/>
          <a:p>
            <a:pPr algn="ctr"/>
            <a:r>
              <a:rPr lang="el-GR" sz="2800" dirty="0"/>
              <a:t>Ψηφιακές Τραπεζικές Συναλλαγές</a:t>
            </a:r>
            <a:r>
              <a:rPr lang="en-US" sz="2800" dirty="0"/>
              <a:t>.</a:t>
            </a:r>
            <a:br>
              <a:rPr lang="en-US" dirty="0"/>
            </a:br>
            <a:br>
              <a:rPr lang="el-GR" dirty="0"/>
            </a:br>
            <a:endParaRPr lang="el-GR" dirty="0"/>
          </a:p>
          <a:p>
            <a:pPr algn="just">
              <a:buNone/>
            </a:pPr>
            <a:r>
              <a:rPr lang="el-GR" dirty="0">
                <a:latin typeface="Times New Roman" pitchFamily="18" charset="0"/>
                <a:cs typeface="Times New Roman" pitchFamily="18" charset="0"/>
              </a:rPr>
              <a:t>Οι ψηφιακές τραπεζικές συναλλαγές αποτελούν το σύνολο των χρηματοοικονομικών πράξεων που πραγματοποιούνται μέσω ηλεκτρονικών καναλιών, επιτρέποντας την ασφαλή και άμεση εξυπηρέτηση των πελατών χωρίς φυσική παρουσία σε τραπεζικό κατάστημα</a:t>
            </a:r>
            <a:r>
              <a:rPr lang="en-US" dirty="0">
                <a:latin typeface="Times New Roman" pitchFamily="18" charset="0"/>
                <a:cs typeface="Times New Roman" pitchFamily="18" charset="0"/>
              </a:rPr>
              <a:t>.</a:t>
            </a:r>
            <a:endParaRPr lang="el-GR" dirty="0">
              <a:latin typeface="Times New Roman" pitchFamily="18" charset="0"/>
              <a:cs typeface="Times New Roman" pitchFamily="18" charset="0"/>
            </a:endParaRPr>
          </a:p>
          <a:p>
            <a:pPr lvl="0" algn="just"/>
            <a:endParaRPr lang="el-GR" dirty="0">
              <a:latin typeface="Times New Roman" pitchFamily="18" charset="0"/>
              <a:cs typeface="Times New Roman" pitchFamily="18" charset="0"/>
            </a:endParaRPr>
          </a:p>
          <a:p>
            <a:pPr lvl="0" algn="just"/>
            <a:r>
              <a:rPr lang="el-GR" b="1" dirty="0">
                <a:latin typeface="Times New Roman" pitchFamily="18" charset="0"/>
                <a:cs typeface="Times New Roman" pitchFamily="18" charset="0"/>
              </a:rPr>
              <a:t>Κύρια χαρακτηριστικά</a:t>
            </a:r>
          </a:p>
          <a:p>
            <a:pPr lvl="0" algn="just"/>
            <a:endParaRPr lang="el-GR" b="1" dirty="0">
              <a:latin typeface="Times New Roman" pitchFamily="18" charset="0"/>
              <a:cs typeface="Times New Roman" pitchFamily="18" charset="0"/>
            </a:endParaRPr>
          </a:p>
          <a:p>
            <a:pPr lvl="0" algn="just"/>
            <a:r>
              <a:rPr lang="el-GR" dirty="0">
                <a:latin typeface="Times New Roman" pitchFamily="18" charset="0"/>
                <a:cs typeface="Times New Roman" pitchFamily="18" charset="0"/>
              </a:rPr>
              <a:t>• Διενεργούνται μέσω e-</a:t>
            </a:r>
            <a:r>
              <a:rPr lang="el-GR" dirty="0" err="1">
                <a:latin typeface="Times New Roman" pitchFamily="18" charset="0"/>
                <a:cs typeface="Times New Roman" pitchFamily="18" charset="0"/>
              </a:rPr>
              <a:t>Banking</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Mobile</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Banking</a:t>
            </a:r>
            <a:r>
              <a:rPr lang="el-GR" dirty="0">
                <a:latin typeface="Times New Roman" pitchFamily="18" charset="0"/>
                <a:cs typeface="Times New Roman" pitchFamily="18" charset="0"/>
              </a:rPr>
              <a:t>, POS και ηλεκτρονικού εμπορίου.</a:t>
            </a:r>
          </a:p>
          <a:p>
            <a:pPr lvl="0" algn="just"/>
            <a:r>
              <a:rPr lang="el-GR" dirty="0">
                <a:latin typeface="Times New Roman" pitchFamily="18" charset="0"/>
                <a:cs typeface="Times New Roman" pitchFamily="18" charset="0"/>
              </a:rPr>
              <a:t>• Υποστηρίζουν γρήγορες, ασφαλείς και αυτοματοποιημένες πληρωμές.</a:t>
            </a:r>
          </a:p>
          <a:p>
            <a:pPr lvl="0" algn="just"/>
            <a:r>
              <a:rPr lang="el-GR" dirty="0">
                <a:latin typeface="Times New Roman" pitchFamily="18" charset="0"/>
                <a:cs typeface="Times New Roman" pitchFamily="18" charset="0"/>
              </a:rPr>
              <a:t>• Βασίζονται σε σύγχρονες τεχνολογίες πιστοποίησης και προστασίας των συναλλαγών.</a:t>
            </a:r>
          </a:p>
          <a:p>
            <a:pPr lvl="0" algn="just"/>
            <a:r>
              <a:rPr lang="el-GR" dirty="0">
                <a:latin typeface="Times New Roman" pitchFamily="18" charset="0"/>
                <a:cs typeface="Times New Roman" pitchFamily="18" charset="0"/>
              </a:rPr>
              <a:t>• Συμβάλλουν στον ψηφιακό μετασχηματισμό του τραπεζικού συστήματος.</a:t>
            </a:r>
          </a:p>
          <a:p>
            <a:pPr lvl="0" algn="just"/>
            <a:r>
              <a:rPr lang="el-GR" dirty="0">
                <a:latin typeface="Times New Roman" pitchFamily="18" charset="0"/>
                <a:cs typeface="Times New Roman" pitchFamily="18" charset="0"/>
              </a:rPr>
              <a:t>• Η ευρεία χρήση τους συνοδεύεται από νέες προκλήσεις που σχετίζονται με την </a:t>
            </a:r>
            <a:r>
              <a:rPr lang="el-GR" dirty="0" err="1">
                <a:latin typeface="Times New Roman" pitchFamily="18" charset="0"/>
                <a:cs typeface="Times New Roman" pitchFamily="18" charset="0"/>
              </a:rPr>
              <a:t>κυβερνοασφάλεια</a:t>
            </a:r>
            <a:r>
              <a:rPr lang="el-GR" dirty="0">
                <a:latin typeface="Times New Roman" pitchFamily="18" charset="0"/>
                <a:cs typeface="Times New Roman" pitchFamily="18" charset="0"/>
              </a:rPr>
              <a:t> και την ηλεκτρονική απάτη.</a:t>
            </a:r>
          </a:p>
        </p:txBody>
      </p:sp>
    </p:spTree>
    <p:extLst>
      <p:ext uri="{BB962C8B-B14F-4D97-AF65-F5344CB8AC3E}">
        <p14:creationId xmlns:p14="http://schemas.microsoft.com/office/powerpoint/2010/main" val="382763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A10D7-3D08-776E-88F6-334B3F577924}"/>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1F9076E6-2041-046D-8C0B-6EC9624B262E}"/>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E8401E71-71EB-1B05-E54B-3E3F86A47A68}"/>
              </a:ext>
            </a:extLst>
          </p:cNvPr>
          <p:cNvSpPr txBox="1"/>
          <p:nvPr/>
        </p:nvSpPr>
        <p:spPr>
          <a:xfrm>
            <a:off x="6791782" y="268110"/>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2AF3E552-894C-92F4-D20A-32618076F960}"/>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3E6FEB52-6390-1BDB-2F3D-B2717C5A5D81}"/>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9528E2C7-2758-B816-64B3-89487DCF3E46}"/>
              </a:ext>
            </a:extLst>
          </p:cNvPr>
          <p:cNvSpPr txBox="1"/>
          <p:nvPr/>
        </p:nvSpPr>
        <p:spPr>
          <a:xfrm>
            <a:off x="2459781" y="1432827"/>
            <a:ext cx="6979187" cy="523220"/>
          </a:xfrm>
          <a:prstGeom prst="rect">
            <a:avLst/>
          </a:prstGeom>
          <a:noFill/>
        </p:spPr>
        <p:txBody>
          <a:bodyPr wrap="square">
            <a:spAutoFit/>
          </a:bodyPr>
          <a:lstStyle/>
          <a:p>
            <a:r>
              <a:rPr lang="el-GR" sz="2800" dirty="0"/>
              <a:t>Εξέλιξη Ψηφιακών Τραπεζικών Συναλλαγών</a:t>
            </a:r>
          </a:p>
        </p:txBody>
      </p:sp>
      <p:sp>
        <p:nvSpPr>
          <p:cNvPr id="17" name="TextBox 16">
            <a:extLst>
              <a:ext uri="{FF2B5EF4-FFF2-40B4-BE49-F238E27FC236}">
                <a16:creationId xmlns:a16="http://schemas.microsoft.com/office/drawing/2014/main" id="{C5E48B96-86D5-9148-CEB6-F906D408B559}"/>
              </a:ext>
            </a:extLst>
          </p:cNvPr>
          <p:cNvSpPr txBox="1"/>
          <p:nvPr/>
        </p:nvSpPr>
        <p:spPr>
          <a:xfrm>
            <a:off x="1000100" y="2323488"/>
            <a:ext cx="10218505" cy="3477875"/>
          </a:xfrm>
          <a:prstGeom prst="rect">
            <a:avLst/>
          </a:prstGeom>
          <a:noFill/>
        </p:spPr>
        <p:txBody>
          <a:bodyPr wrap="square">
            <a:spAutoFit/>
          </a:bodyPr>
          <a:lstStyle/>
          <a:p>
            <a:pPr marL="342900" lvl="0" indent="-342900">
              <a:buFont typeface="Arial" panose="020B0604020202020204" pitchFamily="34" charset="0"/>
              <a:buChar char="•"/>
            </a:pPr>
            <a:r>
              <a:rPr lang="el-GR" sz="2200" b="1" dirty="0"/>
              <a:t>2010–2015</a:t>
            </a:r>
            <a:r>
              <a:rPr lang="el-GR" sz="2200" dirty="0"/>
              <a:t> → Ανάπτυξη e-</a:t>
            </a:r>
            <a:r>
              <a:rPr lang="el-GR" sz="2200" dirty="0" err="1"/>
              <a:t>Banking</a:t>
            </a:r>
            <a:r>
              <a:rPr lang="el-GR" sz="2200" dirty="0"/>
              <a:t> και ηλεκτρονικών πληρωμών</a:t>
            </a:r>
            <a:r>
              <a:rPr lang="en-US" sz="2200" dirty="0"/>
              <a:t> </a:t>
            </a:r>
            <a:r>
              <a:rPr lang="el-GR" sz="2200" dirty="0"/>
              <a:t>(διαμέσου διαφόρων καναλιών. </a:t>
            </a:r>
          </a:p>
          <a:p>
            <a:pPr lvl="0"/>
            <a:endParaRPr lang="el-GR" sz="2200" dirty="0"/>
          </a:p>
          <a:p>
            <a:pPr marL="342900" lvl="0" indent="-342900">
              <a:buFont typeface="Arial" panose="020B0604020202020204" pitchFamily="34" charset="0"/>
              <a:buChar char="•"/>
            </a:pPr>
            <a:r>
              <a:rPr lang="el-GR" sz="2200" b="1" dirty="0"/>
              <a:t>2016–2019</a:t>
            </a:r>
            <a:r>
              <a:rPr lang="el-GR" sz="2200" dirty="0"/>
              <a:t> → Επέκταση </a:t>
            </a:r>
            <a:r>
              <a:rPr lang="el-GR" sz="2200" dirty="0" err="1"/>
              <a:t>Mobile</a:t>
            </a:r>
            <a:r>
              <a:rPr lang="el-GR" sz="2200" dirty="0"/>
              <a:t> </a:t>
            </a:r>
            <a:r>
              <a:rPr lang="el-GR" sz="2200" dirty="0" err="1"/>
              <a:t>Banking</a:t>
            </a:r>
            <a:r>
              <a:rPr lang="el-GR" sz="2200" dirty="0"/>
              <a:t> και ανέπαφων συναλλαγών. </a:t>
            </a:r>
          </a:p>
          <a:p>
            <a:pPr lvl="0"/>
            <a:endParaRPr lang="el-GR" sz="2200" dirty="0"/>
          </a:p>
          <a:p>
            <a:pPr marL="342900" lvl="0" indent="-342900">
              <a:buFont typeface="Arial" panose="020B0604020202020204" pitchFamily="34" charset="0"/>
              <a:buChar char="•"/>
            </a:pPr>
            <a:r>
              <a:rPr lang="el-GR" sz="2200" b="1" dirty="0"/>
              <a:t>2020–2021</a:t>
            </a:r>
            <a:r>
              <a:rPr lang="el-GR" sz="2200" dirty="0"/>
              <a:t> → Πανδημία COVID-19 και ραγδαία αύξηση των ψηφιακών</a:t>
            </a:r>
          </a:p>
          <a:p>
            <a:pPr lvl="0"/>
            <a:r>
              <a:rPr lang="el-GR" sz="2200" dirty="0"/>
              <a:t>       συναλλαγών. </a:t>
            </a:r>
          </a:p>
          <a:p>
            <a:pPr lvl="0"/>
            <a:endParaRPr lang="el-GR" sz="2200" dirty="0"/>
          </a:p>
          <a:p>
            <a:pPr marL="342900" lvl="0" indent="-342900">
              <a:buFont typeface="Arial" panose="020B0604020202020204" pitchFamily="34" charset="0"/>
              <a:buChar char="•"/>
            </a:pPr>
            <a:r>
              <a:rPr lang="el-GR" sz="2200" b="1" dirty="0"/>
              <a:t>2022–Σήμερα</a:t>
            </a:r>
            <a:r>
              <a:rPr lang="el-GR" sz="2200" dirty="0"/>
              <a:t> → Ενίσχυση των τεχνολογιών AI, </a:t>
            </a:r>
            <a:r>
              <a:rPr lang="el-GR" sz="2200" dirty="0" err="1"/>
              <a:t>Machine</a:t>
            </a:r>
            <a:r>
              <a:rPr lang="el-GR" sz="2200" dirty="0"/>
              <a:t> </a:t>
            </a:r>
            <a:r>
              <a:rPr lang="el-GR" sz="2200" dirty="0" err="1"/>
              <a:t>Learning</a:t>
            </a:r>
            <a:r>
              <a:rPr lang="el-GR" sz="2200" dirty="0"/>
              <a:t> και </a:t>
            </a:r>
            <a:r>
              <a:rPr lang="el-GR" sz="2200" dirty="0" err="1"/>
              <a:t>Fraud</a:t>
            </a:r>
            <a:r>
              <a:rPr lang="el-GR" sz="2200" dirty="0"/>
              <a:t> </a:t>
            </a:r>
            <a:r>
              <a:rPr lang="el-GR" sz="2200" dirty="0" err="1"/>
              <a:t>Detection</a:t>
            </a:r>
            <a:r>
              <a:rPr lang="el-GR" sz="2200" dirty="0"/>
              <a:t> για την αντιμετώπιση των νέων μορφών ηλεκτρονικής απάτης.</a:t>
            </a:r>
          </a:p>
        </p:txBody>
      </p:sp>
    </p:spTree>
    <p:extLst>
      <p:ext uri="{BB962C8B-B14F-4D97-AF65-F5344CB8AC3E}">
        <p14:creationId xmlns:p14="http://schemas.microsoft.com/office/powerpoint/2010/main" val="1674970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470B8-22C0-05B5-3572-4D0767810C5B}"/>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D22A9B5A-9B0D-30AC-3E07-EDB9E5BC8CA6}"/>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7D8E37BB-028C-3DE0-D682-8E56166A3D51}"/>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E911311A-36DB-CE2A-AAC9-9C4777D8E07B}"/>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A04DE94B-9B43-DB01-F772-F5206E668AC1}"/>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05D9054-B701-AA3D-578D-B0355C660557}"/>
              </a:ext>
            </a:extLst>
          </p:cNvPr>
          <p:cNvSpPr txBox="1"/>
          <p:nvPr/>
        </p:nvSpPr>
        <p:spPr>
          <a:xfrm>
            <a:off x="1000100" y="1410741"/>
            <a:ext cx="10218506" cy="523220"/>
          </a:xfrm>
          <a:prstGeom prst="rect">
            <a:avLst/>
          </a:prstGeom>
          <a:noFill/>
        </p:spPr>
        <p:txBody>
          <a:bodyPr wrap="square">
            <a:spAutoFit/>
          </a:bodyPr>
          <a:lstStyle/>
          <a:p>
            <a:r>
              <a:rPr lang="el-GR" sz="2800" dirty="0"/>
              <a:t>Η σημασία της ηλεκτρονικής και </a:t>
            </a:r>
            <a:r>
              <a:rPr lang="el-GR" sz="2800"/>
              <a:t>τηλεφωνικής </a:t>
            </a:r>
            <a:r>
              <a:rPr lang="el-GR" sz="2800" dirty="0"/>
              <a:t>τ</a:t>
            </a:r>
            <a:r>
              <a:rPr lang="el-GR" sz="2800"/>
              <a:t>ραπεζικής </a:t>
            </a:r>
            <a:r>
              <a:rPr lang="el-GR" sz="2800" dirty="0"/>
              <a:t>Απάτης</a:t>
            </a:r>
          </a:p>
        </p:txBody>
      </p:sp>
      <p:sp>
        <p:nvSpPr>
          <p:cNvPr id="8" name="TextBox 7">
            <a:extLst>
              <a:ext uri="{FF2B5EF4-FFF2-40B4-BE49-F238E27FC236}">
                <a16:creationId xmlns:a16="http://schemas.microsoft.com/office/drawing/2014/main" id="{D219AB14-5D42-4499-523E-E84C6F59BB1D}"/>
              </a:ext>
            </a:extLst>
          </p:cNvPr>
          <p:cNvSpPr txBox="1"/>
          <p:nvPr/>
        </p:nvSpPr>
        <p:spPr>
          <a:xfrm>
            <a:off x="1000100" y="2412604"/>
            <a:ext cx="10110352" cy="2031325"/>
          </a:xfrm>
          <a:prstGeom prst="rect">
            <a:avLst/>
          </a:prstGeom>
          <a:noFill/>
        </p:spPr>
        <p:txBody>
          <a:bodyPr wrap="square">
            <a:spAutoFit/>
          </a:bodyPr>
          <a:lstStyle/>
          <a:p>
            <a:pPr algn="just">
              <a:buNone/>
            </a:pPr>
            <a:r>
              <a:rPr lang="el-GR" dirty="0"/>
              <a:t>Η τραπεζική απάτη αποτελεί κάθε παράνομη ενέργεια που αποσκοπεί στην απόσπαση χρημάτων, προσωπικών δεδομένων ή στοιχείων πρόσβασης σε τραπεζικούς λογαριασμούς, μέσω ηλεκτρονικών ή τηλεφωνικών μεθόδων εξαπάτησης. </a:t>
            </a:r>
          </a:p>
          <a:p>
            <a:pPr algn="just">
              <a:buNone/>
            </a:pPr>
            <a:endParaRPr lang="el-GR" dirty="0"/>
          </a:p>
          <a:p>
            <a:pPr algn="just">
              <a:buNone/>
            </a:pPr>
            <a:r>
              <a:rPr lang="el-GR" dirty="0"/>
              <a:t>Οι δράστες αξιοποιούν τεχνολογικά μέσα αλλά και τεχνικές κοινωνικής μηχανικής (Social </a:t>
            </a:r>
            <a:r>
              <a:rPr lang="el-GR" dirty="0" err="1"/>
              <a:t>Engineering</a:t>
            </a:r>
            <a:r>
              <a:rPr lang="el-GR" dirty="0"/>
              <a:t>), με στόχο να παραπλανήσουν τα θύματα και να αποκτήσουν μη εξουσιοδοτημένη πρόσβαση στα τραπεζικά τους στοιχεία.</a:t>
            </a:r>
            <a:endParaRPr lang="el-GR" sz="1800" dirty="0">
              <a:latin typeface="Times New Roman" pitchFamily="18" charset="0"/>
              <a:cs typeface="Times New Roman" pitchFamily="18" charset="0"/>
            </a:endParaRPr>
          </a:p>
        </p:txBody>
      </p:sp>
    </p:spTree>
    <p:extLst>
      <p:ext uri="{BB962C8B-B14F-4D97-AF65-F5344CB8AC3E}">
        <p14:creationId xmlns:p14="http://schemas.microsoft.com/office/powerpoint/2010/main" val="4220320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04B0B-9D15-7D67-6A5D-B9BC443A6809}"/>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E700AFE5-D271-02F0-D64D-2E74C7C33925}"/>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57ABA256-C614-5DF6-297D-551C63C5B7D7}"/>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0AD81D61-2BED-96C5-3F16-AC5797178872}"/>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C0338133-47AD-2DC4-DA36-A3C57157EE9B}"/>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863EF921-0DFE-6422-999E-7F3E7588D7D5}"/>
              </a:ext>
            </a:extLst>
          </p:cNvPr>
          <p:cNvSpPr txBox="1"/>
          <p:nvPr/>
        </p:nvSpPr>
        <p:spPr>
          <a:xfrm>
            <a:off x="3440640" y="1197620"/>
            <a:ext cx="5425098" cy="523220"/>
          </a:xfrm>
          <a:prstGeom prst="rect">
            <a:avLst/>
          </a:prstGeom>
          <a:noFill/>
        </p:spPr>
        <p:txBody>
          <a:bodyPr wrap="square">
            <a:spAutoFit/>
          </a:bodyPr>
          <a:lstStyle/>
          <a:p>
            <a:r>
              <a:rPr lang="el-GR" sz="2800" dirty="0"/>
              <a:t>Μορφές Ηλεκτρονικής Απάτης</a:t>
            </a:r>
          </a:p>
        </p:txBody>
      </p:sp>
      <p:sp>
        <p:nvSpPr>
          <p:cNvPr id="8" name="TextBox 7">
            <a:extLst>
              <a:ext uri="{FF2B5EF4-FFF2-40B4-BE49-F238E27FC236}">
                <a16:creationId xmlns:a16="http://schemas.microsoft.com/office/drawing/2014/main" id="{5C5082EE-F800-D1C2-7CD5-C83509C90F61}"/>
              </a:ext>
            </a:extLst>
          </p:cNvPr>
          <p:cNvSpPr txBox="1"/>
          <p:nvPr/>
        </p:nvSpPr>
        <p:spPr>
          <a:xfrm>
            <a:off x="1000099" y="1986362"/>
            <a:ext cx="10301121" cy="3785652"/>
          </a:xfrm>
          <a:prstGeom prst="rect">
            <a:avLst/>
          </a:prstGeom>
          <a:noFill/>
        </p:spPr>
        <p:txBody>
          <a:bodyPr wrap="square">
            <a:spAutoFit/>
          </a:bodyPr>
          <a:lstStyle/>
          <a:p>
            <a:pPr>
              <a:buNone/>
            </a:pPr>
            <a:r>
              <a:rPr lang="el-GR" sz="1600" dirty="0"/>
              <a:t>Η ανάπτυξη των ψηφιακών πληρωμών και των υπηρεσιών ηλεκτρονικής τραπεζικής δημιούργησε νέες δυνατότητες για τους χρήστες, αλλά παράλληλα αύξησε και τις ευκαιρίες εκδήλωσης ηλεκτρονικής απάτης. Οι κυριότερες κατηγορίες που αναλύονται στην εργασία είναι οι ακόλουθες:</a:t>
            </a:r>
          </a:p>
          <a:p>
            <a:pPr>
              <a:buNone/>
            </a:pPr>
            <a:endParaRPr lang="el-GR" sz="1600" dirty="0"/>
          </a:p>
          <a:p>
            <a:pPr>
              <a:buNone/>
            </a:pPr>
            <a:r>
              <a:rPr lang="el-GR" sz="1600" b="1" dirty="0"/>
              <a:t>Απάτες Καρτών (</a:t>
            </a:r>
            <a:r>
              <a:rPr lang="el-GR" sz="1600" b="1" dirty="0" err="1"/>
              <a:t>Issuing</a:t>
            </a:r>
            <a:r>
              <a:rPr lang="el-GR" sz="1600" b="1" dirty="0"/>
              <a:t> </a:t>
            </a:r>
            <a:r>
              <a:rPr lang="el-GR" sz="1600" b="1" dirty="0" err="1"/>
              <a:t>Fraud</a:t>
            </a:r>
            <a:r>
              <a:rPr lang="el-GR" sz="1600" b="1" dirty="0"/>
              <a:t>)</a:t>
            </a:r>
          </a:p>
          <a:p>
            <a:pPr>
              <a:buNone/>
            </a:pPr>
            <a:endParaRPr lang="el-GR" sz="1600" b="1" dirty="0"/>
          </a:p>
          <a:p>
            <a:pPr>
              <a:buNone/>
            </a:pPr>
            <a:r>
              <a:rPr lang="el-GR" sz="1600" dirty="0"/>
              <a:t>• </a:t>
            </a:r>
            <a:r>
              <a:rPr lang="el-GR" sz="1600" b="1" dirty="0"/>
              <a:t>Κλοπή ή απώλεια κάρτας</a:t>
            </a:r>
            <a:r>
              <a:rPr lang="el-GR" sz="1600" dirty="0"/>
              <a:t> – Μη εξουσιοδοτημένη χρήση της κάρτας από τρίτους.</a:t>
            </a:r>
          </a:p>
          <a:p>
            <a:pPr>
              <a:buNone/>
            </a:pPr>
            <a:endParaRPr lang="el-GR" sz="1600" dirty="0"/>
          </a:p>
          <a:p>
            <a:pPr>
              <a:buNone/>
            </a:pPr>
            <a:r>
              <a:rPr lang="el-GR" sz="1600" dirty="0"/>
              <a:t>• </a:t>
            </a:r>
            <a:r>
              <a:rPr lang="el-GR" sz="1600" b="1" dirty="0" err="1"/>
              <a:t>Card</a:t>
            </a:r>
            <a:r>
              <a:rPr lang="el-GR" sz="1600" b="1" dirty="0"/>
              <a:t> </a:t>
            </a:r>
            <a:r>
              <a:rPr lang="el-GR" sz="1600" b="1" dirty="0" err="1"/>
              <a:t>Not</a:t>
            </a:r>
            <a:r>
              <a:rPr lang="el-GR" sz="1600" b="1" dirty="0"/>
              <a:t> </a:t>
            </a:r>
            <a:r>
              <a:rPr lang="el-GR" sz="1600" b="1" dirty="0" err="1"/>
              <a:t>Present</a:t>
            </a:r>
            <a:r>
              <a:rPr lang="el-GR" sz="1600" b="1" dirty="0"/>
              <a:t> (CNP)</a:t>
            </a:r>
            <a:r>
              <a:rPr lang="el-GR" sz="1600" dirty="0"/>
              <a:t> – Δόλιες συναλλαγές μέσω διαδικτύου χωρίς φυσική παρουσία της κάρτας.</a:t>
            </a:r>
          </a:p>
          <a:p>
            <a:pPr>
              <a:buNone/>
            </a:pPr>
            <a:endParaRPr lang="el-GR" sz="1600" dirty="0"/>
          </a:p>
          <a:p>
            <a:pPr>
              <a:buNone/>
            </a:pPr>
            <a:r>
              <a:rPr lang="el-GR" sz="1600" dirty="0"/>
              <a:t>• </a:t>
            </a:r>
            <a:r>
              <a:rPr lang="el-GR" sz="1600" b="1" dirty="0" err="1"/>
              <a:t>Skimming</a:t>
            </a:r>
            <a:r>
              <a:rPr lang="el-GR" sz="1600" dirty="0"/>
              <a:t> – Υποκλοπή στοιχείων κάρτας μέσω ειδικών συσκευών σε ΑΤΜ ή POS.</a:t>
            </a:r>
          </a:p>
          <a:p>
            <a:pPr>
              <a:buNone/>
            </a:pPr>
            <a:endParaRPr lang="el-GR" sz="1600" dirty="0"/>
          </a:p>
          <a:p>
            <a:pPr>
              <a:buNone/>
            </a:pPr>
            <a:r>
              <a:rPr lang="el-GR" sz="1600" dirty="0"/>
              <a:t>• </a:t>
            </a:r>
            <a:r>
              <a:rPr lang="el-GR" sz="1600" b="1" dirty="0"/>
              <a:t>SIM </a:t>
            </a:r>
            <a:r>
              <a:rPr lang="el-GR" sz="1600" b="1" dirty="0" err="1"/>
              <a:t>Swap</a:t>
            </a:r>
            <a:r>
              <a:rPr lang="el-GR" sz="1600" b="1" dirty="0"/>
              <a:t> </a:t>
            </a:r>
            <a:r>
              <a:rPr lang="el-GR" sz="1600" b="1" dirty="0" err="1"/>
              <a:t>Fraud</a:t>
            </a:r>
            <a:r>
              <a:rPr lang="el-GR" sz="1600" dirty="0"/>
              <a:t> – Απόκτηση ελέγχου του αριθμού κινητού για παράκαμψη της ισχυρής ταυτοποίησης.</a:t>
            </a:r>
          </a:p>
          <a:p>
            <a:pPr>
              <a:buNone/>
            </a:pPr>
            <a:endParaRPr lang="el-GR" sz="1600" dirty="0"/>
          </a:p>
          <a:p>
            <a:pPr>
              <a:buNone/>
            </a:pPr>
            <a:r>
              <a:rPr lang="el-GR" sz="1600" dirty="0"/>
              <a:t>• </a:t>
            </a:r>
            <a:r>
              <a:rPr lang="el-GR" sz="1600" b="1" dirty="0" err="1"/>
              <a:t>Friendly</a:t>
            </a:r>
            <a:r>
              <a:rPr lang="el-GR" sz="1600" b="1" dirty="0"/>
              <a:t> </a:t>
            </a:r>
            <a:r>
              <a:rPr lang="el-GR" sz="1600" b="1" dirty="0" err="1"/>
              <a:t>Fraud</a:t>
            </a:r>
            <a:r>
              <a:rPr lang="el-GR" sz="1600" dirty="0"/>
              <a:t> – Καταχρηστική αμφισβήτηση νόμιμης συναλλαγής από τον ίδιο τον κάτοχο της κάρτας.</a:t>
            </a:r>
          </a:p>
        </p:txBody>
      </p:sp>
    </p:spTree>
    <p:extLst>
      <p:ext uri="{BB962C8B-B14F-4D97-AF65-F5344CB8AC3E}">
        <p14:creationId xmlns:p14="http://schemas.microsoft.com/office/powerpoint/2010/main" val="1895273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FCCB9-027D-D5A0-A3E5-6B5EABC5770C}"/>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B132C271-9994-3C14-DBA9-147832FD1C33}"/>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B3FAC187-6CB4-C1A1-7A59-C79A0683DCA4}"/>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4E7906B3-F057-C841-7653-E3368D6F765C}"/>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C38EFD0D-901E-B79C-A37E-CFF7E6678EF3}"/>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3121C79-3B7B-DB01-0474-4B24612FBF49}"/>
              </a:ext>
            </a:extLst>
          </p:cNvPr>
          <p:cNvSpPr txBox="1"/>
          <p:nvPr/>
        </p:nvSpPr>
        <p:spPr>
          <a:xfrm>
            <a:off x="3564193" y="1068339"/>
            <a:ext cx="5063613" cy="523220"/>
          </a:xfrm>
          <a:prstGeom prst="rect">
            <a:avLst/>
          </a:prstGeom>
          <a:noFill/>
        </p:spPr>
        <p:txBody>
          <a:bodyPr wrap="square">
            <a:spAutoFit/>
          </a:bodyPr>
          <a:lstStyle/>
          <a:p>
            <a:r>
              <a:rPr lang="el-GR" sz="2800" dirty="0"/>
              <a:t>Απάτες Web &amp; </a:t>
            </a:r>
            <a:r>
              <a:rPr lang="el-GR" sz="2800" dirty="0" err="1"/>
              <a:t>Mobile</a:t>
            </a:r>
            <a:r>
              <a:rPr lang="el-GR" sz="2800" dirty="0"/>
              <a:t> </a:t>
            </a:r>
            <a:r>
              <a:rPr lang="el-GR" sz="2800" dirty="0" err="1"/>
              <a:t>Banking</a:t>
            </a:r>
            <a:endParaRPr lang="el-GR" sz="2800" dirty="0"/>
          </a:p>
        </p:txBody>
      </p:sp>
      <p:sp>
        <p:nvSpPr>
          <p:cNvPr id="8" name="TextBox 7">
            <a:extLst>
              <a:ext uri="{FF2B5EF4-FFF2-40B4-BE49-F238E27FC236}">
                <a16:creationId xmlns:a16="http://schemas.microsoft.com/office/drawing/2014/main" id="{01715F9F-A4EB-5615-1551-73BE80DDB415}"/>
              </a:ext>
            </a:extLst>
          </p:cNvPr>
          <p:cNvSpPr txBox="1"/>
          <p:nvPr/>
        </p:nvSpPr>
        <p:spPr>
          <a:xfrm>
            <a:off x="1000100" y="1845603"/>
            <a:ext cx="10483977" cy="4524315"/>
          </a:xfrm>
          <a:prstGeom prst="rect">
            <a:avLst/>
          </a:prstGeom>
          <a:noFill/>
        </p:spPr>
        <p:txBody>
          <a:bodyPr wrap="square">
            <a:spAutoFit/>
          </a:bodyPr>
          <a:lstStyle/>
          <a:p>
            <a:r>
              <a:rPr lang="el-GR" dirty="0"/>
              <a:t>Οι ηλεκτρονικές υπηρεσίες τραπεζικής αποτελούν βασικό στόχο των </a:t>
            </a:r>
            <a:r>
              <a:rPr lang="el-GR" dirty="0" err="1"/>
              <a:t>κυβερνοεγκληματιών</a:t>
            </a:r>
            <a:r>
              <a:rPr lang="el-GR" dirty="0"/>
              <a:t>, καθώς πολλές επιθέσεις βασίζονται στην εξαπάτηση των χρηστών και στην απόσπαση εμπιστευτικών στοιχείων.</a:t>
            </a:r>
          </a:p>
          <a:p>
            <a:endParaRPr lang="el-GR" dirty="0"/>
          </a:p>
          <a:p>
            <a:r>
              <a:rPr lang="el-GR" b="1" dirty="0"/>
              <a:t>Κυριότερες μορφές</a:t>
            </a:r>
          </a:p>
          <a:p>
            <a:endParaRPr lang="el-GR" b="1" dirty="0"/>
          </a:p>
          <a:p>
            <a:r>
              <a:rPr lang="el-GR" dirty="0"/>
              <a:t>• </a:t>
            </a:r>
            <a:r>
              <a:rPr lang="el-GR" b="1" dirty="0" err="1"/>
              <a:t>Phishing</a:t>
            </a:r>
            <a:r>
              <a:rPr lang="el-GR" dirty="0"/>
              <a:t> – Αποστολή ψεύτικων μηνυμάτων ή ιστοσελίδων με σκοπό την υποκλοπή κωδικών.</a:t>
            </a:r>
          </a:p>
          <a:p>
            <a:r>
              <a:rPr lang="el-GR" dirty="0"/>
              <a:t>• </a:t>
            </a:r>
            <a:r>
              <a:rPr lang="el-GR" b="1" dirty="0" err="1"/>
              <a:t>Smishing</a:t>
            </a:r>
            <a:r>
              <a:rPr lang="el-GR" dirty="0"/>
              <a:t> – Παραπλανητικά SMS που οδηγούν τον χρήστη σε κακόβουλους συνδέσμους.</a:t>
            </a:r>
          </a:p>
          <a:p>
            <a:r>
              <a:rPr lang="el-GR" dirty="0"/>
              <a:t>• </a:t>
            </a:r>
            <a:r>
              <a:rPr lang="el-GR" b="1" dirty="0" err="1"/>
              <a:t>Vishing</a:t>
            </a:r>
            <a:r>
              <a:rPr lang="el-GR" dirty="0"/>
              <a:t> – Τηλεφωνική εξαπάτηση με προσποίηση τραπεζικού υπαλλήλου.</a:t>
            </a:r>
          </a:p>
          <a:p>
            <a:r>
              <a:rPr lang="el-GR" dirty="0"/>
              <a:t>• </a:t>
            </a:r>
            <a:r>
              <a:rPr lang="el-GR" b="1" dirty="0"/>
              <a:t>Investment </a:t>
            </a:r>
            <a:r>
              <a:rPr lang="el-GR" b="1" dirty="0" err="1"/>
              <a:t>Fraud</a:t>
            </a:r>
            <a:r>
              <a:rPr lang="el-GR" dirty="0"/>
              <a:t> – Ψευδείς επενδυτικές προτάσεις με στόχο την απόσπαση χρημάτων.</a:t>
            </a:r>
          </a:p>
          <a:p>
            <a:r>
              <a:rPr lang="el-GR" dirty="0"/>
              <a:t>• </a:t>
            </a:r>
            <a:r>
              <a:rPr lang="el-GR" b="1" dirty="0" err="1"/>
              <a:t>Tech</a:t>
            </a:r>
            <a:r>
              <a:rPr lang="el-GR" b="1" dirty="0"/>
              <a:t> </a:t>
            </a:r>
            <a:r>
              <a:rPr lang="el-GR" b="1" dirty="0" err="1"/>
              <a:t>Support</a:t>
            </a:r>
            <a:r>
              <a:rPr lang="el-GR" b="1" dirty="0"/>
              <a:t> </a:t>
            </a:r>
            <a:r>
              <a:rPr lang="el-GR" b="1" dirty="0" err="1"/>
              <a:t>Scam</a:t>
            </a:r>
            <a:r>
              <a:rPr lang="el-GR" dirty="0"/>
              <a:t> – Προσποίηση τεχνικής υποστήριξης για απόκτηση απομακρυσμένης πρόσβασης.</a:t>
            </a:r>
          </a:p>
          <a:p>
            <a:r>
              <a:rPr lang="el-GR" dirty="0"/>
              <a:t>• </a:t>
            </a:r>
            <a:r>
              <a:rPr lang="el-GR" b="1" dirty="0" err="1"/>
              <a:t>Account</a:t>
            </a:r>
            <a:r>
              <a:rPr lang="el-GR" b="1" dirty="0"/>
              <a:t> </a:t>
            </a:r>
            <a:r>
              <a:rPr lang="el-GR" b="1" dirty="0" err="1"/>
              <a:t>Takeover</a:t>
            </a:r>
            <a:r>
              <a:rPr lang="el-GR" b="1" dirty="0"/>
              <a:t> (ATO)</a:t>
            </a:r>
            <a:r>
              <a:rPr lang="el-GR" dirty="0"/>
              <a:t> – Παράνομη κατάληψη τραπεζικού λογαριασμού μετά από υποκλοπή διαπιστευτηρίων.</a:t>
            </a:r>
          </a:p>
          <a:p>
            <a:r>
              <a:rPr lang="el-GR" dirty="0"/>
              <a:t>• </a:t>
            </a:r>
            <a:r>
              <a:rPr lang="el-GR" b="1" dirty="0"/>
              <a:t>Social </a:t>
            </a:r>
            <a:r>
              <a:rPr lang="el-GR" b="1" dirty="0" err="1"/>
              <a:t>Engineering</a:t>
            </a:r>
            <a:r>
              <a:rPr lang="el-GR" dirty="0"/>
              <a:t> – Χειραγώγηση του χρήστη ώστε να αποκαλύψει ευαίσθητες πληροφορίες ή να εγκρίνει δόλιες συναλλαγές.</a:t>
            </a:r>
          </a:p>
          <a:p>
            <a:r>
              <a:rPr lang="el-GR" dirty="0"/>
              <a:t>• </a:t>
            </a:r>
            <a:r>
              <a:rPr lang="el-GR" b="1" dirty="0"/>
              <a:t>Money </a:t>
            </a:r>
            <a:r>
              <a:rPr lang="el-GR" b="1" dirty="0" err="1"/>
              <a:t>Mules</a:t>
            </a:r>
            <a:r>
              <a:rPr lang="el-GR" dirty="0"/>
              <a:t> – Χρήση τρίτων προσώπων για τη μεταφορά και νομιμοποίηση παράνομων χρημάτων.</a:t>
            </a:r>
          </a:p>
          <a:p>
            <a:pPr>
              <a:buNone/>
            </a:pPr>
            <a:r>
              <a:rPr lang="el-GR" dirty="0"/>
              <a:t>.</a:t>
            </a:r>
          </a:p>
        </p:txBody>
      </p:sp>
    </p:spTree>
    <p:extLst>
      <p:ext uri="{BB962C8B-B14F-4D97-AF65-F5344CB8AC3E}">
        <p14:creationId xmlns:p14="http://schemas.microsoft.com/office/powerpoint/2010/main" val="446366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63A2A-426A-38BD-A07A-2F509378F1C4}"/>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40828C43-8CA5-0423-7D85-05CD0BE3A2A5}"/>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153A169B-F36B-945A-99E6-0BE3F93282F7}"/>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38B4CA9F-44DD-E14F-0EB9-7592D5B8541D}"/>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891ECDDF-C84F-726A-90B7-BA10DAF19680}"/>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Picture 5">
            <a:extLst>
              <a:ext uri="{FF2B5EF4-FFF2-40B4-BE49-F238E27FC236}">
                <a16:creationId xmlns:a16="http://schemas.microsoft.com/office/drawing/2014/main" id="{ADFB281F-98A5-370C-9249-34CFB26985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9823" y="1588043"/>
            <a:ext cx="9812353" cy="4651701"/>
          </a:xfrm>
          <a:prstGeom prst="rect">
            <a:avLst/>
          </a:prstGeom>
        </p:spPr>
      </p:pic>
    </p:spTree>
    <p:extLst>
      <p:ext uri="{BB962C8B-B14F-4D97-AF65-F5344CB8AC3E}">
        <p14:creationId xmlns:p14="http://schemas.microsoft.com/office/powerpoint/2010/main" val="3758115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1255-35DF-BA87-417C-C0A201D8F646}"/>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E49174AE-5508-7E37-87F8-7EC013CDAEDD}"/>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45F972AC-BD18-0463-19CA-FD6487863005}"/>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357785AC-4623-C6CB-EA1F-4B464369CACE}"/>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D1D5BCE8-B814-3F47-FA08-A96766E6BC27}"/>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FE1A7D7-66E6-1FE4-4FAA-155680F0F9CE}"/>
              </a:ext>
            </a:extLst>
          </p:cNvPr>
          <p:cNvSpPr txBox="1"/>
          <p:nvPr/>
        </p:nvSpPr>
        <p:spPr>
          <a:xfrm>
            <a:off x="2643174" y="1068339"/>
            <a:ext cx="7197213" cy="523220"/>
          </a:xfrm>
          <a:prstGeom prst="rect">
            <a:avLst/>
          </a:prstGeom>
          <a:noFill/>
        </p:spPr>
        <p:txBody>
          <a:bodyPr wrap="square">
            <a:spAutoFit/>
          </a:bodyPr>
          <a:lstStyle/>
          <a:p>
            <a:r>
              <a:rPr lang="el-GR" sz="2800" dirty="0"/>
              <a:t>AML &amp; KYC – Βασικοί μηχανισμοί ελέγχου</a:t>
            </a:r>
          </a:p>
        </p:txBody>
      </p:sp>
      <p:sp>
        <p:nvSpPr>
          <p:cNvPr id="8" name="TextBox 7">
            <a:extLst>
              <a:ext uri="{FF2B5EF4-FFF2-40B4-BE49-F238E27FC236}">
                <a16:creationId xmlns:a16="http://schemas.microsoft.com/office/drawing/2014/main" id="{861DDC50-DE21-00F4-2F66-D3F6D7F5E065}"/>
              </a:ext>
            </a:extLst>
          </p:cNvPr>
          <p:cNvSpPr txBox="1"/>
          <p:nvPr/>
        </p:nvSpPr>
        <p:spPr>
          <a:xfrm>
            <a:off x="1150374" y="2006839"/>
            <a:ext cx="9891251" cy="3693319"/>
          </a:xfrm>
          <a:prstGeom prst="rect">
            <a:avLst/>
          </a:prstGeom>
          <a:noFill/>
        </p:spPr>
        <p:txBody>
          <a:bodyPr wrap="square">
            <a:spAutoFit/>
          </a:bodyPr>
          <a:lstStyle/>
          <a:p>
            <a:pPr>
              <a:buNone/>
            </a:pPr>
            <a:r>
              <a:rPr lang="el-GR" b="1" dirty="0"/>
              <a:t>AML (</a:t>
            </a:r>
            <a:r>
              <a:rPr lang="el-GR" b="1" dirty="0" err="1"/>
              <a:t>Anti</a:t>
            </a:r>
            <a:r>
              <a:rPr lang="el-GR" b="1" dirty="0"/>
              <a:t>-Money </a:t>
            </a:r>
            <a:r>
              <a:rPr lang="el-GR" b="1" dirty="0" err="1"/>
              <a:t>Laundering</a:t>
            </a:r>
            <a:r>
              <a:rPr lang="el-GR" b="1" dirty="0"/>
              <a:t>)</a:t>
            </a:r>
            <a:r>
              <a:rPr lang="el-GR" dirty="0"/>
              <a:t> είναι το πλαίσιο μέτρων που εφαρμόζουν οι τράπεζες για την πρόληψη και τον εντοπισμό της νομιμοποίησης παράνομων εσόδων.</a:t>
            </a:r>
          </a:p>
          <a:p>
            <a:pPr>
              <a:buNone/>
            </a:pPr>
            <a:endParaRPr lang="el-GR" dirty="0"/>
          </a:p>
          <a:p>
            <a:pPr>
              <a:buNone/>
            </a:pPr>
            <a:r>
              <a:rPr lang="el-GR" b="1" dirty="0"/>
              <a:t>KYC (</a:t>
            </a:r>
            <a:r>
              <a:rPr lang="el-GR" b="1" dirty="0" err="1"/>
              <a:t>Know</a:t>
            </a:r>
            <a:r>
              <a:rPr lang="el-GR" b="1" dirty="0"/>
              <a:t> </a:t>
            </a:r>
            <a:r>
              <a:rPr lang="el-GR" b="1" dirty="0" err="1"/>
              <a:t>Your</a:t>
            </a:r>
            <a:r>
              <a:rPr lang="el-GR" b="1" dirty="0"/>
              <a:t> </a:t>
            </a:r>
            <a:r>
              <a:rPr lang="el-GR" b="1" dirty="0" err="1"/>
              <a:t>Customer</a:t>
            </a:r>
            <a:r>
              <a:rPr lang="el-GR" b="1" dirty="0"/>
              <a:t>)</a:t>
            </a:r>
            <a:r>
              <a:rPr lang="el-GR" dirty="0"/>
              <a:t> αποτελεί βασικό μέρος της διαδικασίας και αφορά την ταυτοποίηση του πελάτη και την αξιολόγηση του προφίλ και του κινδύνου του.</a:t>
            </a:r>
          </a:p>
          <a:p>
            <a:pPr>
              <a:buNone/>
            </a:pPr>
            <a:endParaRPr lang="el-GR" dirty="0"/>
          </a:p>
          <a:p>
            <a:pPr>
              <a:buNone/>
            </a:pPr>
            <a:r>
              <a:rPr lang="el-GR" b="1" dirty="0"/>
              <a:t>Κύρια στάδια</a:t>
            </a:r>
          </a:p>
          <a:p>
            <a:pPr>
              <a:buNone/>
            </a:pPr>
            <a:endParaRPr lang="el-GR" b="1" dirty="0"/>
          </a:p>
          <a:p>
            <a:pPr>
              <a:buNone/>
            </a:pPr>
            <a:r>
              <a:rPr lang="el-GR" b="1" dirty="0"/>
              <a:t>1. KYC / UBO </a:t>
            </a:r>
            <a:r>
              <a:rPr lang="el-GR" b="1" dirty="0" err="1"/>
              <a:t>Verification</a:t>
            </a:r>
            <a:r>
              <a:rPr lang="el-GR" dirty="0"/>
              <a:t> → Ταυτοποίηση πελάτη και πραγματικού δικαιούχου</a:t>
            </a:r>
            <a:br>
              <a:rPr lang="el-GR" dirty="0"/>
            </a:br>
            <a:r>
              <a:rPr lang="el-GR" b="1" dirty="0"/>
              <a:t>2. </a:t>
            </a:r>
            <a:r>
              <a:rPr lang="el-GR" b="1" dirty="0" err="1"/>
              <a:t>Risk</a:t>
            </a:r>
            <a:r>
              <a:rPr lang="el-GR" b="1" dirty="0"/>
              <a:t> </a:t>
            </a:r>
            <a:r>
              <a:rPr lang="el-GR" b="1" dirty="0" err="1"/>
              <a:t>Assessment</a:t>
            </a:r>
            <a:r>
              <a:rPr lang="el-GR" dirty="0"/>
              <a:t> → Αξιολόγηση του επιπέδου κινδύνου</a:t>
            </a:r>
            <a:br>
              <a:rPr lang="el-GR" dirty="0"/>
            </a:br>
            <a:r>
              <a:rPr lang="el-GR" b="1" dirty="0"/>
              <a:t>3. </a:t>
            </a:r>
            <a:r>
              <a:rPr lang="el-GR" b="1" dirty="0" err="1"/>
              <a:t>Transaction</a:t>
            </a:r>
            <a:r>
              <a:rPr lang="el-GR" b="1" dirty="0"/>
              <a:t> </a:t>
            </a:r>
            <a:r>
              <a:rPr lang="el-GR" b="1" dirty="0" err="1"/>
              <a:t>Monitoring</a:t>
            </a:r>
            <a:r>
              <a:rPr lang="el-GR" dirty="0"/>
              <a:t> → Συνεχής έλεγχος συναλλαγών</a:t>
            </a:r>
            <a:br>
              <a:rPr lang="el-GR" dirty="0"/>
            </a:br>
            <a:r>
              <a:rPr lang="el-GR" b="1" dirty="0"/>
              <a:t>4. </a:t>
            </a:r>
            <a:r>
              <a:rPr lang="el-GR" b="1" dirty="0" err="1"/>
              <a:t>Detection</a:t>
            </a:r>
            <a:r>
              <a:rPr lang="el-GR" b="1" dirty="0"/>
              <a:t> &amp; Reporting</a:t>
            </a:r>
            <a:r>
              <a:rPr lang="el-GR" dirty="0"/>
              <a:t> → Εντοπισμός και διερεύνηση ύποπτης δραστηριότητας</a:t>
            </a:r>
          </a:p>
          <a:p>
            <a:pPr>
              <a:buNone/>
            </a:pPr>
            <a:r>
              <a:rPr lang="el-GR" b="1" dirty="0"/>
              <a:t>Στόχος:</a:t>
            </a:r>
            <a:r>
              <a:rPr lang="el-GR" dirty="0"/>
              <a:t> πρόληψη οικονομικού εγκλήματος και προστασία του χρηματοπιστωτικού συστήματος.</a:t>
            </a:r>
          </a:p>
        </p:txBody>
      </p:sp>
    </p:spTree>
    <p:extLst>
      <p:ext uri="{BB962C8B-B14F-4D97-AF65-F5344CB8AC3E}">
        <p14:creationId xmlns:p14="http://schemas.microsoft.com/office/powerpoint/2010/main" val="3006351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8E742-036F-4A6A-0A7A-DB87A906529D}"/>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7A675624-5B01-762E-F14A-9218F124CCEE}"/>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55286586-2220-636E-7261-E79934F1EE3E}"/>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A24AE8BB-DB70-4879-83F2-CA26C5F2EDFB}"/>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1E73D5AB-DA45-AE72-C929-D7A08A500A8F}"/>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86FBDA10-1A37-0F47-44B0-D1C329109277}"/>
              </a:ext>
            </a:extLst>
          </p:cNvPr>
          <p:cNvSpPr txBox="1"/>
          <p:nvPr/>
        </p:nvSpPr>
        <p:spPr>
          <a:xfrm>
            <a:off x="3279009" y="1068339"/>
            <a:ext cx="7433187" cy="523220"/>
          </a:xfrm>
          <a:prstGeom prst="rect">
            <a:avLst/>
          </a:prstGeom>
          <a:noFill/>
        </p:spPr>
        <p:txBody>
          <a:bodyPr wrap="square">
            <a:spAutoFit/>
          </a:bodyPr>
          <a:lstStyle/>
          <a:p>
            <a:r>
              <a:rPr lang="el-GR" sz="2800" dirty="0"/>
              <a:t> </a:t>
            </a:r>
            <a:r>
              <a:rPr lang="en-US" sz="2800" dirty="0"/>
              <a:t>NBG PAY –GLOBAL PAYMENTS</a:t>
            </a:r>
            <a:endParaRPr lang="el-GR" sz="2800" dirty="0"/>
          </a:p>
        </p:txBody>
      </p:sp>
      <p:sp>
        <p:nvSpPr>
          <p:cNvPr id="8" name="TextBox 7">
            <a:extLst>
              <a:ext uri="{FF2B5EF4-FFF2-40B4-BE49-F238E27FC236}">
                <a16:creationId xmlns:a16="http://schemas.microsoft.com/office/drawing/2014/main" id="{3BF38273-0C96-3BAF-E4B3-59895EDFBE7A}"/>
              </a:ext>
            </a:extLst>
          </p:cNvPr>
          <p:cNvSpPr txBox="1"/>
          <p:nvPr/>
        </p:nvSpPr>
        <p:spPr>
          <a:xfrm>
            <a:off x="914401" y="2003347"/>
            <a:ext cx="10477578" cy="3016210"/>
          </a:xfrm>
          <a:prstGeom prst="rect">
            <a:avLst/>
          </a:prstGeom>
          <a:noFill/>
        </p:spPr>
        <p:txBody>
          <a:bodyPr wrap="square">
            <a:spAutoFit/>
          </a:bodyPr>
          <a:lstStyle/>
          <a:p>
            <a:pPr>
              <a:buNone/>
            </a:pPr>
            <a:r>
              <a:rPr lang="el-GR" sz="1900" dirty="0"/>
              <a:t>Η </a:t>
            </a:r>
            <a:r>
              <a:rPr lang="el-GR" sz="1900" b="1" dirty="0"/>
              <a:t>NBG </a:t>
            </a:r>
            <a:r>
              <a:rPr lang="el-GR" sz="1900" b="1" dirty="0" err="1"/>
              <a:t>Pay</a:t>
            </a:r>
            <a:r>
              <a:rPr lang="en-US" sz="1900" b="1" dirty="0"/>
              <a:t> - Global Payments</a:t>
            </a:r>
            <a:r>
              <a:rPr lang="el-GR" sz="1900" b="1" dirty="0"/>
              <a:t> </a:t>
            </a:r>
            <a:r>
              <a:rPr lang="el-GR" sz="1900" dirty="0"/>
              <a:t>επιλέχθηκε ως μελέτη περίπτωσης λόγω της σημαντικής παρουσίας της στον χώρο των ψηφιακών πληρωμών και της συνεργασίας της με επιχειρήσεις διαφορετικού μεγέθους.</a:t>
            </a:r>
            <a:endParaRPr lang="en-US" sz="1900" dirty="0"/>
          </a:p>
          <a:p>
            <a:pPr>
              <a:buNone/>
            </a:pPr>
            <a:endParaRPr lang="en-US" sz="1900" dirty="0"/>
          </a:p>
          <a:p>
            <a:pPr>
              <a:buNone/>
            </a:pPr>
            <a:endParaRPr lang="el-GR" sz="1900" dirty="0"/>
          </a:p>
          <a:p>
            <a:pPr marL="342900" lvl="0" indent="-342900">
              <a:buFont typeface="Arial" panose="020B0604020202020204" pitchFamily="34" charset="0"/>
              <a:buChar char="•"/>
            </a:pPr>
            <a:r>
              <a:rPr lang="el-GR" sz="1900" dirty="0"/>
              <a:t>Αποτελεί σύγχρονο </a:t>
            </a:r>
            <a:r>
              <a:rPr lang="el-GR" sz="1900" dirty="0" err="1"/>
              <a:t>πάροχο</a:t>
            </a:r>
            <a:r>
              <a:rPr lang="el-GR" sz="1900" dirty="0"/>
              <a:t> υπηρεσιών ψηφιακών πληρωμών. </a:t>
            </a:r>
          </a:p>
          <a:p>
            <a:pPr marL="342900" lvl="0" indent="-342900">
              <a:buFont typeface="Arial" panose="020B0604020202020204" pitchFamily="34" charset="0"/>
              <a:buChar char="•"/>
            </a:pPr>
            <a:r>
              <a:rPr lang="el-GR" sz="1900" dirty="0"/>
              <a:t>Συνδυάζει τραπεζικές και τεχνολογικές υποδομές. </a:t>
            </a:r>
          </a:p>
          <a:p>
            <a:pPr marL="342900" lvl="0" indent="-342900">
              <a:buFont typeface="Arial" panose="020B0604020202020204" pitchFamily="34" charset="0"/>
              <a:buChar char="•"/>
            </a:pPr>
            <a:r>
              <a:rPr lang="el-GR" sz="1900" dirty="0"/>
              <a:t>Συνεργάζεται με μικρές, μεσαίες και μεγάλες επιχειρήσεις. </a:t>
            </a:r>
          </a:p>
          <a:p>
            <a:pPr marL="342900" lvl="0" indent="-342900">
              <a:buFont typeface="Arial" panose="020B0604020202020204" pitchFamily="34" charset="0"/>
              <a:buChar char="•"/>
            </a:pPr>
            <a:r>
              <a:rPr lang="el-GR" sz="1900" dirty="0"/>
              <a:t>Υποστηρίζει συναλλαγές μέσω </a:t>
            </a:r>
            <a:r>
              <a:rPr lang="el-GR" sz="1900" b="1" dirty="0"/>
              <a:t>POS, e-</a:t>
            </a:r>
            <a:r>
              <a:rPr lang="el-GR" sz="1900" b="1" dirty="0" err="1"/>
              <a:t>commerce</a:t>
            </a:r>
            <a:r>
              <a:rPr lang="el-GR" sz="1900" b="1" dirty="0"/>
              <a:t> και </a:t>
            </a:r>
            <a:r>
              <a:rPr lang="el-GR" sz="1900" b="1" dirty="0" err="1"/>
              <a:t>mobile</a:t>
            </a:r>
            <a:r>
              <a:rPr lang="el-GR" sz="1900" b="1" dirty="0"/>
              <a:t> </a:t>
            </a:r>
            <a:r>
              <a:rPr lang="el-GR" sz="1900" b="1" dirty="0" err="1"/>
              <a:t>payments</a:t>
            </a:r>
            <a:r>
              <a:rPr lang="el-GR" sz="1900" dirty="0"/>
              <a:t>. </a:t>
            </a:r>
          </a:p>
          <a:p>
            <a:pPr marL="342900" lvl="0" indent="-342900">
              <a:buFont typeface="Arial" panose="020B0604020202020204" pitchFamily="34" charset="0"/>
              <a:buChar char="•"/>
            </a:pPr>
            <a:r>
              <a:rPr lang="el-GR" sz="1900" dirty="0"/>
              <a:t>Η λειτουργία της </a:t>
            </a:r>
            <a:r>
              <a:rPr lang="el-GR" sz="1900" dirty="0" err="1"/>
              <a:t>διέπεται</a:t>
            </a:r>
            <a:r>
              <a:rPr lang="el-GR" sz="1900" dirty="0"/>
              <a:t> από απαιτήσεις όπως </a:t>
            </a:r>
            <a:r>
              <a:rPr lang="el-GR" sz="1900" b="1" dirty="0"/>
              <a:t>PSD2 και AML</a:t>
            </a:r>
            <a:r>
              <a:rPr lang="el-GR" sz="1900" dirty="0"/>
              <a:t>.</a:t>
            </a:r>
          </a:p>
        </p:txBody>
      </p:sp>
    </p:spTree>
    <p:extLst>
      <p:ext uri="{BB962C8B-B14F-4D97-AF65-F5344CB8AC3E}">
        <p14:creationId xmlns:p14="http://schemas.microsoft.com/office/powerpoint/2010/main" val="368069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CCC12-29B5-7CA0-D2E5-469730753982}"/>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4333EE58-3682-F5FC-4EA6-C9898D8AECAB}"/>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E8DAD7F2-70F1-FF1A-45B1-D50B77E33543}"/>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8AA5264F-4FC3-2A34-E6AC-C00968DB0443}"/>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E1F127D0-6513-845F-902B-257E478B1FFB}"/>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8D78D2A3-ADCE-5D7A-47B7-B250583377AD}"/>
              </a:ext>
            </a:extLst>
          </p:cNvPr>
          <p:cNvSpPr txBox="1"/>
          <p:nvPr/>
        </p:nvSpPr>
        <p:spPr>
          <a:xfrm>
            <a:off x="2379406" y="1068339"/>
            <a:ext cx="7433187" cy="523220"/>
          </a:xfrm>
          <a:prstGeom prst="rect">
            <a:avLst/>
          </a:prstGeom>
          <a:noFill/>
        </p:spPr>
        <p:txBody>
          <a:bodyPr wrap="square">
            <a:spAutoFit/>
          </a:bodyPr>
          <a:lstStyle/>
          <a:p>
            <a:r>
              <a:rPr lang="el-GR" sz="2800" dirty="0"/>
              <a:t> Ο ρόλος της NBG </a:t>
            </a:r>
            <a:r>
              <a:rPr lang="el-GR" sz="2800" dirty="0" err="1"/>
              <a:t>Pay</a:t>
            </a:r>
            <a:r>
              <a:rPr lang="el-GR" sz="2800" dirty="0"/>
              <a:t> στις ψηφιακές πληρωμές</a:t>
            </a:r>
          </a:p>
        </p:txBody>
      </p:sp>
      <p:sp>
        <p:nvSpPr>
          <p:cNvPr id="11" name="TextBox 10">
            <a:extLst>
              <a:ext uri="{FF2B5EF4-FFF2-40B4-BE49-F238E27FC236}">
                <a16:creationId xmlns:a16="http://schemas.microsoft.com/office/drawing/2014/main" id="{3AE265C1-6471-77AA-9406-33DA87C6EA93}"/>
              </a:ext>
            </a:extLst>
          </p:cNvPr>
          <p:cNvSpPr txBox="1"/>
          <p:nvPr/>
        </p:nvSpPr>
        <p:spPr>
          <a:xfrm>
            <a:off x="1000100" y="1925595"/>
            <a:ext cx="10391878" cy="3970318"/>
          </a:xfrm>
          <a:prstGeom prst="rect">
            <a:avLst/>
          </a:prstGeom>
          <a:noFill/>
        </p:spPr>
        <p:txBody>
          <a:bodyPr wrap="square">
            <a:spAutoFit/>
          </a:bodyPr>
          <a:lstStyle/>
          <a:p>
            <a:pPr>
              <a:buNone/>
            </a:pPr>
            <a:r>
              <a:rPr lang="el-GR" dirty="0"/>
              <a:t>Η NBG </a:t>
            </a:r>
            <a:r>
              <a:rPr lang="el-GR" dirty="0" err="1"/>
              <a:t>Pay</a:t>
            </a:r>
            <a:r>
              <a:rPr lang="el-GR" dirty="0"/>
              <a:t> λειτουργεί ως ενδιάμεσος </a:t>
            </a:r>
            <a:r>
              <a:rPr lang="el-GR" dirty="0" err="1"/>
              <a:t>πάροχος</a:t>
            </a:r>
            <a:r>
              <a:rPr lang="el-GR" dirty="0"/>
              <a:t> υπηρεσιών πληρωμών, συμβάλλοντας στην ασφαλή και ομαλή ολοκλήρωση των συναλλαγών μεταξύ επιχειρήσεων και καταναλωτών.</a:t>
            </a:r>
            <a:endParaRPr lang="en-US" dirty="0"/>
          </a:p>
          <a:p>
            <a:pPr>
              <a:buNone/>
            </a:pPr>
            <a:endParaRPr lang="el-GR" dirty="0"/>
          </a:p>
          <a:p>
            <a:pPr>
              <a:buNone/>
            </a:pPr>
            <a:r>
              <a:rPr lang="el-GR" b="1" dirty="0"/>
              <a:t>Κύριες λειτουργίες:</a:t>
            </a:r>
            <a:endParaRPr lang="en-US" b="1" dirty="0"/>
          </a:p>
          <a:p>
            <a:pPr>
              <a:buNone/>
            </a:pPr>
            <a:endParaRPr lang="el-GR" dirty="0"/>
          </a:p>
          <a:p>
            <a:pPr marL="342900" lvl="0" indent="-342900">
              <a:buFont typeface="Arial" panose="020B0604020202020204" pitchFamily="34" charset="0"/>
              <a:buChar char="•"/>
            </a:pPr>
            <a:r>
              <a:rPr lang="el-GR" b="1" dirty="0"/>
              <a:t>Εκκαθάριση &amp; μεταφορά κεφαλαίων</a:t>
            </a:r>
            <a:r>
              <a:rPr lang="el-GR" dirty="0"/>
              <a:t> </a:t>
            </a:r>
          </a:p>
          <a:p>
            <a:pPr marL="342900" lvl="0" indent="-342900">
              <a:buFont typeface="Arial" panose="020B0604020202020204" pitchFamily="34" charset="0"/>
              <a:buChar char="•"/>
            </a:pPr>
            <a:r>
              <a:rPr lang="el-GR" b="1" dirty="0"/>
              <a:t>Επεξεργασία ψηφιακών συναλλαγών</a:t>
            </a:r>
            <a:r>
              <a:rPr lang="el-GR" dirty="0"/>
              <a:t> </a:t>
            </a:r>
          </a:p>
          <a:p>
            <a:pPr marL="342900" lvl="0" indent="-342900">
              <a:buFont typeface="Arial" panose="020B0604020202020204" pitchFamily="34" charset="0"/>
              <a:buChar char="•"/>
            </a:pPr>
            <a:r>
              <a:rPr lang="el-GR" b="1" dirty="0"/>
              <a:t>Έλεγχος και παρακολούθηση συναλλαγών</a:t>
            </a:r>
            <a:r>
              <a:rPr lang="el-GR" dirty="0"/>
              <a:t> </a:t>
            </a:r>
          </a:p>
          <a:p>
            <a:pPr marL="342900" lvl="0" indent="-342900">
              <a:buFont typeface="Arial" panose="020B0604020202020204" pitchFamily="34" charset="0"/>
              <a:buChar char="•"/>
            </a:pPr>
            <a:r>
              <a:rPr lang="el-GR" b="1" dirty="0" err="1"/>
              <a:t>Fraud</a:t>
            </a:r>
            <a:r>
              <a:rPr lang="el-GR" b="1" dirty="0"/>
              <a:t> </a:t>
            </a:r>
            <a:r>
              <a:rPr lang="el-GR" b="1" dirty="0" err="1"/>
              <a:t>Detection</a:t>
            </a:r>
            <a:r>
              <a:rPr lang="el-GR" b="1" dirty="0"/>
              <a:t> &amp; </a:t>
            </a:r>
            <a:r>
              <a:rPr lang="el-GR" b="1" dirty="0" err="1"/>
              <a:t>Prevention</a:t>
            </a:r>
            <a:r>
              <a:rPr lang="el-GR" dirty="0"/>
              <a:t> </a:t>
            </a:r>
          </a:p>
          <a:p>
            <a:pPr marL="342900" lvl="0" indent="-342900">
              <a:buFont typeface="Arial" panose="020B0604020202020204" pitchFamily="34" charset="0"/>
              <a:buChar char="•"/>
            </a:pPr>
            <a:r>
              <a:rPr lang="el-GR" b="1" dirty="0"/>
              <a:t>Υποστήριξη και ενημέρωση επιχειρήσεων και χρηστών</a:t>
            </a:r>
            <a:r>
              <a:rPr lang="el-GR" dirty="0"/>
              <a:t> </a:t>
            </a:r>
          </a:p>
          <a:p>
            <a:pPr marL="342900" lvl="0" indent="-342900">
              <a:buFont typeface="Arial" panose="020B0604020202020204" pitchFamily="34" charset="0"/>
              <a:buChar char="•"/>
            </a:pPr>
            <a:r>
              <a:rPr lang="el-GR" b="1" dirty="0"/>
              <a:t>Συμμόρφωση με το κανονιστικό πλαίσιο</a:t>
            </a:r>
            <a:r>
              <a:rPr lang="el-GR" dirty="0"/>
              <a:t> </a:t>
            </a:r>
            <a:endParaRPr lang="en-US" dirty="0"/>
          </a:p>
          <a:p>
            <a:pPr marL="342900" lvl="0" indent="-342900">
              <a:buFont typeface="Arial" panose="020B0604020202020204" pitchFamily="34" charset="0"/>
              <a:buChar char="•"/>
            </a:pPr>
            <a:endParaRPr lang="el-GR" dirty="0"/>
          </a:p>
          <a:p>
            <a:pPr>
              <a:buNone/>
            </a:pPr>
            <a:r>
              <a:rPr lang="el-GR" b="1" dirty="0"/>
              <a:t>Κεντρικός στόχος</a:t>
            </a:r>
          </a:p>
          <a:p>
            <a:pPr>
              <a:buNone/>
            </a:pPr>
            <a:r>
              <a:rPr lang="el-GR" dirty="0"/>
              <a:t>Ασφάλεια συναλλαγών → Μείωση κινδύνου απάτης → Εμπιστοσύνη στις ψηφιακές πληρωμές</a:t>
            </a:r>
          </a:p>
        </p:txBody>
      </p:sp>
    </p:spTree>
    <p:extLst>
      <p:ext uri="{BB962C8B-B14F-4D97-AF65-F5344CB8AC3E}">
        <p14:creationId xmlns:p14="http://schemas.microsoft.com/office/powerpoint/2010/main" val="376441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350F1-AD68-68DF-DFA4-2F18BA637D18}"/>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890D6D9A-9AA6-B03E-2222-8FA8770097A2}"/>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82C2361C-49D4-6E90-75EB-D8F689F11EC6}"/>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52A551E0-5E6D-A85A-9498-EC58C9BCAD48}"/>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75FAFC91-836A-528C-DB42-BEE12C5D0051}"/>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9C161AC9-BF7F-E4A9-EFF9-A3F7C9E46CB9}"/>
              </a:ext>
            </a:extLst>
          </p:cNvPr>
          <p:cNvSpPr txBox="1"/>
          <p:nvPr/>
        </p:nvSpPr>
        <p:spPr>
          <a:xfrm>
            <a:off x="2074605" y="1068339"/>
            <a:ext cx="7905135" cy="523220"/>
          </a:xfrm>
          <a:prstGeom prst="rect">
            <a:avLst/>
          </a:prstGeom>
          <a:noFill/>
        </p:spPr>
        <p:txBody>
          <a:bodyPr wrap="square">
            <a:spAutoFit/>
          </a:bodyPr>
          <a:lstStyle/>
          <a:p>
            <a:r>
              <a:rPr lang="en-US" sz="2800" dirty="0"/>
              <a:t>Y</a:t>
            </a:r>
            <a:r>
              <a:rPr lang="el-GR" sz="2800" dirty="0" err="1"/>
              <a:t>ποδομές</a:t>
            </a:r>
            <a:r>
              <a:rPr lang="en-US" sz="2800" dirty="0"/>
              <a:t> </a:t>
            </a:r>
            <a:r>
              <a:rPr lang="el-GR" sz="2800" dirty="0"/>
              <a:t>της</a:t>
            </a:r>
            <a:r>
              <a:rPr lang="en-US" sz="2800" dirty="0"/>
              <a:t> NBG PAY &amp; </a:t>
            </a:r>
            <a:r>
              <a:rPr lang="el-GR" sz="2800" dirty="0"/>
              <a:t>ασφάλεια συναλλαγών </a:t>
            </a:r>
          </a:p>
        </p:txBody>
      </p:sp>
      <p:sp>
        <p:nvSpPr>
          <p:cNvPr id="11" name="TextBox 10">
            <a:extLst>
              <a:ext uri="{FF2B5EF4-FFF2-40B4-BE49-F238E27FC236}">
                <a16:creationId xmlns:a16="http://schemas.microsoft.com/office/drawing/2014/main" id="{C46CEA0D-5608-3536-7B6D-3351D2AB6314}"/>
              </a:ext>
            </a:extLst>
          </p:cNvPr>
          <p:cNvSpPr txBox="1"/>
          <p:nvPr/>
        </p:nvSpPr>
        <p:spPr>
          <a:xfrm>
            <a:off x="1000100" y="1925595"/>
            <a:ext cx="10218505" cy="4247317"/>
          </a:xfrm>
          <a:prstGeom prst="rect">
            <a:avLst/>
          </a:prstGeom>
          <a:noFill/>
        </p:spPr>
        <p:txBody>
          <a:bodyPr wrap="square">
            <a:spAutoFit/>
          </a:bodyPr>
          <a:lstStyle/>
          <a:p>
            <a:pPr>
              <a:buNone/>
            </a:pPr>
            <a:r>
              <a:rPr lang="el-GR" dirty="0"/>
              <a:t>Η τεχνολογική υποδομή αποτελεί βασικό παράγοντα για την ασφαλή επεξεργασία και τον έλεγχο των ψηφιακών συναλλαγών.</a:t>
            </a:r>
            <a:endParaRPr lang="en-US" dirty="0"/>
          </a:p>
          <a:p>
            <a:pPr>
              <a:buNone/>
            </a:pPr>
            <a:endParaRPr lang="el-GR" dirty="0"/>
          </a:p>
          <a:p>
            <a:pPr>
              <a:buNone/>
            </a:pPr>
            <a:r>
              <a:rPr lang="el-GR" b="1" dirty="0"/>
              <a:t>POS </a:t>
            </a:r>
            <a:r>
              <a:rPr lang="el-GR" b="1" dirty="0" err="1"/>
              <a:t>Terminals</a:t>
            </a:r>
            <a:br>
              <a:rPr lang="el-GR" dirty="0"/>
            </a:br>
            <a:r>
              <a:rPr lang="el-GR" dirty="0"/>
              <a:t>Ασφαλή τερματικά με κρυπτογράφηση και δυνατότητα απομακρυσμένης παρακολούθησης.</a:t>
            </a:r>
            <a:endParaRPr lang="en-US" dirty="0"/>
          </a:p>
          <a:p>
            <a:pPr>
              <a:buNone/>
            </a:pPr>
            <a:endParaRPr lang="el-GR" dirty="0"/>
          </a:p>
          <a:p>
            <a:pPr>
              <a:buNone/>
            </a:pPr>
            <a:r>
              <a:rPr lang="el-GR" b="1" dirty="0"/>
              <a:t>E-</a:t>
            </a:r>
            <a:r>
              <a:rPr lang="el-GR" b="1" dirty="0" err="1"/>
              <a:t>commerce</a:t>
            </a:r>
            <a:r>
              <a:rPr lang="el-GR" b="1" dirty="0"/>
              <a:t> </a:t>
            </a:r>
            <a:r>
              <a:rPr lang="el-GR" b="1" dirty="0" err="1"/>
              <a:t>Gateways</a:t>
            </a:r>
            <a:br>
              <a:rPr lang="el-GR" dirty="0"/>
            </a:br>
            <a:r>
              <a:rPr lang="el-GR" dirty="0"/>
              <a:t>Υποστήριξη ηλεκτρονικών πληρωμών με έλεγχο συναλλαγών σε πραγματικό χρόνο.</a:t>
            </a:r>
            <a:endParaRPr lang="en-US" dirty="0"/>
          </a:p>
          <a:p>
            <a:pPr>
              <a:buNone/>
            </a:pPr>
            <a:endParaRPr lang="el-GR" dirty="0"/>
          </a:p>
          <a:p>
            <a:pPr>
              <a:buNone/>
            </a:pPr>
            <a:r>
              <a:rPr lang="el-GR" b="1" dirty="0" err="1"/>
              <a:t>APIs</a:t>
            </a:r>
            <a:r>
              <a:rPr lang="el-GR" b="1" dirty="0"/>
              <a:t> &amp; Διασυνδέσεις</a:t>
            </a:r>
            <a:br>
              <a:rPr lang="el-GR" dirty="0"/>
            </a:br>
            <a:r>
              <a:rPr lang="el-GR" dirty="0"/>
              <a:t>Σύνδεση με συστήματα ERP/CRM και αυτοματοποίηση επιχειρηματικών διαδικασιών.</a:t>
            </a:r>
            <a:endParaRPr lang="en-US" dirty="0"/>
          </a:p>
          <a:p>
            <a:pPr>
              <a:buNone/>
            </a:pPr>
            <a:endParaRPr lang="el-GR" dirty="0"/>
          </a:p>
          <a:p>
            <a:pPr>
              <a:buNone/>
            </a:pPr>
            <a:r>
              <a:rPr lang="el-GR" b="1" dirty="0" err="1"/>
              <a:t>Monitoring</a:t>
            </a:r>
            <a:r>
              <a:rPr lang="el-GR" b="1" dirty="0"/>
              <a:t> Systems</a:t>
            </a:r>
            <a:br>
              <a:rPr lang="el-GR" dirty="0"/>
            </a:br>
            <a:r>
              <a:rPr lang="el-GR" dirty="0"/>
              <a:t>Συνεχής ανάλυση συναλλαγών και </a:t>
            </a:r>
            <a:r>
              <a:rPr lang="el-GR" dirty="0" err="1"/>
              <a:t>συμπεριφορικών</a:t>
            </a:r>
            <a:r>
              <a:rPr lang="el-GR" dirty="0"/>
              <a:t> προτύπων για τον εντοπισμό ασυνήθιστης δραστηριότητας. </a:t>
            </a:r>
          </a:p>
        </p:txBody>
      </p:sp>
    </p:spTree>
    <p:extLst>
      <p:ext uri="{BB962C8B-B14F-4D97-AF65-F5344CB8AC3E}">
        <p14:creationId xmlns:p14="http://schemas.microsoft.com/office/powerpoint/2010/main" val="389893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00F40-1264-856E-AE0B-D86EEA27A2C5}"/>
            </a:ext>
          </a:extLst>
        </p:cNvPr>
        <p:cNvGrpSpPr/>
        <p:nvPr/>
      </p:nvGrpSpPr>
      <p:grpSpPr>
        <a:xfrm>
          <a:off x="0" y="0"/>
          <a:ext cx="0" cy="0"/>
          <a:chOff x="0" y="0"/>
          <a:chExt cx="0" cy="0"/>
        </a:xfrm>
      </p:grpSpPr>
      <p:pic>
        <p:nvPicPr>
          <p:cNvPr id="3" name="35 - Εικόνα" descr="Eap.png">
            <a:extLst>
              <a:ext uri="{FF2B5EF4-FFF2-40B4-BE49-F238E27FC236}">
                <a16:creationId xmlns:a16="http://schemas.microsoft.com/office/drawing/2014/main" id="{9BEEC059-5D44-19A8-9884-5BF138FD14EA}"/>
              </a:ext>
            </a:extLst>
          </p:cNvPr>
          <p:cNvPicPr>
            <a:picLocks noChangeAspect="1"/>
          </p:cNvPicPr>
          <p:nvPr/>
        </p:nvPicPr>
        <p:blipFill>
          <a:blip r:embed="rId2"/>
          <a:stretch>
            <a:fillRect/>
          </a:stretch>
        </p:blipFill>
        <p:spPr>
          <a:xfrm>
            <a:off x="1000100" y="211083"/>
            <a:ext cx="1643074" cy="857256"/>
          </a:xfrm>
          <a:prstGeom prst="rect">
            <a:avLst/>
          </a:prstGeom>
        </p:spPr>
      </p:pic>
      <p:sp>
        <p:nvSpPr>
          <p:cNvPr id="5" name="TextBox 4">
            <a:extLst>
              <a:ext uri="{FF2B5EF4-FFF2-40B4-BE49-F238E27FC236}">
                <a16:creationId xmlns:a16="http://schemas.microsoft.com/office/drawing/2014/main" id="{5D9BD6AC-4F36-259A-0527-CB1B944A401F}"/>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7" name="6 - Ορθογώνιο">
            <a:extLst>
              <a:ext uri="{FF2B5EF4-FFF2-40B4-BE49-F238E27FC236}">
                <a16:creationId xmlns:a16="http://schemas.microsoft.com/office/drawing/2014/main" id="{A9E7CC34-C0BC-4ED5-DF54-8C6CA9F53D0E}"/>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9" name="34 - Στρογγύλεμα μίας γωνίας ορθογωνίου">
            <a:extLst>
              <a:ext uri="{FF2B5EF4-FFF2-40B4-BE49-F238E27FC236}">
                <a16:creationId xmlns:a16="http://schemas.microsoft.com/office/drawing/2014/main" id="{0856E54D-AF32-15FA-392A-7421173ED39D}"/>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57FD4FF-83C9-B325-7812-FD12674A458A}"/>
              </a:ext>
            </a:extLst>
          </p:cNvPr>
          <p:cNvSpPr txBox="1"/>
          <p:nvPr/>
        </p:nvSpPr>
        <p:spPr>
          <a:xfrm>
            <a:off x="3048000" y="932098"/>
            <a:ext cx="6096000" cy="523220"/>
          </a:xfrm>
          <a:prstGeom prst="rect">
            <a:avLst/>
          </a:prstGeom>
          <a:noFill/>
        </p:spPr>
        <p:txBody>
          <a:bodyPr wrap="square">
            <a:spAutoFit/>
          </a:bodyPr>
          <a:lstStyle/>
          <a:p>
            <a:r>
              <a:rPr lang="el-GR" sz="2800" dirty="0"/>
              <a:t>Περιστατικά απάτης &amp; επιπτώσεις</a:t>
            </a:r>
          </a:p>
        </p:txBody>
      </p:sp>
      <p:sp>
        <p:nvSpPr>
          <p:cNvPr id="8" name="TextBox 7">
            <a:extLst>
              <a:ext uri="{FF2B5EF4-FFF2-40B4-BE49-F238E27FC236}">
                <a16:creationId xmlns:a16="http://schemas.microsoft.com/office/drawing/2014/main" id="{F44E8738-31E8-77EE-03A2-B19AD22897D1}"/>
              </a:ext>
            </a:extLst>
          </p:cNvPr>
          <p:cNvSpPr txBox="1"/>
          <p:nvPr/>
        </p:nvSpPr>
        <p:spPr>
          <a:xfrm>
            <a:off x="1006616" y="1516873"/>
            <a:ext cx="10178768" cy="4539704"/>
          </a:xfrm>
          <a:prstGeom prst="rect">
            <a:avLst/>
          </a:prstGeom>
          <a:noFill/>
        </p:spPr>
        <p:txBody>
          <a:bodyPr wrap="square">
            <a:spAutoFit/>
          </a:bodyPr>
          <a:lstStyle/>
          <a:p>
            <a:pPr>
              <a:buNone/>
            </a:pPr>
            <a:r>
              <a:rPr lang="el-GR" sz="1700" b="1" dirty="0"/>
              <a:t>Ενδεικτικές μορφές απάτης στο περιβάλλον της NBG </a:t>
            </a:r>
            <a:r>
              <a:rPr lang="el-GR" sz="1700" b="1" dirty="0" err="1"/>
              <a:t>Pay</a:t>
            </a:r>
            <a:endParaRPr lang="el-GR" sz="1700" b="1" dirty="0"/>
          </a:p>
          <a:p>
            <a:pPr>
              <a:buNone/>
            </a:pPr>
            <a:r>
              <a:rPr lang="el-GR" sz="1700" dirty="0"/>
              <a:t>Η μελέτη εξετάζει χαρακτηριστικά περιστατικά που μπορούν να επηρεάσουν τις επιχειρήσεις–πελάτες:</a:t>
            </a:r>
            <a:endParaRPr lang="en-US" sz="1700" dirty="0"/>
          </a:p>
          <a:p>
            <a:pPr>
              <a:buNone/>
            </a:pPr>
            <a:endParaRPr lang="el-GR" sz="1700" dirty="0"/>
          </a:p>
          <a:p>
            <a:pPr marL="342900" lvl="0" indent="-342900">
              <a:buFont typeface="Arial" panose="020B0604020202020204" pitchFamily="34" charset="0"/>
              <a:buChar char="•"/>
            </a:pPr>
            <a:r>
              <a:rPr lang="el-GR" sz="1700" b="1" dirty="0" err="1"/>
              <a:t>Card-Not-Present</a:t>
            </a:r>
            <a:r>
              <a:rPr lang="el-GR" sz="1700" b="1" dirty="0"/>
              <a:t> </a:t>
            </a:r>
            <a:r>
              <a:rPr lang="el-GR" sz="1700" b="1" dirty="0" err="1"/>
              <a:t>Fraud</a:t>
            </a:r>
            <a:r>
              <a:rPr lang="el-GR" sz="1700" dirty="0"/>
              <a:t> → χρήση κλεμμένων στοιχείων καρτών σε </a:t>
            </a:r>
            <a:r>
              <a:rPr lang="el-GR" sz="1700" dirty="0" err="1"/>
              <a:t>online</a:t>
            </a:r>
            <a:r>
              <a:rPr lang="el-GR" sz="1700" dirty="0"/>
              <a:t> αγορές</a:t>
            </a:r>
            <a:r>
              <a:rPr lang="en-US" sz="1700" dirty="0"/>
              <a:t> (Moto mail order – E-commerce )</a:t>
            </a:r>
            <a:r>
              <a:rPr lang="el-GR" sz="1700" dirty="0"/>
              <a:t>. </a:t>
            </a:r>
            <a:endParaRPr lang="en-US" sz="1700" dirty="0"/>
          </a:p>
          <a:p>
            <a:pPr marL="342900" lvl="0" indent="-342900">
              <a:buFont typeface="Arial" panose="020B0604020202020204" pitchFamily="34" charset="0"/>
              <a:buChar char="•"/>
            </a:pPr>
            <a:r>
              <a:rPr lang="el-GR" sz="1700" b="1" dirty="0" err="1"/>
              <a:t>Card</a:t>
            </a:r>
            <a:r>
              <a:rPr lang="el-GR" sz="1700" b="1" dirty="0"/>
              <a:t>-</a:t>
            </a:r>
            <a:r>
              <a:rPr lang="en-US" sz="1700" b="1" dirty="0"/>
              <a:t>With</a:t>
            </a:r>
            <a:r>
              <a:rPr lang="el-GR" sz="1700" b="1" dirty="0"/>
              <a:t>-</a:t>
            </a:r>
            <a:r>
              <a:rPr lang="el-GR" sz="1700" b="1" dirty="0" err="1"/>
              <a:t>Present</a:t>
            </a:r>
            <a:r>
              <a:rPr lang="en-US" sz="1700" b="1" dirty="0"/>
              <a:t> Possible</a:t>
            </a:r>
            <a:r>
              <a:rPr lang="el-GR" sz="1700" b="1" dirty="0"/>
              <a:t> </a:t>
            </a:r>
            <a:r>
              <a:rPr lang="el-GR" sz="1700" b="1" dirty="0" err="1"/>
              <a:t>Fraud</a:t>
            </a:r>
            <a:r>
              <a:rPr lang="en-US" sz="1700" b="1" dirty="0"/>
              <a:t> </a:t>
            </a:r>
            <a:r>
              <a:rPr lang="en-US" sz="1700" b="1" dirty="0">
                <a:sym typeface="Wingdings" panose="05000000000000000000" pitchFamily="2" charset="2"/>
              </a:rPr>
              <a:t> </a:t>
            </a:r>
            <a:r>
              <a:rPr lang="el-GR" sz="1700" dirty="0">
                <a:sym typeface="Wingdings" panose="05000000000000000000" pitchFamily="2" charset="2"/>
              </a:rPr>
              <a:t>χρήση </a:t>
            </a:r>
            <a:r>
              <a:rPr lang="el-GR" sz="1700" dirty="0" err="1">
                <a:sym typeface="Wingdings" panose="05000000000000000000" pitchFamily="2" charset="2"/>
              </a:rPr>
              <a:t>καρτων</a:t>
            </a:r>
            <a:r>
              <a:rPr lang="el-GR" sz="1700" dirty="0">
                <a:sym typeface="Wingdings" panose="05000000000000000000" pitchFamily="2" charset="2"/>
              </a:rPr>
              <a:t> με την μέθοδο </a:t>
            </a:r>
            <a:r>
              <a:rPr lang="en-US" sz="1700" dirty="0">
                <a:sym typeface="Wingdings" panose="05000000000000000000" pitchFamily="2" charset="2"/>
              </a:rPr>
              <a:t>(chip-contactless) </a:t>
            </a:r>
            <a:r>
              <a:rPr lang="el-GR" sz="1700" dirty="0" err="1">
                <a:sym typeface="Wingdings" panose="05000000000000000000" pitchFamily="2" charset="2"/>
              </a:rPr>
              <a:t>αλλα</a:t>
            </a:r>
            <a:r>
              <a:rPr lang="el-GR" sz="1700" dirty="0">
                <a:sym typeface="Wingdings" panose="05000000000000000000" pitchFamily="2" charset="2"/>
              </a:rPr>
              <a:t> με κλεμμένες κάρτες και υποκλοπή διαπιστευτηρίων</a:t>
            </a:r>
            <a:endParaRPr lang="el-GR" sz="1700" dirty="0"/>
          </a:p>
          <a:p>
            <a:pPr marL="342900" lvl="0" indent="-342900">
              <a:buFont typeface="Arial" panose="020B0604020202020204" pitchFamily="34" charset="0"/>
              <a:buChar char="•"/>
            </a:pPr>
            <a:r>
              <a:rPr lang="el-GR" sz="1700" b="1" dirty="0" err="1"/>
              <a:t>Disputing</a:t>
            </a:r>
            <a:r>
              <a:rPr lang="el-GR" sz="1700" b="1" dirty="0"/>
              <a:t> </a:t>
            </a:r>
            <a:r>
              <a:rPr lang="el-GR" sz="1700" b="1" dirty="0" err="1"/>
              <a:t>Fraud</a:t>
            </a:r>
            <a:r>
              <a:rPr lang="el-GR" sz="1700" dirty="0"/>
              <a:t> → καταχρηστική αμφισβήτηση συναλλαγών και </a:t>
            </a:r>
            <a:r>
              <a:rPr lang="el-GR" sz="1700" dirty="0" err="1"/>
              <a:t>chargebacks</a:t>
            </a:r>
            <a:r>
              <a:rPr lang="el-GR" sz="1700" dirty="0"/>
              <a:t>. </a:t>
            </a:r>
          </a:p>
          <a:p>
            <a:pPr marL="342900" lvl="0" indent="-342900">
              <a:buFont typeface="Arial" panose="020B0604020202020204" pitchFamily="34" charset="0"/>
              <a:buChar char="•"/>
            </a:pPr>
            <a:r>
              <a:rPr lang="el-GR" sz="1700" b="1" dirty="0"/>
              <a:t>SIM </a:t>
            </a:r>
            <a:r>
              <a:rPr lang="el-GR" sz="1700" b="1" dirty="0" err="1"/>
              <a:t>Swap</a:t>
            </a:r>
            <a:r>
              <a:rPr lang="el-GR" sz="1700" dirty="0"/>
              <a:t> → υποκλοπή OTP μέσω αλλαγής SIM. </a:t>
            </a:r>
          </a:p>
          <a:p>
            <a:pPr marL="342900" lvl="0" indent="-342900">
              <a:buFont typeface="Arial" panose="020B0604020202020204" pitchFamily="34" charset="0"/>
              <a:buChar char="•"/>
            </a:pPr>
            <a:r>
              <a:rPr lang="el-GR" sz="1700" b="1" dirty="0" err="1"/>
              <a:t>Compromised</a:t>
            </a:r>
            <a:r>
              <a:rPr lang="el-GR" sz="1700" b="1" dirty="0"/>
              <a:t> </a:t>
            </a:r>
            <a:r>
              <a:rPr lang="el-GR" sz="1700" b="1" dirty="0" err="1"/>
              <a:t>Credentials</a:t>
            </a:r>
            <a:r>
              <a:rPr lang="el-GR" sz="1700" dirty="0"/>
              <a:t> → χρήση κλεμμένων στοιχείων για μη εξουσιοδοτημένες συναλλαγές.</a:t>
            </a:r>
            <a:endParaRPr lang="en-US" sz="1700" dirty="0"/>
          </a:p>
          <a:p>
            <a:pPr lvl="0"/>
            <a:endParaRPr lang="el-GR" sz="1700" dirty="0"/>
          </a:p>
          <a:p>
            <a:pPr>
              <a:buNone/>
            </a:pPr>
            <a:r>
              <a:rPr lang="el-GR" sz="1700" b="1" dirty="0"/>
              <a:t>Βασικές επιπτώσεις</a:t>
            </a:r>
            <a:endParaRPr lang="en-US" sz="1700" b="1" dirty="0"/>
          </a:p>
          <a:p>
            <a:pPr>
              <a:buNone/>
            </a:pPr>
            <a:endParaRPr lang="el-GR" sz="1700" b="1" dirty="0"/>
          </a:p>
          <a:p>
            <a:pPr>
              <a:buNone/>
            </a:pPr>
            <a:r>
              <a:rPr lang="el-GR" sz="1700" b="1" dirty="0"/>
              <a:t>Επιχειρήσεις:</a:t>
            </a:r>
            <a:r>
              <a:rPr lang="el-GR" sz="1700" dirty="0"/>
              <a:t> οικονομικές απώλειες, </a:t>
            </a:r>
            <a:r>
              <a:rPr lang="el-GR" sz="1700" dirty="0" err="1"/>
              <a:t>chargebacks</a:t>
            </a:r>
            <a:r>
              <a:rPr lang="el-GR" sz="1700" dirty="0"/>
              <a:t>, κόστος ασφάλειας και πλήγμα στην εμπιστοσύνη.</a:t>
            </a:r>
            <a:endParaRPr lang="en-US" sz="1700" dirty="0"/>
          </a:p>
          <a:p>
            <a:pPr>
              <a:buNone/>
            </a:pPr>
            <a:endParaRPr lang="el-GR" sz="1700" dirty="0"/>
          </a:p>
          <a:p>
            <a:pPr>
              <a:buNone/>
            </a:pPr>
            <a:r>
              <a:rPr lang="el-GR" sz="1700" b="1" dirty="0"/>
              <a:t>NBG </a:t>
            </a:r>
            <a:r>
              <a:rPr lang="el-GR" sz="1700" b="1" dirty="0" err="1"/>
              <a:t>Pay</a:t>
            </a:r>
            <a:r>
              <a:rPr lang="el-GR" sz="1700" b="1" dirty="0"/>
              <a:t>:</a:t>
            </a:r>
            <a:r>
              <a:rPr lang="el-GR" sz="1700" dirty="0"/>
              <a:t> κόστος διαχείρισης περιστατικών, επενδύσεις σε συστήματα </a:t>
            </a:r>
            <a:r>
              <a:rPr lang="el-GR" sz="1700" dirty="0" err="1"/>
              <a:t>fraud</a:t>
            </a:r>
            <a:r>
              <a:rPr lang="el-GR" sz="1700" dirty="0"/>
              <a:t> </a:t>
            </a:r>
            <a:r>
              <a:rPr lang="el-GR" sz="1700" dirty="0" err="1"/>
              <a:t>detection</a:t>
            </a:r>
            <a:r>
              <a:rPr lang="el-GR" sz="1700" dirty="0"/>
              <a:t>, πιθανές οικονομικές και ρυθμιστικές επιπτώσεις.</a:t>
            </a:r>
          </a:p>
        </p:txBody>
      </p:sp>
    </p:spTree>
    <p:extLst>
      <p:ext uri="{BB962C8B-B14F-4D97-AF65-F5344CB8AC3E}">
        <p14:creationId xmlns:p14="http://schemas.microsoft.com/office/powerpoint/2010/main" val="3793955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 Ορθογώνιο">
            <a:extLst>
              <a:ext uri="{FF2B5EF4-FFF2-40B4-BE49-F238E27FC236}">
                <a16:creationId xmlns:a16="http://schemas.microsoft.com/office/drawing/2014/main" id="{A8F4BF3C-41B5-CF9B-8628-A29522C6ACCC}"/>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7" name="35 - Εικόνα" descr="Eap.png">
            <a:extLst>
              <a:ext uri="{FF2B5EF4-FFF2-40B4-BE49-F238E27FC236}">
                <a16:creationId xmlns:a16="http://schemas.microsoft.com/office/drawing/2014/main" id="{EF29DE91-3D98-7D24-F439-521183F831AD}"/>
              </a:ext>
            </a:extLst>
          </p:cNvPr>
          <p:cNvPicPr>
            <a:picLocks noChangeAspect="1"/>
          </p:cNvPicPr>
          <p:nvPr/>
        </p:nvPicPr>
        <p:blipFill>
          <a:blip r:embed="rId2"/>
          <a:stretch>
            <a:fillRect/>
          </a:stretch>
        </p:blipFill>
        <p:spPr>
          <a:xfrm>
            <a:off x="1000100" y="211083"/>
            <a:ext cx="1643074" cy="857256"/>
          </a:xfrm>
          <a:prstGeom prst="rect">
            <a:avLst/>
          </a:prstGeom>
        </p:spPr>
      </p:pic>
      <p:sp>
        <p:nvSpPr>
          <p:cNvPr id="11" name="34 - Στρογγύλεμα μίας γωνίας ορθογωνίου">
            <a:extLst>
              <a:ext uri="{FF2B5EF4-FFF2-40B4-BE49-F238E27FC236}">
                <a16:creationId xmlns:a16="http://schemas.microsoft.com/office/drawing/2014/main" id="{AB4A94B3-B195-6D80-CCDA-D06978C7C086}"/>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12">
            <a:extLst>
              <a:ext uri="{FF2B5EF4-FFF2-40B4-BE49-F238E27FC236}">
                <a16:creationId xmlns:a16="http://schemas.microsoft.com/office/drawing/2014/main" id="{478E8A0A-4DD1-D01E-DB9F-0C1DF553D521}"/>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pic>
        <p:nvPicPr>
          <p:cNvPr id="6" name="Picture 5">
            <a:extLst>
              <a:ext uri="{FF2B5EF4-FFF2-40B4-BE49-F238E27FC236}">
                <a16:creationId xmlns:a16="http://schemas.microsoft.com/office/drawing/2014/main" id="{39EEABD8-0F38-DDF7-B69C-FB7F93AD0F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9292" y="1495323"/>
            <a:ext cx="9567333" cy="5015354"/>
          </a:xfrm>
          <a:prstGeom prst="rect">
            <a:avLst/>
          </a:prstGeom>
        </p:spPr>
      </p:pic>
      <p:sp>
        <p:nvSpPr>
          <p:cNvPr id="8" name="TextBox 7">
            <a:extLst>
              <a:ext uri="{FF2B5EF4-FFF2-40B4-BE49-F238E27FC236}">
                <a16:creationId xmlns:a16="http://schemas.microsoft.com/office/drawing/2014/main" id="{F2DBABEE-CDBB-D85E-F3CC-6832F34C2420}"/>
              </a:ext>
            </a:extLst>
          </p:cNvPr>
          <p:cNvSpPr txBox="1"/>
          <p:nvPr/>
        </p:nvSpPr>
        <p:spPr>
          <a:xfrm>
            <a:off x="2389173" y="3058223"/>
            <a:ext cx="677333" cy="307777"/>
          </a:xfrm>
          <a:prstGeom prst="rect">
            <a:avLst/>
          </a:prstGeom>
          <a:noFill/>
        </p:spPr>
        <p:txBody>
          <a:bodyPr wrap="square" rtlCol="0">
            <a:spAutoFit/>
          </a:bodyPr>
          <a:lstStyle/>
          <a:p>
            <a:r>
              <a:rPr lang="el-GR" sz="1400" dirty="0">
                <a:solidFill>
                  <a:srgbClr val="0070C0"/>
                </a:solidFill>
                <a:effectLst>
                  <a:outerShdw blurRad="38100" dist="38100" dir="2700000" algn="tl">
                    <a:srgbClr val="000000">
                      <a:alpha val="43137"/>
                    </a:srgbClr>
                  </a:outerShdw>
                </a:effectLst>
              </a:rPr>
              <a:t>40%</a:t>
            </a:r>
            <a:endParaRPr lang="en-GB" sz="1400" dirty="0">
              <a:solidFill>
                <a:srgbClr val="0070C0"/>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B7600C37-ADA0-2573-ED28-5208ACF992C4}"/>
              </a:ext>
            </a:extLst>
          </p:cNvPr>
          <p:cNvSpPr txBox="1"/>
          <p:nvPr/>
        </p:nvSpPr>
        <p:spPr>
          <a:xfrm>
            <a:off x="7710187" y="4919839"/>
            <a:ext cx="592439" cy="307777"/>
          </a:xfrm>
          <a:prstGeom prst="rect">
            <a:avLst/>
          </a:prstGeom>
          <a:noFill/>
        </p:spPr>
        <p:txBody>
          <a:bodyPr wrap="square" rtlCol="0">
            <a:spAutoFit/>
          </a:bodyPr>
          <a:lstStyle/>
          <a:p>
            <a:r>
              <a:rPr lang="el-GR" sz="1400" dirty="0">
                <a:solidFill>
                  <a:srgbClr val="0070C0"/>
                </a:solidFill>
                <a:effectLst>
                  <a:outerShdw blurRad="38100" dist="38100" dir="2700000" algn="tl">
                    <a:srgbClr val="000000">
                      <a:alpha val="43137"/>
                    </a:srgbClr>
                  </a:outerShdw>
                </a:effectLst>
              </a:rPr>
              <a:t>10%</a:t>
            </a:r>
            <a:endParaRPr lang="en-GB" sz="1400" dirty="0">
              <a:solidFill>
                <a:srgbClr val="0070C0"/>
              </a:solidFill>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E660EFD8-CF53-034C-9805-CE7526DDC3F4}"/>
              </a:ext>
            </a:extLst>
          </p:cNvPr>
          <p:cNvSpPr txBox="1"/>
          <p:nvPr/>
        </p:nvSpPr>
        <p:spPr>
          <a:xfrm>
            <a:off x="6652078" y="4430240"/>
            <a:ext cx="654912" cy="307777"/>
          </a:xfrm>
          <a:prstGeom prst="rect">
            <a:avLst/>
          </a:prstGeom>
          <a:noFill/>
        </p:spPr>
        <p:txBody>
          <a:bodyPr wrap="square" rtlCol="0">
            <a:spAutoFit/>
          </a:bodyPr>
          <a:lstStyle/>
          <a:p>
            <a:r>
              <a:rPr lang="el-GR" sz="1400" dirty="0">
                <a:solidFill>
                  <a:srgbClr val="FF0000"/>
                </a:solidFill>
                <a:effectLst>
                  <a:outerShdw blurRad="38100" dist="38100" dir="2700000" algn="tl">
                    <a:srgbClr val="000000">
                      <a:alpha val="43137"/>
                    </a:srgbClr>
                  </a:outerShdw>
                </a:effectLst>
              </a:rPr>
              <a:t>18%</a:t>
            </a:r>
            <a:endParaRPr lang="en-GB" sz="1400" dirty="0">
              <a:solidFill>
                <a:srgbClr val="FF0000"/>
              </a:solidFill>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47A65299-AFA6-275C-4E60-0919DF33B3C2}"/>
              </a:ext>
            </a:extLst>
          </p:cNvPr>
          <p:cNvSpPr txBox="1"/>
          <p:nvPr/>
        </p:nvSpPr>
        <p:spPr>
          <a:xfrm>
            <a:off x="5939309" y="4599517"/>
            <a:ext cx="654912" cy="307777"/>
          </a:xfrm>
          <a:prstGeom prst="rect">
            <a:avLst/>
          </a:prstGeom>
          <a:noFill/>
        </p:spPr>
        <p:txBody>
          <a:bodyPr wrap="square" rtlCol="0">
            <a:spAutoFit/>
          </a:bodyPr>
          <a:lstStyle/>
          <a:p>
            <a:r>
              <a:rPr lang="el-GR" sz="1400" dirty="0">
                <a:solidFill>
                  <a:srgbClr val="0070C0"/>
                </a:solidFill>
                <a:effectLst>
                  <a:outerShdw blurRad="38100" dist="38100" dir="2700000" algn="tl">
                    <a:srgbClr val="000000">
                      <a:alpha val="43137"/>
                    </a:srgbClr>
                  </a:outerShdw>
                </a:effectLst>
              </a:rPr>
              <a:t>15%</a:t>
            </a:r>
            <a:endParaRPr lang="en-GB" sz="1400" dirty="0">
              <a:solidFill>
                <a:srgbClr val="0070C0"/>
              </a:solidFill>
              <a:effectLst>
                <a:outerShdw blurRad="38100" dist="38100" dir="2700000" algn="tl">
                  <a:srgbClr val="000000">
                    <a:alpha val="43137"/>
                  </a:srgbClr>
                </a:outerShdw>
              </a:effectLst>
            </a:endParaRPr>
          </a:p>
        </p:txBody>
      </p:sp>
      <p:sp>
        <p:nvSpPr>
          <p:cNvPr id="19" name="TextBox 18">
            <a:extLst>
              <a:ext uri="{FF2B5EF4-FFF2-40B4-BE49-F238E27FC236}">
                <a16:creationId xmlns:a16="http://schemas.microsoft.com/office/drawing/2014/main" id="{CD8440D6-5F03-1D28-F923-8A67C65EE97D}"/>
              </a:ext>
            </a:extLst>
          </p:cNvPr>
          <p:cNvSpPr txBox="1"/>
          <p:nvPr/>
        </p:nvSpPr>
        <p:spPr>
          <a:xfrm>
            <a:off x="4827517" y="4819134"/>
            <a:ext cx="675760" cy="307777"/>
          </a:xfrm>
          <a:prstGeom prst="rect">
            <a:avLst/>
          </a:prstGeom>
          <a:noFill/>
        </p:spPr>
        <p:txBody>
          <a:bodyPr wrap="square" rtlCol="0">
            <a:spAutoFit/>
          </a:bodyPr>
          <a:lstStyle/>
          <a:p>
            <a:r>
              <a:rPr lang="el-GR" sz="1400" dirty="0">
                <a:solidFill>
                  <a:srgbClr val="FF0000"/>
                </a:solidFill>
                <a:effectLst>
                  <a:outerShdw blurRad="38100" dist="38100" dir="2700000" algn="tl">
                    <a:srgbClr val="000000">
                      <a:alpha val="43137"/>
                    </a:srgbClr>
                  </a:outerShdw>
                </a:effectLst>
              </a:rPr>
              <a:t>12%</a:t>
            </a:r>
            <a:endParaRPr lang="en-GB" sz="1400" dirty="0">
              <a:solidFill>
                <a:srgbClr val="FF0000"/>
              </a:solidFill>
              <a:effectLst>
                <a:outerShdw blurRad="38100" dist="38100" dir="2700000" algn="tl">
                  <a:srgbClr val="000000">
                    <a:alpha val="43137"/>
                  </a:srgbClr>
                </a:outerShdw>
              </a:effectLst>
            </a:endParaRPr>
          </a:p>
        </p:txBody>
      </p:sp>
      <p:sp>
        <p:nvSpPr>
          <p:cNvPr id="21" name="TextBox 20">
            <a:extLst>
              <a:ext uri="{FF2B5EF4-FFF2-40B4-BE49-F238E27FC236}">
                <a16:creationId xmlns:a16="http://schemas.microsoft.com/office/drawing/2014/main" id="{55B4F226-F22F-D10D-D51A-D7905D165AE0}"/>
              </a:ext>
            </a:extLst>
          </p:cNvPr>
          <p:cNvSpPr txBox="1"/>
          <p:nvPr/>
        </p:nvSpPr>
        <p:spPr>
          <a:xfrm>
            <a:off x="4124839" y="4003000"/>
            <a:ext cx="584144" cy="307777"/>
          </a:xfrm>
          <a:prstGeom prst="rect">
            <a:avLst/>
          </a:prstGeom>
          <a:noFill/>
        </p:spPr>
        <p:txBody>
          <a:bodyPr wrap="square" rtlCol="0">
            <a:spAutoFit/>
          </a:bodyPr>
          <a:lstStyle/>
          <a:p>
            <a:r>
              <a:rPr lang="el-GR" sz="1400" dirty="0">
                <a:solidFill>
                  <a:srgbClr val="0070C0"/>
                </a:solidFill>
                <a:effectLst>
                  <a:outerShdw blurRad="38100" dist="38100" dir="2700000" algn="tl">
                    <a:srgbClr val="000000">
                      <a:alpha val="43137"/>
                    </a:srgbClr>
                  </a:outerShdw>
                </a:effectLst>
              </a:rPr>
              <a:t>25%</a:t>
            </a:r>
            <a:endParaRPr lang="en-GB" sz="1400" dirty="0">
              <a:solidFill>
                <a:srgbClr val="0070C0"/>
              </a:solidFill>
              <a:effectLst>
                <a:outerShdw blurRad="38100" dist="38100" dir="2700000" algn="tl">
                  <a:srgbClr val="000000">
                    <a:alpha val="43137"/>
                  </a:srgbClr>
                </a:outerShdw>
              </a:effectLst>
            </a:endParaRPr>
          </a:p>
        </p:txBody>
      </p:sp>
      <p:sp>
        <p:nvSpPr>
          <p:cNvPr id="23" name="TextBox 22">
            <a:extLst>
              <a:ext uri="{FF2B5EF4-FFF2-40B4-BE49-F238E27FC236}">
                <a16:creationId xmlns:a16="http://schemas.microsoft.com/office/drawing/2014/main" id="{9543A829-AEDA-745A-A18A-E1C1EE63C06F}"/>
              </a:ext>
            </a:extLst>
          </p:cNvPr>
          <p:cNvSpPr txBox="1"/>
          <p:nvPr/>
        </p:nvSpPr>
        <p:spPr>
          <a:xfrm>
            <a:off x="3060813" y="4928899"/>
            <a:ext cx="675760" cy="307777"/>
          </a:xfrm>
          <a:prstGeom prst="rect">
            <a:avLst/>
          </a:prstGeom>
          <a:noFill/>
        </p:spPr>
        <p:txBody>
          <a:bodyPr wrap="square" rtlCol="0">
            <a:spAutoFit/>
          </a:bodyPr>
          <a:lstStyle/>
          <a:p>
            <a:r>
              <a:rPr lang="el-GR" sz="1400" dirty="0">
                <a:solidFill>
                  <a:srgbClr val="FF0000"/>
                </a:solidFill>
                <a:effectLst>
                  <a:outerShdw blurRad="38100" dist="38100" dir="2700000" algn="tl">
                    <a:srgbClr val="000000">
                      <a:alpha val="43137"/>
                    </a:srgbClr>
                  </a:outerShdw>
                </a:effectLst>
              </a:rPr>
              <a:t>10%</a:t>
            </a:r>
            <a:endParaRPr lang="en-GB" sz="1400" dirty="0">
              <a:solidFill>
                <a:srgbClr val="FF0000"/>
              </a:solidFill>
              <a:effectLst>
                <a:outerShdw blurRad="38100" dist="38100" dir="2700000" algn="tl">
                  <a:srgbClr val="000000">
                    <a:alpha val="43137"/>
                  </a:srgbClr>
                </a:outerShdw>
              </a:effectLst>
            </a:endParaRPr>
          </a:p>
        </p:txBody>
      </p:sp>
      <p:sp>
        <p:nvSpPr>
          <p:cNvPr id="25" name="TextBox 24">
            <a:extLst>
              <a:ext uri="{FF2B5EF4-FFF2-40B4-BE49-F238E27FC236}">
                <a16:creationId xmlns:a16="http://schemas.microsoft.com/office/drawing/2014/main" id="{2B1E04E7-555B-695B-3F72-8302F8E81E09}"/>
              </a:ext>
            </a:extLst>
          </p:cNvPr>
          <p:cNvSpPr txBox="1"/>
          <p:nvPr/>
        </p:nvSpPr>
        <p:spPr>
          <a:xfrm>
            <a:off x="9476891" y="4919839"/>
            <a:ext cx="589200" cy="307777"/>
          </a:xfrm>
          <a:prstGeom prst="rect">
            <a:avLst/>
          </a:prstGeom>
          <a:noFill/>
        </p:spPr>
        <p:txBody>
          <a:bodyPr wrap="square" rtlCol="0">
            <a:spAutoFit/>
          </a:bodyPr>
          <a:lstStyle/>
          <a:p>
            <a:r>
              <a:rPr lang="el-GR" sz="1400" dirty="0">
                <a:solidFill>
                  <a:srgbClr val="0070C0"/>
                </a:solidFill>
                <a:effectLst>
                  <a:outerShdw blurRad="38100" dist="38100" dir="2700000" algn="tl">
                    <a:srgbClr val="000000">
                      <a:alpha val="43137"/>
                    </a:srgbClr>
                  </a:outerShdw>
                </a:effectLst>
              </a:rPr>
              <a:t>10%</a:t>
            </a:r>
            <a:endParaRPr lang="en-GB" sz="1400" dirty="0">
              <a:solidFill>
                <a:srgbClr val="0070C0"/>
              </a:solidFill>
              <a:effectLst>
                <a:outerShdw blurRad="38100" dist="38100" dir="2700000" algn="tl">
                  <a:srgbClr val="000000">
                    <a:alpha val="43137"/>
                  </a:srgbClr>
                </a:outerShdw>
              </a:effectLst>
            </a:endParaRPr>
          </a:p>
        </p:txBody>
      </p:sp>
      <p:sp>
        <p:nvSpPr>
          <p:cNvPr id="27" name="TextBox 26">
            <a:extLst>
              <a:ext uri="{FF2B5EF4-FFF2-40B4-BE49-F238E27FC236}">
                <a16:creationId xmlns:a16="http://schemas.microsoft.com/office/drawing/2014/main" id="{525217BE-601F-FB59-655D-54205760D4E2}"/>
              </a:ext>
            </a:extLst>
          </p:cNvPr>
          <p:cNvSpPr txBox="1"/>
          <p:nvPr/>
        </p:nvSpPr>
        <p:spPr>
          <a:xfrm>
            <a:off x="10237775" y="2753268"/>
            <a:ext cx="524933" cy="307777"/>
          </a:xfrm>
          <a:prstGeom prst="rect">
            <a:avLst/>
          </a:prstGeom>
          <a:noFill/>
        </p:spPr>
        <p:txBody>
          <a:bodyPr wrap="square" rtlCol="0">
            <a:spAutoFit/>
          </a:bodyPr>
          <a:lstStyle/>
          <a:p>
            <a:r>
              <a:rPr lang="el-GR" sz="1400" dirty="0">
                <a:solidFill>
                  <a:srgbClr val="FF0000"/>
                </a:solidFill>
                <a:effectLst>
                  <a:outerShdw blurRad="38100" dist="38100" dir="2700000" algn="tl">
                    <a:srgbClr val="000000">
                      <a:alpha val="43137"/>
                    </a:srgbClr>
                  </a:outerShdw>
                </a:effectLst>
              </a:rPr>
              <a:t>45%</a:t>
            </a:r>
            <a:endParaRPr lang="en-GB" sz="1400" dirty="0">
              <a:solidFill>
                <a:srgbClr val="FF0000"/>
              </a:solidFill>
              <a:effectLst>
                <a:outerShdw blurRad="38100" dist="38100" dir="2700000" algn="tl">
                  <a:srgbClr val="000000">
                    <a:alpha val="43137"/>
                  </a:srgbClr>
                </a:outerShdw>
              </a:effectLst>
            </a:endParaRPr>
          </a:p>
        </p:txBody>
      </p:sp>
      <p:sp>
        <p:nvSpPr>
          <p:cNvPr id="29" name="TextBox 28">
            <a:extLst>
              <a:ext uri="{FF2B5EF4-FFF2-40B4-BE49-F238E27FC236}">
                <a16:creationId xmlns:a16="http://schemas.microsoft.com/office/drawing/2014/main" id="{F27E800B-8D6A-DF4B-DC2C-682D2E73F964}"/>
              </a:ext>
            </a:extLst>
          </p:cNvPr>
          <p:cNvSpPr txBox="1"/>
          <p:nvPr/>
        </p:nvSpPr>
        <p:spPr>
          <a:xfrm>
            <a:off x="8422956" y="4626461"/>
            <a:ext cx="654912" cy="307777"/>
          </a:xfrm>
          <a:prstGeom prst="rect">
            <a:avLst/>
          </a:prstGeom>
          <a:noFill/>
        </p:spPr>
        <p:txBody>
          <a:bodyPr wrap="square" rtlCol="0">
            <a:spAutoFit/>
          </a:bodyPr>
          <a:lstStyle/>
          <a:p>
            <a:r>
              <a:rPr lang="el-GR" sz="1400" dirty="0">
                <a:solidFill>
                  <a:srgbClr val="FF0000"/>
                </a:solidFill>
                <a:effectLst>
                  <a:outerShdw blurRad="38100" dist="38100" dir="2700000" algn="tl">
                    <a:srgbClr val="000000">
                      <a:alpha val="43137"/>
                    </a:srgbClr>
                  </a:outerShdw>
                </a:effectLst>
              </a:rPr>
              <a:t>15%</a:t>
            </a:r>
            <a:endParaRPr lang="en-GB" sz="14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287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6 - Ορθογώνιο">
            <a:extLst>
              <a:ext uri="{FF2B5EF4-FFF2-40B4-BE49-F238E27FC236}">
                <a16:creationId xmlns:a16="http://schemas.microsoft.com/office/drawing/2014/main" id="{4B7B5B86-759E-2D59-6B05-6CECE5F95FD6}"/>
              </a:ext>
            </a:extLst>
          </p:cNvPr>
          <p:cNvSpPr/>
          <p:nvPr/>
        </p:nvSpPr>
        <p:spPr>
          <a:xfrm>
            <a:off x="0" y="36000"/>
            <a:ext cx="914400" cy="6804000"/>
          </a:xfrm>
          <a:prstGeom prst="rect">
            <a:avLst/>
          </a:prstGeom>
          <a:solidFill>
            <a:srgbClr val="D1117F"/>
          </a:solidFill>
          <a:ln>
            <a:noFill/>
          </a:ln>
          <a:scene3d>
            <a:camera prst="isometricLeftDown">
              <a:rot lat="900002" lon="2700000" rev="0"/>
            </a:camera>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5" name="35 - Εικόνα" descr="Eap.png">
            <a:extLst>
              <a:ext uri="{FF2B5EF4-FFF2-40B4-BE49-F238E27FC236}">
                <a16:creationId xmlns:a16="http://schemas.microsoft.com/office/drawing/2014/main" id="{45A5CACC-9389-9DE9-87E2-B2C9B56B61A4}"/>
              </a:ext>
            </a:extLst>
          </p:cNvPr>
          <p:cNvPicPr>
            <a:picLocks noChangeAspect="1"/>
          </p:cNvPicPr>
          <p:nvPr/>
        </p:nvPicPr>
        <p:blipFill>
          <a:blip r:embed="rId2"/>
          <a:stretch>
            <a:fillRect/>
          </a:stretch>
        </p:blipFill>
        <p:spPr>
          <a:xfrm>
            <a:off x="1000100" y="211083"/>
            <a:ext cx="1643074" cy="857256"/>
          </a:xfrm>
          <a:prstGeom prst="rect">
            <a:avLst/>
          </a:prstGeom>
        </p:spPr>
      </p:pic>
      <p:sp>
        <p:nvSpPr>
          <p:cNvPr id="7" name="34 - Στρογγύλεμα μίας γωνίας ορθογωνίου">
            <a:extLst>
              <a:ext uri="{FF2B5EF4-FFF2-40B4-BE49-F238E27FC236}">
                <a16:creationId xmlns:a16="http://schemas.microsoft.com/office/drawing/2014/main" id="{98F7B4CB-F218-701F-F1D3-13C2130C693F}"/>
              </a:ext>
            </a:extLst>
          </p:cNvPr>
          <p:cNvSpPr/>
          <p:nvPr/>
        </p:nvSpPr>
        <p:spPr>
          <a:xfrm>
            <a:off x="11391978" y="-311832"/>
            <a:ext cx="800022" cy="7668000"/>
          </a:xfrm>
          <a:prstGeom prst="round1Rect">
            <a:avLst>
              <a:gd name="adj" fmla="val 50000"/>
            </a:avLst>
          </a:prstGeom>
          <a:solidFill>
            <a:srgbClr val="0B192B">
              <a:alpha val="94000"/>
            </a:srgbClr>
          </a:solidFill>
          <a:scene3d>
            <a:camera prst="isometricLeftDown">
              <a:rot lat="2099999" lon="27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TextBox 8">
            <a:extLst>
              <a:ext uri="{FF2B5EF4-FFF2-40B4-BE49-F238E27FC236}">
                <a16:creationId xmlns:a16="http://schemas.microsoft.com/office/drawing/2014/main" id="{C0EABB7B-3428-C8C4-B384-6CEC769F7878}"/>
              </a:ext>
            </a:extLst>
          </p:cNvPr>
          <p:cNvSpPr txBox="1"/>
          <p:nvPr/>
        </p:nvSpPr>
        <p:spPr>
          <a:xfrm>
            <a:off x="6565640" y="347323"/>
            <a:ext cx="4735581" cy="584775"/>
          </a:xfrm>
          <a:prstGeom prst="rect">
            <a:avLst/>
          </a:prstGeom>
          <a:noFill/>
        </p:spPr>
        <p:txBody>
          <a:bodyPr wrap="square">
            <a:spAutoFit/>
          </a:bodyPr>
          <a:lstStyle/>
          <a:p>
            <a:pPr algn="ctr"/>
            <a:r>
              <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rPr>
              <a:t>ΠΜΣ ΤΡΑΠΕΖΙΚΗ ΚΑΙ ΧΡΗΜΑΤΟΟΙΚΟΝΟΜΙΚΗ ΤΕΧΝΟΛΟΓΙΑ (</a:t>
            </a:r>
            <a:r>
              <a:rPr lang="en-US" sz="1600" b="1" dirty="0">
                <a:solidFill>
                  <a:srgbClr val="0070C0"/>
                </a:solidFill>
                <a:effectLst>
                  <a:outerShdw blurRad="38100" dist="38100" dir="2700000" algn="tl">
                    <a:srgbClr val="000000">
                      <a:alpha val="43137"/>
                    </a:srgbClr>
                  </a:outerShdw>
                </a:effectLst>
                <a:cs typeface="Times New Roman" panose="02020603050405020304" pitchFamily="18" charset="0"/>
              </a:rPr>
              <a:t>Banking &amp; Fintech)</a:t>
            </a:r>
            <a:endParaRPr lang="el-GR" sz="1600" b="1" dirty="0">
              <a:solidFill>
                <a:srgbClr val="0070C0"/>
              </a:solidFill>
              <a:effectLst>
                <a:outerShdw blurRad="38100" dist="38100" dir="2700000" algn="tl">
                  <a:srgbClr val="000000">
                    <a:alpha val="43137"/>
                  </a:srgbClr>
                </a:outerShdw>
              </a:effectLst>
              <a:cs typeface="Times New Roman" panose="02020603050405020304" pitchFamily="18" charset="0"/>
            </a:endParaRPr>
          </a:p>
        </p:txBody>
      </p:sp>
      <p:sp>
        <p:nvSpPr>
          <p:cNvPr id="10" name="TextBox 9">
            <a:extLst>
              <a:ext uri="{FF2B5EF4-FFF2-40B4-BE49-F238E27FC236}">
                <a16:creationId xmlns:a16="http://schemas.microsoft.com/office/drawing/2014/main" id="{D7F8A7F8-3798-0AA9-F66D-1A04D7F5BE93}"/>
              </a:ext>
            </a:extLst>
          </p:cNvPr>
          <p:cNvSpPr txBox="1"/>
          <p:nvPr/>
        </p:nvSpPr>
        <p:spPr>
          <a:xfrm>
            <a:off x="3801533" y="3337502"/>
            <a:ext cx="7848600" cy="369332"/>
          </a:xfrm>
          <a:prstGeom prst="rect">
            <a:avLst/>
          </a:prstGeom>
          <a:noFill/>
        </p:spPr>
        <p:txBody>
          <a:bodyPr wrap="square" rtlCol="0">
            <a:spAutoFit/>
          </a:bodyPr>
          <a:lstStyle/>
          <a:p>
            <a:r>
              <a:rPr lang="el-GR" dirty="0">
                <a:effectLst>
                  <a:outerShdw blurRad="38100" dist="38100" dir="2700000" algn="tl">
                    <a:srgbClr val="000000">
                      <a:alpha val="43137"/>
                    </a:srgbClr>
                  </a:outerShdw>
                </a:effectLst>
              </a:rPr>
              <a:t>ΣΑΣ ΕΥΧΑΡΙΣΤΩ ΓΙΑ ΤΗΝ ΠΡΟΣΟΧΗ ΣΑΣ!!</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819895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3501</TotalTime>
  <Words>1297</Words>
  <Application>Microsoft Office PowerPoint</Application>
  <PresentationFormat>Widescreen</PresentationFormat>
  <Paragraphs>147</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Roboto</vt:lpstr>
      <vt:lpstr>Times New Roman</vt:lpstr>
      <vt:lpstr>Wingdings</vt:lpstr>
      <vt:lpstr>Θέμα του Office</vt:lpstr>
      <vt:lpstr>ΘΕΜΑ ΔΙΠΛΩΜΑΤΙΚΗΣ ΕΡΓΑΣΙΑΣ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Konstantinos Smpyrakos</dc:creator>
  <cp:lastModifiedBy>Konstantinos Smpyrakos</cp:lastModifiedBy>
  <cp:revision>3</cp:revision>
  <dcterms:created xsi:type="dcterms:W3CDTF">2026-07-20T16:33:51Z</dcterms:created>
  <dcterms:modified xsi:type="dcterms:W3CDTF">2026-09-26T08:31:52Z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2fb93d7-a23e-4c8a-8eb1-d740edcae634_Enabled">
    <vt:lpwstr>true</vt:lpwstr>
  </property>
  <property fmtid="{D5CDD505-2E9C-101B-9397-08002B2CF9AE}" pid="3" name="MSIP_Label_12fb93d7-a23e-4c8a-8eb1-d740edcae634_SetDate">
    <vt:lpwstr>2026-09-23T05:37:11Z</vt:lpwstr>
  </property>
  <property fmtid="{D5CDD505-2E9C-101B-9397-08002B2CF9AE}" pid="4" name="MSIP_Label_12fb93d7-a23e-4c8a-8eb1-d740edcae634_Method">
    <vt:lpwstr>Privileged</vt:lpwstr>
  </property>
  <property fmtid="{D5CDD505-2E9C-101B-9397-08002B2CF9AE}" pid="5" name="MSIP_Label_12fb93d7-a23e-4c8a-8eb1-d740edcae634_Name">
    <vt:lpwstr>C0 - Public</vt:lpwstr>
  </property>
  <property fmtid="{D5CDD505-2E9C-101B-9397-08002B2CF9AE}" pid="6" name="MSIP_Label_12fb93d7-a23e-4c8a-8eb1-d740edcae634_SiteId">
    <vt:lpwstr>fbe05639-1dac-4eec-bcfb-db00743d3e24</vt:lpwstr>
  </property>
  <property fmtid="{D5CDD505-2E9C-101B-9397-08002B2CF9AE}" pid="7" name="MSIP_Label_12fb93d7-a23e-4c8a-8eb1-d740edcae634_ActionId">
    <vt:lpwstr>16794d6a-058c-4e15-9519-d9a2ab30831f</vt:lpwstr>
  </property>
  <property fmtid="{D5CDD505-2E9C-101B-9397-08002B2CF9AE}" pid="8" name="MSIP_Label_12fb93d7-a23e-4c8a-8eb1-d740edcae634_ContentBits">
    <vt:lpwstr>0</vt:lpwstr>
  </property>
  <property fmtid="{D5CDD505-2E9C-101B-9397-08002B2CF9AE}" pid="9" name="MSIP_Label_12fb93d7-a23e-4c8a-8eb1-d740edcae634_Tag">
    <vt:lpwstr>10, 0, 1, 1</vt:lpwstr>
  </property>
</Properties>
</file>