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1" r:id="rId5"/>
    <p:sldId id="265" r:id="rId6"/>
    <p:sldId id="267" r:id="rId7"/>
    <p:sldId id="268" r:id="rId8"/>
    <p:sldId id="269" r:id="rId9"/>
    <p:sldId id="271" r:id="rId10"/>
    <p:sldId id="272" r:id="rId11"/>
    <p:sldId id="274" r:id="rId12"/>
    <p:sldId id="259" r:id="rId13"/>
    <p:sldId id="275" r:id="rId14"/>
    <p:sldId id="279" r:id="rId15"/>
    <p:sldId id="281" r:id="rId16"/>
    <p:sldId id="276" r:id="rId17"/>
    <p:sldId id="280" r:id="rId18"/>
    <p:sldId id="277" r:id="rId19"/>
    <p:sldId id="282" r:id="rId20"/>
    <p:sldId id="278" r:id="rId2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Προεπιλεγμένη ενότητα" id="{F804C319-7358-4D89-88AB-06EC0F7A5AB0}">
          <p14:sldIdLst>
            <p14:sldId id="256"/>
            <p14:sldId id="257"/>
            <p14:sldId id="258"/>
            <p14:sldId id="261"/>
            <p14:sldId id="265"/>
            <p14:sldId id="267"/>
            <p14:sldId id="268"/>
            <p14:sldId id="269"/>
            <p14:sldId id="271"/>
            <p14:sldId id="272"/>
            <p14:sldId id="274"/>
            <p14:sldId id="259"/>
            <p14:sldId id="275"/>
            <p14:sldId id="279"/>
            <p14:sldId id="281"/>
            <p14:sldId id="276"/>
            <p14:sldId id="280"/>
            <p14:sldId id="277"/>
            <p14:sldId id="282"/>
            <p14:sldId id="278"/>
          </p14:sldIdLst>
        </p14:section>
        <p14:section name="Ενότητα χωρίς τίτλο" id="{4BE8080A-88F9-42C8-99B3-F7AB853AE736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2F3D"/>
    <a:srgbClr val="CE1E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721" autoAdjust="0"/>
    <p:restoredTop sz="94660"/>
  </p:normalViewPr>
  <p:slideViewPr>
    <p:cSldViewPr snapToGrid="0">
      <p:cViewPr varScale="1">
        <p:scale>
          <a:sx n="70" d="100"/>
          <a:sy n="70" d="100"/>
        </p:scale>
        <p:origin x="10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06895-E411-444E-92F0-E1F43C5B9AD4}" type="datetimeFigureOut">
              <a:rPr lang="el-GR" smtClean="0"/>
              <a:t>26/9/2025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6B0DF-8290-49D6-AD4A-66FEFED85A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881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635161"/>
            <a:ext cx="9144000" cy="1874801"/>
          </a:xfrm>
        </p:spPr>
        <p:txBody>
          <a:bodyPr anchor="b">
            <a:noAutofit/>
          </a:bodyPr>
          <a:lstStyle>
            <a:lvl1pPr algn="ctr">
              <a:defRPr sz="4000" baseline="0">
                <a:solidFill>
                  <a:srgbClr val="CE1E82"/>
                </a:solidFill>
              </a:defRPr>
            </a:lvl1pPr>
          </a:lstStyle>
          <a:p>
            <a:r>
              <a:rPr lang="el-GR" dirty="0"/>
              <a:t>Τίτλος Πτυχιακής / Διπλωματικής Εργασίας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744913"/>
            <a:ext cx="9144000" cy="6365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272F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dirty="0"/>
              <a:t>Ονοματεπώνυμο Φοιτητή/Φοιτήτριας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87" y="285089"/>
            <a:ext cx="2881233" cy="1110241"/>
          </a:xfrm>
          <a:prstGeom prst="rect">
            <a:avLst/>
          </a:prstGeom>
        </p:spPr>
      </p:pic>
      <p:sp>
        <p:nvSpPr>
          <p:cNvPr id="25" name="Text Placeholder 24"/>
          <p:cNvSpPr>
            <a:spLocks noGrp="1"/>
          </p:cNvSpPr>
          <p:nvPr>
            <p:ph type="body" sz="quarter" idx="10" hasCustomPrompt="1"/>
          </p:nvPr>
        </p:nvSpPr>
        <p:spPr>
          <a:xfrm>
            <a:off x="4152900" y="400050"/>
            <a:ext cx="6515100" cy="995363"/>
          </a:xfrm>
        </p:spPr>
        <p:txBody>
          <a:bodyPr>
            <a:normAutofit/>
          </a:bodyPr>
          <a:lstStyle>
            <a:lvl1pPr marL="0" indent="0" algn="ctr">
              <a:buNone/>
              <a:defRPr sz="3200" cap="small" baseline="0">
                <a:solidFill>
                  <a:srgbClr val="272F3D"/>
                </a:solidFill>
              </a:defRPr>
            </a:lvl1pPr>
          </a:lstStyle>
          <a:p>
            <a:pPr lvl="0"/>
            <a:r>
              <a:rPr lang="el-GR" dirty="0"/>
              <a:t>Τίτλος Προγράμματος Σπουδών</a:t>
            </a:r>
            <a:endParaRPr lang="en-US" dirty="0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 hasCustomPrompt="1"/>
          </p:nvPr>
        </p:nvSpPr>
        <p:spPr>
          <a:xfrm>
            <a:off x="6168000" y="4929943"/>
            <a:ext cx="5208454" cy="37080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l-GR" dirty="0"/>
              <a:t>Ονοματεπώνυμο Επιβλέποντος/Επιβλέπουσας Καθηγητή/Καθηγήτριας</a:t>
            </a:r>
          </a:p>
        </p:txBody>
      </p:sp>
      <p:sp>
        <p:nvSpPr>
          <p:cNvPr id="28" name="Text Placeholder 26"/>
          <p:cNvSpPr>
            <a:spLocks noGrp="1"/>
          </p:cNvSpPr>
          <p:nvPr>
            <p:ph type="body" sz="quarter" idx="12" hasCustomPrompt="1"/>
          </p:nvPr>
        </p:nvSpPr>
        <p:spPr>
          <a:xfrm>
            <a:off x="6168000" y="5360036"/>
            <a:ext cx="5208454" cy="3708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l-GR" dirty="0"/>
              <a:t>Ονοματεπώνυμο Συν-επιβλέποντος Καθηγητή/Συν-επιβλέπουσας Καθηγήτριας</a:t>
            </a:r>
          </a:p>
        </p:txBody>
      </p:sp>
      <p:sp>
        <p:nvSpPr>
          <p:cNvPr id="29" name="TextBox 28"/>
          <p:cNvSpPr txBox="1"/>
          <p:nvPr userDrawn="1"/>
        </p:nvSpPr>
        <p:spPr>
          <a:xfrm>
            <a:off x="774357" y="4916411"/>
            <a:ext cx="5393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dirty="0"/>
              <a:t>Επιβλέπων/Επιβλέπουσα</a:t>
            </a:r>
            <a:r>
              <a:rPr lang="el-GR" baseline="0" dirty="0"/>
              <a:t> καθηγητής/καθηγήτρια:</a:t>
            </a:r>
            <a:endParaRPr lang="el-GR" dirty="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774357" y="5345036"/>
            <a:ext cx="5393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dirty="0"/>
              <a:t>Συν-επιβλέπων/Συν-επιβλέπουσα καθηγητής/καθηγήτρια: </a:t>
            </a:r>
          </a:p>
        </p:txBody>
      </p:sp>
    </p:spTree>
    <p:extLst>
      <p:ext uri="{BB962C8B-B14F-4D97-AF65-F5344CB8AC3E}">
        <p14:creationId xmlns:p14="http://schemas.microsoft.com/office/powerpoint/2010/main" val="2851695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55C2B-0C9C-4BD2-B6C7-804AF6A85710}" type="datetime1">
              <a:rPr lang="el-GR" smtClean="0"/>
              <a:t>26/9/2025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8573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80712-B4F2-449A-A132-25D3AF7A8C5B}" type="datetime1">
              <a:rPr lang="el-GR" smtClean="0"/>
              <a:t>26/9/2025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99631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E9EAD-DFEB-4565-B7A5-3E520C091F5D}" type="datetime1">
              <a:rPr lang="el-GR" smtClean="0"/>
              <a:t>26/9/2025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3807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4000" y="363600"/>
            <a:ext cx="75240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CE1E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CE1E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D5EC-99FC-4D6E-9F2C-3BC0936AA1DB}" type="datetime1">
              <a:rPr lang="el-GR" smtClean="0"/>
              <a:t>26/9/2025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5046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3903-EEDC-444C-9207-385EB443286F}" type="datetime1">
              <a:rPr lang="el-GR" smtClean="0"/>
              <a:t>26/9/2025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403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26/9/2025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175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424763"/>
            <a:ext cx="3932237" cy="103135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583712"/>
            <a:ext cx="3932237" cy="32773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C323-CC5F-4863-81F1-93D54F88C512}" type="datetime1">
              <a:rPr lang="el-GR" smtClean="0"/>
              <a:t>26/9/2025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7603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l-G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CE75A-F852-4657-8ADB-83360D3D6C52}" type="datetime1">
              <a:rPr lang="el-GR" smtClean="0"/>
              <a:t>26/9/2025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9788" y="1424763"/>
            <a:ext cx="3932237" cy="103135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583712"/>
            <a:ext cx="3932237" cy="32773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1438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t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ti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33939" y="365125"/>
            <a:ext cx="75240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F75D4-3E8F-4EF7-80BC-9667B1E2DFC7}" type="datetime1">
              <a:rPr lang="el-GR" smtClean="0"/>
              <a:t>26/9/2025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9619" y="1"/>
            <a:ext cx="752381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4" y="0"/>
            <a:ext cx="761905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87" y="285089"/>
            <a:ext cx="2881233" cy="111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84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CE1E8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E1E8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E1E8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E1E8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E1E8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373098"/>
            <a:ext cx="9144000" cy="1874801"/>
          </a:xfr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br>
              <a:rPr kumimoji="0" lang="el-GR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l-GR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Θέμα Παρουσίασης</a:t>
            </a:r>
            <a:b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Ο ρόλος του Ψηφιακού Μετασχηματισμού ως στοιχείο του Στρατηγικού Σχεδιασμού για την προώθηση των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Boutique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ξενοδοχείων</a:t>
            </a: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»</a:t>
            </a:r>
            <a:b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Γαρυφαλλιά Χρυσούλα Μύρηκνα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Calibri" panose="020F0502020204030204" pitchFamily="34" charset="0"/>
            </a:endParaRPr>
          </a:p>
          <a:p>
            <a:endParaRPr lang="el-G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257127" y="522322"/>
            <a:ext cx="6515100" cy="995363"/>
          </a:xfr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Σχολή Κοινωνικών Επιστημών</a:t>
            </a:r>
            <a:endParaRPr kumimoji="0" lang="el-G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Διοίκηση Τουριστικών Επιχειρήσεων</a:t>
            </a:r>
            <a:endParaRPr kumimoji="0" lang="el-G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Calibri" panose="020F0502020204030204" pitchFamily="34" charset="0"/>
              </a:rPr>
              <a:t>Παναγιώτα Διονυσοπούλου</a:t>
            </a:r>
          </a:p>
          <a:p>
            <a:endParaRPr lang="el-GR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ctr">
              <a:lnSpc>
                <a:spcPct val="130000"/>
              </a:lnSpc>
              <a:spcBef>
                <a:spcPts val="0"/>
              </a:spcBef>
              <a:buClrTx/>
              <a:defRPr/>
            </a:pPr>
            <a:r>
              <a:rPr lang="el-GR" sz="1400" b="1" dirty="0">
                <a:solidFill>
                  <a:prstClr val="black"/>
                </a:solidFill>
                <a:latin typeface="Constantia" panose="02030602050306030303" pitchFamily="18" charset="0"/>
                <a:cs typeface="Calibri" panose="020F0502020204030204" pitchFamily="34" charset="0"/>
              </a:rPr>
              <a:t>Ευαγγελία Κασιμάτη </a:t>
            </a:r>
          </a:p>
        </p:txBody>
      </p:sp>
    </p:spTree>
    <p:extLst>
      <p:ext uri="{BB962C8B-B14F-4D97-AF65-F5344CB8AC3E}">
        <p14:creationId xmlns:p14="http://schemas.microsoft.com/office/powerpoint/2010/main" val="2694258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800" y="409241"/>
            <a:ext cx="7524000" cy="1050591"/>
          </a:xfrm>
        </p:spPr>
        <p:txBody>
          <a:bodyPr>
            <a:normAutofit/>
          </a:bodyPr>
          <a:lstStyle/>
          <a:p>
            <a:br>
              <a:rPr lang="el-GR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el-GR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l-GR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Περίληψη – Στόχος Εργασίας </a:t>
            </a:r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2</a:t>
            </a:fld>
            <a:endParaRPr lang="el-GR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1210EF-8BAD-9431-2679-8C59A70D3744}"/>
              </a:ext>
            </a:extLst>
          </p:cNvPr>
          <p:cNvSpPr txBox="1"/>
          <p:nvPr/>
        </p:nvSpPr>
        <p:spPr>
          <a:xfrm>
            <a:off x="1235242" y="1459832"/>
            <a:ext cx="3673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l-GR" sz="20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l-GR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54BBF6-3B37-E92E-3637-E7ABB7FC26BD}"/>
              </a:ext>
            </a:extLst>
          </p:cNvPr>
          <p:cNvSpPr txBox="1"/>
          <p:nvPr/>
        </p:nvSpPr>
        <p:spPr>
          <a:xfrm>
            <a:off x="1235241" y="1631212"/>
            <a:ext cx="10118559" cy="419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2000" dirty="0"/>
              <a:t>Η ραγδαία ανάπτυξη της τεχνολογίας οδηγεί σε αναπροσαρμογή των επιχειρήσεων.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2000" dirty="0"/>
              <a:t>Ο ψηφιακός μετασχηματισμός στον τουρισμό είναι απαραίτητος για: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 </a:t>
            </a:r>
            <a:r>
              <a:rPr lang="el-GR" sz="2000" dirty="0"/>
              <a:t>βελτίωση λειτουργίας,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sz="2000" dirty="0"/>
              <a:t>ενίσχυση αποτελεσματικότητας,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sz="2000" dirty="0"/>
              <a:t>αναβάθμιση εμπειρίας επισκεπτών.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  <a:r>
              <a:rPr lang="el-GR" sz="2000" dirty="0"/>
              <a:t>Στόχος: Ανάλυση του αντίκτυπου ψηφιακών τεχνολογιών &amp; big data στην επιχειρησιακή απόδοση των boutique hotels.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  <a:r>
              <a:rPr lang="el-GR" sz="2000" dirty="0"/>
              <a:t>Μεθοδολογία: Ερωτηματολόγιο (18 ερωτήσεις, Ν=100 εργαζόμενοι σε boutique hotels στην Ελλάδα).</a:t>
            </a:r>
          </a:p>
        </p:txBody>
      </p:sp>
    </p:spTree>
    <p:extLst>
      <p:ext uri="{BB962C8B-B14F-4D97-AF65-F5344CB8AC3E}">
        <p14:creationId xmlns:p14="http://schemas.microsoft.com/office/powerpoint/2010/main" val="2689665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l-GR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el-GR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l-GR" sz="3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Εισαγωγή – Πλαίσιο </a:t>
            </a:r>
            <a:endParaRPr lang="el-G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3</a:t>
            </a:fld>
            <a:endParaRPr lang="el-G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E38FDD-0032-DACC-1992-875C4E4934B8}"/>
              </a:ext>
            </a:extLst>
          </p:cNvPr>
          <p:cNvSpPr txBox="1"/>
          <p:nvPr/>
        </p:nvSpPr>
        <p:spPr>
          <a:xfrm>
            <a:off x="834060" y="1337762"/>
            <a:ext cx="9561223" cy="2265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dirty="0"/>
              <a:t> </a:t>
            </a:r>
            <a:r>
              <a:rPr lang="el-GR" sz="2400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Ψηφιακός Μετασχηματισμός </a:t>
            </a:r>
            <a:r>
              <a:rPr lang="en-US" sz="2400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rgbClr val="CE1E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000000"/>
                </a:solidFill>
                <a:latin typeface="Times New Roman" panose="02020603050405020304" pitchFamily="18" charset="0"/>
              </a:rPr>
              <a:t>Έ</a:t>
            </a:r>
            <a:r>
              <a:rPr lang="el-GR" dirty="0"/>
              <a:t>χει γίνει αναγκαιότητα σε όλους τους επιχειρηματικούς τομείς.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Προσφέρει ανταγωνιστικότητα, αποδοτικότητα, κέρδος.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Ενσωμάτωση νέων τεχνολογιών → εξοικονόμηση κόστους &amp; χρόνου.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Στροφή της ενέργειας στην εμπειρία πελάτη και όχι σε διαδικασίες back-office.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2BD9CC-98F0-6E43-5179-14B636CF80FA}"/>
              </a:ext>
            </a:extLst>
          </p:cNvPr>
          <p:cNvSpPr txBox="1"/>
          <p:nvPr/>
        </p:nvSpPr>
        <p:spPr>
          <a:xfrm>
            <a:off x="1515914" y="3603126"/>
            <a:ext cx="9160172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Στρατηγικός Σχεδιασμός &amp; Ξενοδοχειακό Μάρκετινγκ</a:t>
            </a:r>
            <a:r>
              <a:rPr lang="en-US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βάσει ψηφιοποίησης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Σημασία του στρατηγικού σχεδιασμού για βιωσιμότητα &amp; ανάπτυξη.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l-GR" dirty="0"/>
              <a:t>Νέα κανάλια μάρκετινγκ: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dirty="0"/>
              <a:t>Digital Marketing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dirty="0"/>
              <a:t>Social Media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dirty="0"/>
              <a:t>Online Booking Platforms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Προσαρμογή σε σύγχρονες καταναλωτικές ανάγκες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894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800" y="0"/>
            <a:ext cx="7524000" cy="1325563"/>
          </a:xfrm>
        </p:spPr>
        <p:txBody>
          <a:bodyPr>
            <a:normAutofit/>
          </a:bodyPr>
          <a:lstStyle/>
          <a:p>
            <a:pPr algn="l"/>
            <a:br>
              <a:rPr lang="el-GR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el-GR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br>
              <a:rPr lang="el-GR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el-GR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l-GR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4</a:t>
            </a:fld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DA3B4-146A-9FD5-6450-227CA82398E9}"/>
              </a:ext>
            </a:extLst>
          </p:cNvPr>
          <p:cNvSpPr txBox="1"/>
          <p:nvPr/>
        </p:nvSpPr>
        <p:spPr>
          <a:xfrm>
            <a:off x="838200" y="1135547"/>
            <a:ext cx="10994858" cy="614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Boutique Hotels – Ορισμός &amp; Ρόλος</a:t>
            </a:r>
          </a:p>
          <a:p>
            <a:pPr>
              <a:lnSpc>
                <a:spcPct val="150000"/>
              </a:lnSpc>
            </a:pPr>
            <a:r>
              <a:rPr lang="el-GR" dirty="0"/>
              <a:t>•</a:t>
            </a:r>
            <a:r>
              <a:rPr lang="en-US" dirty="0"/>
              <a:t> </a:t>
            </a:r>
            <a:r>
              <a:rPr lang="el-GR" dirty="0"/>
              <a:t>Μικρές ξενοδοχειακές μονάδες με έμφαση: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dirty="0"/>
              <a:t>στη μοναδικότητα,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dirty="0"/>
              <a:t>στο design,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dirty="0"/>
              <a:t>στην εξατομικευμένη εμπειρία.</a:t>
            </a:r>
          </a:p>
          <a:p>
            <a:pPr>
              <a:lnSpc>
                <a:spcPct val="150000"/>
              </a:lnSpc>
            </a:pPr>
            <a:r>
              <a:rPr lang="el-GR" dirty="0"/>
              <a:t>•</a:t>
            </a:r>
            <a:r>
              <a:rPr lang="en-US" dirty="0"/>
              <a:t> </a:t>
            </a:r>
            <a:r>
              <a:rPr lang="el-GR" dirty="0"/>
              <a:t>Δημιουργήθηκαν για να καλύψουν νέες τάσεις ταξιδιωτών (αυθεντικότητα, προσωποποίηση).</a:t>
            </a:r>
          </a:p>
          <a:p>
            <a:pPr>
              <a:lnSpc>
                <a:spcPct val="150000"/>
              </a:lnSpc>
            </a:pPr>
            <a:r>
              <a:rPr lang="el-GR" dirty="0"/>
              <a:t>•</a:t>
            </a:r>
            <a:r>
              <a:rPr lang="en-US" dirty="0"/>
              <a:t> </a:t>
            </a:r>
            <a:r>
              <a:rPr lang="el-GR" dirty="0"/>
              <a:t>Παίζουν σημαντικό ρόλο στη διαμόρφωση καταναλωτικών αναγκών.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l-GR" sz="2400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Ψηφιακός Μετασχηματισμός στα </a:t>
            </a:r>
            <a:r>
              <a:rPr lang="en-US" sz="2400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Boutique Hotels</a:t>
            </a:r>
          </a:p>
          <a:p>
            <a:pPr>
              <a:lnSpc>
                <a:spcPct val="150000"/>
              </a:lnSpc>
            </a:pPr>
            <a:r>
              <a:rPr lang="en-US" dirty="0"/>
              <a:t>• </a:t>
            </a:r>
            <a:r>
              <a:rPr lang="el-GR" dirty="0"/>
              <a:t>Χρήση τεχνολογιών για: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dirty="0"/>
              <a:t>Προβολή &amp; Προώθηση (</a:t>
            </a:r>
            <a:r>
              <a:rPr lang="en-US" dirty="0"/>
              <a:t>social media campaigns, SEO, digital ads).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dirty="0"/>
              <a:t>Οργάνωση &amp; Διαχείριση κρατήσεων.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dirty="0"/>
              <a:t>Εξατομίκευση εμπειρίας πελατών μέσω </a:t>
            </a:r>
            <a:r>
              <a:rPr lang="en-US" dirty="0"/>
              <a:t>big data &amp; CRM.</a:t>
            </a:r>
          </a:p>
          <a:p>
            <a:pPr>
              <a:lnSpc>
                <a:spcPct val="150000"/>
              </a:lnSpc>
            </a:pPr>
            <a:r>
              <a:rPr lang="en-US" dirty="0"/>
              <a:t>•</a:t>
            </a:r>
            <a:r>
              <a:rPr lang="el-GR" dirty="0"/>
              <a:t>Ενίσχυση </a:t>
            </a:r>
            <a:r>
              <a:rPr lang="en-US" dirty="0"/>
              <a:t>brand identity </a:t>
            </a:r>
            <a:r>
              <a:rPr lang="el-GR" dirty="0"/>
              <a:t>και διαφοροποίηση από μεγάλες αλυσίδες.</a:t>
            </a:r>
          </a:p>
          <a:p>
            <a:pPr>
              <a:lnSpc>
                <a:spcPct val="150000"/>
              </a:lnSpc>
            </a:pPr>
            <a:endParaRPr lang="el-G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9C4214-ACE6-E332-149B-11788D8D018F}"/>
              </a:ext>
            </a:extLst>
          </p:cNvPr>
          <p:cNvSpPr txBox="1"/>
          <p:nvPr/>
        </p:nvSpPr>
        <p:spPr>
          <a:xfrm>
            <a:off x="3878180" y="679232"/>
            <a:ext cx="61040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l-GR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Εισαγωγή – Πλαίσιο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69436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17B531-41FD-0B40-E73C-A61CE62C8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800" y="365125"/>
            <a:ext cx="7524000" cy="1325563"/>
          </a:xfrm>
        </p:spPr>
        <p:txBody>
          <a:bodyPr/>
          <a:lstStyle/>
          <a:p>
            <a:br>
              <a:rPr lang="el-GR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en-US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l-GR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Σκοπός της Εργασίας</a:t>
            </a:r>
            <a:endParaRPr lang="el-GR" b="1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0042E01-69E2-64DC-B620-FD1968E64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5</a:t>
            </a:fld>
            <a:endParaRPr lang="el-G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D2000C-F7EA-5EA6-3F59-A8275107CCC9}"/>
              </a:ext>
            </a:extLst>
          </p:cNvPr>
          <p:cNvSpPr txBox="1"/>
          <p:nvPr/>
        </p:nvSpPr>
        <p:spPr>
          <a:xfrm>
            <a:off x="834062" y="1690688"/>
            <a:ext cx="1051973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dirty="0"/>
              <a:t>•</a:t>
            </a:r>
            <a:r>
              <a:rPr lang="en-US" dirty="0"/>
              <a:t> </a:t>
            </a:r>
            <a:r>
              <a:rPr lang="el-GR" dirty="0"/>
              <a:t>Προσδιορισμός προσφερόμενων υπηρεσιών boutique ξενοδοχείων.</a:t>
            </a:r>
          </a:p>
          <a:p>
            <a:pPr>
              <a:lnSpc>
                <a:spcPct val="150000"/>
              </a:lnSpc>
            </a:pPr>
            <a:r>
              <a:rPr lang="el-GR" dirty="0"/>
              <a:t>•</a:t>
            </a:r>
            <a:r>
              <a:rPr lang="en-US" dirty="0"/>
              <a:t> </a:t>
            </a:r>
            <a:r>
              <a:rPr lang="el-GR" dirty="0"/>
              <a:t>Ανάλυση διαδικασίας λήψης αποφάσεων και επιλογής κατάλληλου μάρκετινγκ.</a:t>
            </a:r>
          </a:p>
          <a:p>
            <a:pPr>
              <a:lnSpc>
                <a:spcPct val="150000"/>
              </a:lnSpc>
            </a:pPr>
            <a:r>
              <a:rPr lang="el-GR" dirty="0"/>
              <a:t>•</a:t>
            </a:r>
            <a:r>
              <a:rPr lang="en-US" dirty="0"/>
              <a:t> </a:t>
            </a:r>
            <a:r>
              <a:rPr lang="el-GR" dirty="0"/>
              <a:t>Εξέταση επίδρασης νέων τεχνολογικών εφαρμογών στις καταναλωτικές ανάγκες και την εξυπηρέτηση πελατών.</a:t>
            </a:r>
          </a:p>
          <a:p>
            <a:pPr>
              <a:lnSpc>
                <a:spcPct val="150000"/>
              </a:lnSpc>
            </a:pPr>
            <a:endParaRPr lang="el-GR" dirty="0"/>
          </a:p>
          <a:p>
            <a:pPr>
              <a:lnSpc>
                <a:spcPct val="150000"/>
              </a:lnSpc>
            </a:pPr>
            <a:r>
              <a:rPr lang="el-GR" sz="2400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Ερευνητικά Ερωτήματα:</a:t>
            </a:r>
          </a:p>
          <a:p>
            <a:pPr>
              <a:lnSpc>
                <a:spcPct val="150000"/>
              </a:lnSpc>
            </a:pPr>
            <a:r>
              <a:rPr lang="el-GR" dirty="0"/>
              <a:t>•</a:t>
            </a:r>
            <a:r>
              <a:rPr lang="en-US" dirty="0"/>
              <a:t> </a:t>
            </a:r>
            <a:r>
              <a:rPr lang="el-GR" dirty="0"/>
              <a:t>Η1: Σε ποιο βαθμό οι εργαζόμενοι θεωρούν ότι ο σχεδιασμός καθιστά ένα ξενοδοχείο “boutique”.</a:t>
            </a:r>
          </a:p>
          <a:p>
            <a:pPr>
              <a:lnSpc>
                <a:spcPct val="150000"/>
              </a:lnSpc>
            </a:pPr>
            <a:r>
              <a:rPr lang="el-GR" dirty="0"/>
              <a:t>•</a:t>
            </a:r>
            <a:r>
              <a:rPr lang="en-US" dirty="0"/>
              <a:t> </a:t>
            </a:r>
            <a:r>
              <a:rPr lang="el-GR" dirty="0"/>
              <a:t>Η2: Σε ποιο βαθμό οι εργαζόμενοι θεωρούν ότι οι προσωποποιημένες υπηρεσίες είναι το καθοριστικό χαρακτηριστικό ενός boutique ξενοδοχείου.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03349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469C864-7A58-086C-1CB5-671C01B79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800" y="333041"/>
            <a:ext cx="7524000" cy="1325563"/>
          </a:xfrm>
        </p:spPr>
        <p:txBody>
          <a:bodyPr/>
          <a:lstStyle/>
          <a:p>
            <a:r>
              <a:rPr kumimoji="0" lang="el-G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Ορισμός &amp; Χαρακτηριστικά Ψηφιακού Μετασχηματισμού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83B5F02-9D16-88EE-FBEB-FFA042C68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041" y="1379621"/>
            <a:ext cx="11145253" cy="5478379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  <a:defRPr/>
            </a:pPr>
            <a:r>
              <a:rPr lang="el-GR" sz="9600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Πλεονεκτήματα Ψηφιακού Μετασχηματισμού (Berman, 2012 – Matt et al., 2015)</a:t>
            </a: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el-GR" sz="7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Για Επιχειρήσεις</a:t>
            </a:r>
          </a:p>
          <a:p>
            <a:pPr marL="0" indent="0">
              <a:buNone/>
            </a:pPr>
            <a:r>
              <a:rPr lang="el-GR" sz="7200" dirty="0"/>
              <a:t>• Βελτίωση οργάνωσης &amp; διαδικασιών (εφοδιαστική αλυσίδα, αποθέματα).</a:t>
            </a:r>
          </a:p>
          <a:p>
            <a:pPr marL="0" indent="0">
              <a:buNone/>
            </a:pPr>
            <a:r>
              <a:rPr lang="el-GR" sz="7200" dirty="0"/>
              <a:t>• Αποτελεσματικότερο μάρκετινγκ (παγκόσμια παρουσία, άμεση επικοινωνία).</a:t>
            </a:r>
          </a:p>
          <a:p>
            <a:pPr marL="0" indent="0">
              <a:buNone/>
            </a:pPr>
            <a:r>
              <a:rPr lang="el-GR" sz="7200" dirty="0"/>
              <a:t>• Πρόσβαση σε νέες αγορές.</a:t>
            </a:r>
          </a:p>
          <a:p>
            <a:pPr marL="0" indent="0">
              <a:buNone/>
            </a:pPr>
            <a:r>
              <a:rPr lang="el-GR" sz="7200" dirty="0"/>
              <a:t>• Μείωση κόστους &amp; ταχύτερη παράδοση προϊόντων.</a:t>
            </a:r>
          </a:p>
          <a:p>
            <a:pPr marL="0" indent="0">
              <a:buNone/>
            </a:pPr>
            <a:r>
              <a:rPr lang="el-GR" sz="7200" dirty="0"/>
              <a:t>• Ενίσχυση δημόσιας εικόνας &amp; ανταγωνιστικότητας.</a:t>
            </a:r>
          </a:p>
          <a:p>
            <a:pPr marL="0" indent="0">
              <a:buNone/>
            </a:pPr>
            <a:r>
              <a:rPr lang="el-GR" sz="7200" dirty="0"/>
              <a:t>• Νέα μοντέλα λειτουργίας &amp; εξατομίκευση σχέσεων με πελάτες.</a:t>
            </a:r>
          </a:p>
          <a:p>
            <a:pPr marL="0" indent="0">
              <a:buNone/>
            </a:pPr>
            <a:r>
              <a:rPr lang="el-GR" sz="7200" b="1" dirty="0"/>
              <a:t>Για Καταναλωτές</a:t>
            </a:r>
          </a:p>
          <a:p>
            <a:pPr marL="0" indent="0">
              <a:buNone/>
            </a:pPr>
            <a:r>
              <a:rPr lang="el-GR" sz="7200" dirty="0"/>
              <a:t>• Αγορές 24/7 από οπουδήποτε.</a:t>
            </a:r>
          </a:p>
          <a:p>
            <a:pPr marL="0" indent="0">
              <a:buNone/>
            </a:pPr>
            <a:r>
              <a:rPr lang="el-GR" sz="7200" dirty="0"/>
              <a:t>• Χαμηλότερες τιμές &amp; ουσιαστικές εκπτώσεις.</a:t>
            </a:r>
          </a:p>
          <a:p>
            <a:pPr marL="0" indent="0">
              <a:buNone/>
            </a:pPr>
            <a:r>
              <a:rPr lang="el-GR" sz="7200" dirty="0"/>
              <a:t>• Ταχύτερες συναλλαγές &amp; άνεση στις αγορές.</a:t>
            </a:r>
          </a:p>
          <a:p>
            <a:pPr marL="0" indent="0">
              <a:buNone/>
            </a:pPr>
            <a:r>
              <a:rPr lang="el-GR" sz="7200" dirty="0"/>
              <a:t>• Μεγαλύτερη ποικιλία προϊόντων/υπηρεσιών.</a:t>
            </a:r>
          </a:p>
          <a:p>
            <a:pPr marL="0" indent="0">
              <a:buNone/>
            </a:pPr>
            <a:r>
              <a:rPr lang="el-GR" sz="7200" dirty="0"/>
              <a:t>• Καλύτερη διαχείριση πληροφοριών (αναζήτηση, σύγκριση).</a:t>
            </a:r>
          </a:p>
          <a:p>
            <a:pPr marL="0" indent="0">
              <a:buNone/>
            </a:pPr>
            <a:r>
              <a:rPr lang="el-GR" sz="7200" dirty="0"/>
              <a:t>• Υποστήριξη πριν, κατά τη διάρκεια &amp; μετά την αγορά.</a:t>
            </a:r>
          </a:p>
          <a:p>
            <a:pPr marL="0" indent="0">
              <a:buNone/>
            </a:pPr>
            <a:r>
              <a:rPr lang="el-GR" sz="7200" dirty="0"/>
              <a:t>• Συμμετοχή σε ηλεκτρονικές κοινότητες &amp; δημοπρασίες.</a:t>
            </a:r>
          </a:p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9CDCC4C-F371-C88B-3240-B90D90967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1941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7E073A-472F-ADC8-6144-69797BBA9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Ορισμός &amp; Χαρακτηριστικά Ψηφιακού Μετασχηματισμού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6F6FFE-E046-5AB5-37F5-346436A83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336"/>
            <a:ext cx="11353800" cy="5333664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buNone/>
              <a:defRPr/>
            </a:pPr>
            <a:r>
              <a:rPr lang="el-GR" sz="6000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Θεωρητική Βάση &amp; Βιβλιογραφία</a:t>
            </a:r>
          </a:p>
          <a:p>
            <a:pPr marL="0" indent="0">
              <a:buNone/>
            </a:pPr>
            <a:r>
              <a:rPr lang="el-GR" sz="4500" dirty="0"/>
              <a:t>•</a:t>
            </a:r>
            <a:r>
              <a:rPr lang="en-US" sz="4500" dirty="0"/>
              <a:t> </a:t>
            </a:r>
            <a:r>
              <a:rPr lang="el-GR" sz="4500" dirty="0"/>
              <a:t>Ο Pettigrew (1987): Σημασία επεξεργασίας πληροφοριών → οδηγεί σε αλλαγή με την πάροδο του χρόνου.</a:t>
            </a:r>
          </a:p>
          <a:p>
            <a:pPr marL="0" indent="0">
              <a:buNone/>
            </a:pPr>
            <a:r>
              <a:rPr lang="el-GR" sz="4500" dirty="0"/>
              <a:t>•</a:t>
            </a:r>
            <a:r>
              <a:rPr lang="en-US" sz="4500" dirty="0"/>
              <a:t> </a:t>
            </a:r>
            <a:r>
              <a:rPr lang="el-GR" sz="4500" dirty="0"/>
              <a:t>Βιβλιογραφία περιορισμένη:</a:t>
            </a:r>
          </a:p>
          <a:p>
            <a:pPr marL="0" indent="0">
              <a:buNone/>
            </a:pPr>
            <a:r>
              <a:rPr lang="en-US" sz="4500" dirty="0"/>
              <a:t>     </a:t>
            </a:r>
            <a:r>
              <a:rPr lang="el-GR" sz="4500" dirty="0"/>
              <a:t>o Κυριαρχούν εννοιολογικά κείμενα (Hinings et al., 2018).</a:t>
            </a:r>
          </a:p>
          <a:p>
            <a:pPr marL="0" indent="0">
              <a:buNone/>
            </a:pPr>
            <a:r>
              <a:rPr lang="en-US" sz="4500" dirty="0"/>
              <a:t>     </a:t>
            </a:r>
            <a:r>
              <a:rPr lang="el-GR" sz="4500" dirty="0"/>
              <a:t>o Στατικές εμπειρικές μελέτες (Gimpel et al., 2018).</a:t>
            </a:r>
          </a:p>
          <a:p>
            <a:pPr marL="0" indent="0">
              <a:buNone/>
            </a:pPr>
            <a:r>
              <a:rPr lang="el-GR" sz="4500" dirty="0"/>
              <a:t>•</a:t>
            </a:r>
            <a:r>
              <a:rPr lang="en-US" sz="4500" dirty="0"/>
              <a:t> </a:t>
            </a:r>
            <a:r>
              <a:rPr lang="el-GR" sz="4500" dirty="0"/>
              <a:t>Έμφαση στην προσέγγιση εισόδου-εξόδου και στη δύναμη της διοίκησης.</a:t>
            </a: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el-GR" sz="6000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Ερευνητικά Εστιακά Σημεία</a:t>
            </a:r>
          </a:p>
          <a:p>
            <a:pPr marL="0" indent="0">
              <a:buNone/>
            </a:pPr>
            <a:r>
              <a:rPr lang="el-GR" sz="3800" dirty="0"/>
              <a:t>•</a:t>
            </a:r>
            <a:r>
              <a:rPr lang="el-GR" sz="4500" dirty="0"/>
              <a:t>. Σχέση ψηφιακών τεχνολογιών με οργανωτική βελτίωση.</a:t>
            </a:r>
          </a:p>
          <a:p>
            <a:pPr marL="0" indent="0">
              <a:buNone/>
            </a:pPr>
            <a:r>
              <a:rPr lang="en-US" sz="4500" dirty="0"/>
              <a:t>     </a:t>
            </a:r>
            <a:r>
              <a:rPr lang="el-GR" sz="4500" dirty="0"/>
              <a:t>o Π.χ. big data → επιχειρηματικά μοντέλα (Woerner &amp; Wixom, 2015).</a:t>
            </a:r>
          </a:p>
          <a:p>
            <a:pPr marL="0" indent="0">
              <a:buNone/>
            </a:pPr>
            <a:r>
              <a:rPr lang="en-US" sz="4500" dirty="0"/>
              <a:t>     </a:t>
            </a:r>
            <a:r>
              <a:rPr lang="el-GR" sz="4500" dirty="0"/>
              <a:t>o Social media → αξία για τον πελάτη (Berman, 2012).</a:t>
            </a:r>
          </a:p>
          <a:p>
            <a:pPr marL="0" indent="0">
              <a:buNone/>
            </a:pPr>
            <a:r>
              <a:rPr lang="el-GR" sz="4500" dirty="0"/>
              <a:t>•</a:t>
            </a:r>
            <a:r>
              <a:rPr lang="en-US" sz="4500" dirty="0"/>
              <a:t> </a:t>
            </a:r>
            <a:r>
              <a:rPr lang="el-GR" sz="4500" dirty="0"/>
              <a:t>Εστίαση σε:</a:t>
            </a:r>
          </a:p>
          <a:p>
            <a:pPr marL="0" indent="0">
              <a:buNone/>
            </a:pPr>
            <a:r>
              <a:rPr lang="en-US" sz="4500" dirty="0"/>
              <a:t>     </a:t>
            </a:r>
            <a:r>
              <a:rPr lang="el-GR" sz="4500" dirty="0"/>
              <a:t>o Περιοχές εντός οργανισμών που μπορούν να αλλάξουν (Matt et al., 2015).</a:t>
            </a:r>
          </a:p>
          <a:p>
            <a:pPr marL="0" indent="0">
              <a:buNone/>
            </a:pPr>
            <a:r>
              <a:rPr lang="en-US" sz="4500" dirty="0"/>
              <a:t>     </a:t>
            </a:r>
            <a:r>
              <a:rPr lang="el-GR" sz="4500" dirty="0"/>
              <a:t>o Διαχειριστικές προκλήσεις (Piccinini et al., 2015).</a:t>
            </a:r>
          </a:p>
          <a:p>
            <a:pPr marL="0" indent="0">
              <a:buNone/>
            </a:pPr>
            <a:r>
              <a:rPr lang="en-US" sz="4500" dirty="0"/>
              <a:t>     </a:t>
            </a:r>
            <a:r>
              <a:rPr lang="el-GR" sz="4500" dirty="0"/>
              <a:t>o Παράγοντες επιτυχίας: οργανωτικές ικανότητες (Alexander &amp; Lyytinen, 2017), κουλτούρα (Hartl &amp; Hess, 2017).</a:t>
            </a:r>
          </a:p>
          <a:p>
            <a:pPr marL="0" indent="0">
              <a:buNone/>
            </a:pPr>
            <a:r>
              <a:rPr lang="el-GR" sz="4500" dirty="0"/>
              <a:t>•</a:t>
            </a:r>
            <a:r>
              <a:rPr lang="en-US" sz="4500" dirty="0"/>
              <a:t> </a:t>
            </a:r>
            <a:r>
              <a:rPr lang="el-GR" sz="4500" dirty="0"/>
              <a:t>Έλλειψη έμφασης στη χρονική δυναμική του φαινομένου</a:t>
            </a:r>
          </a:p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948174F-7309-A81D-95AC-B94795012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3905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049266D-DA01-EEA5-D4A6-DB324A302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Ορισμός &amp; Χαρακτηριστικά Ψηφιακού Μετασχηματισμού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1931CE3-EBB1-690E-29C8-7FAA11F41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968875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10000"/>
              </a:lnSpc>
              <a:buNone/>
              <a:defRPr/>
            </a:pPr>
            <a:r>
              <a:rPr lang="el-GR" sz="3800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Ψηφιακός Μετασχηματισμός &amp; Παγκοσμιοποίηση</a:t>
            </a:r>
          </a:p>
          <a:p>
            <a:pPr marL="0" indent="0">
              <a:buNone/>
            </a:pPr>
            <a:r>
              <a:rPr lang="el-GR" sz="2900" dirty="0"/>
              <a:t>• Η παγκοσμιοποίηση επιβάλλει νέους κανόνες για επιχειρήσεις.</a:t>
            </a:r>
          </a:p>
          <a:p>
            <a:pPr marL="0" indent="0">
              <a:buNone/>
            </a:pPr>
            <a:r>
              <a:rPr lang="el-GR" sz="2900" dirty="0"/>
              <a:t>• Η εταιρική ολοκλήρωση είναι βασική για επιβίωση.</a:t>
            </a:r>
          </a:p>
          <a:p>
            <a:pPr marL="0" indent="0">
              <a:buNone/>
            </a:pPr>
            <a:r>
              <a:rPr lang="el-GR" sz="2900" dirty="0"/>
              <a:t>• Εφικτή μόνο με νέα ψηφιακά εργαλεία &amp; συνεργατικές λύσεις (White, 2012).</a:t>
            </a: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el-GR" sz="3800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Επιχειρηματική Διάσταση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l-GR" dirty="0"/>
              <a:t>• </a:t>
            </a:r>
            <a:r>
              <a:rPr lang="el-GR" sz="2900" dirty="0"/>
              <a:t>Ο ψηφιακός μετασχηματισμός έχει αναπτυξιακή συνεισφορά σε πολλούς τομείς.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l-GR" sz="2900" dirty="0"/>
              <a:t>• Δεν αφορά μόνο τεχνολογία → αλλάζει ολόκληρο το επιχειρηματικό μοντέλο.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l-GR" sz="2900" dirty="0"/>
              <a:t>• Επιχειρηματική οπτική: επηρεάζει όλους τους κλάδους (Bouncken, Kraus &amp; Roig‐Tierno, 2021).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l-GR" sz="2900" dirty="0"/>
              <a:t>• Κλειδί: χρήση τεχνολογίας για οργανωσιακή ευελιξία (Hess et al., 2016).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l-GR" sz="2900" dirty="0"/>
              <a:t>• Επιτυχημένος μετασχηματισμός → αλλαγές σε όλα τα επίπεδα των επιχειρήσεων.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l-GR" sz="2900" dirty="0"/>
              <a:t>• Δημιουργία ευέλικτων ψηφιακών μοντέλων → ενισχύουν συνεργασία, κοινή χρήση &amp; κατανόηση στόχων. </a:t>
            </a:r>
          </a:p>
          <a:p>
            <a:pPr marL="0" indent="0">
              <a:buNone/>
            </a:pPr>
            <a:r>
              <a:rPr lang="en-US" sz="2900" dirty="0"/>
              <a:t> </a:t>
            </a:r>
            <a:endParaRPr lang="el-GR" sz="290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C58F0A3-5F79-60CD-65BF-B8DA74777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31454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24C93FC-047B-80E8-3708-876B1FC88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el-G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Η Εμφάνιση των Boutique Hotels στον Ξενοδοχειακό Κλάδο</a:t>
            </a:r>
            <a:br>
              <a:rPr kumimoji="0" lang="el-G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8D81A22-812E-7415-9C37-9FECF4655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7958"/>
            <a:ext cx="10515600" cy="43955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Ιστορική Αναδρομή</a:t>
            </a:r>
          </a:p>
          <a:p>
            <a:pPr marL="0" indent="0">
              <a:buNone/>
            </a:pPr>
            <a:r>
              <a:rPr lang="el-GR" sz="1800" dirty="0"/>
              <a:t>• Ο όρος “boutique hotel” εμφανίστηκε στις ΗΠΑ στις αρχές του 1980.</a:t>
            </a:r>
          </a:p>
          <a:p>
            <a:pPr marL="0" indent="0">
              <a:buNone/>
            </a:pPr>
            <a:r>
              <a:rPr lang="el-GR" sz="1800" dirty="0"/>
              <a:t>• Στόχος: περιγραφή ξενοδοχείων υψηλής ποιότητας με μοναδικό σχεδιασμό (Anhar, 2001).</a:t>
            </a:r>
          </a:p>
          <a:p>
            <a:pPr marL="0" indent="0">
              <a:buNone/>
            </a:pPr>
            <a:r>
              <a:rPr lang="el-GR" sz="2300" dirty="0"/>
              <a:t> </a:t>
            </a:r>
            <a:r>
              <a:rPr lang="el-GR" sz="2400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Χαρακτηριστικά Boutique Hotels</a:t>
            </a:r>
          </a:p>
          <a:p>
            <a:pPr marL="0" indent="0">
              <a:buNone/>
            </a:pPr>
            <a:r>
              <a:rPr lang="el-GR" sz="1800" dirty="0"/>
              <a:t>• </a:t>
            </a:r>
            <a:r>
              <a:rPr lang="el-GR" sz="1800" dirty="0">
                <a:latin typeface="+mj-lt"/>
              </a:rPr>
              <a:t>Περιορισμένος αριθμός δωματίων.</a:t>
            </a:r>
          </a:p>
          <a:p>
            <a:pPr marL="0" indent="0">
              <a:buNone/>
            </a:pPr>
            <a:r>
              <a:rPr lang="el-GR" sz="1800" dirty="0">
                <a:latin typeface="+mj-lt"/>
              </a:rPr>
              <a:t>• Ιδιαίτερη αρχιτεκτονική &amp; διακόσμηση.</a:t>
            </a:r>
          </a:p>
          <a:p>
            <a:pPr marL="0" indent="0">
              <a:buNone/>
            </a:pPr>
            <a:r>
              <a:rPr lang="el-GR" sz="1800" dirty="0">
                <a:latin typeface="+mj-lt"/>
              </a:rPr>
              <a:t>• Υψηλού επιπέδου υπηρεσίες &amp; σύγχρονες τεχνολογίες.</a:t>
            </a:r>
          </a:p>
          <a:p>
            <a:pPr marL="0" indent="0">
              <a:buNone/>
            </a:pPr>
            <a:r>
              <a:rPr lang="el-GR" sz="1800" dirty="0">
                <a:latin typeface="+mj-lt"/>
              </a:rPr>
              <a:t>• Προσωποποιημένη εξυπηρέτηση – προσωπικό γνωρίζει τον πελάτη με το μικρό του όνομα (Church &amp; Frost, 2004).</a:t>
            </a:r>
          </a:p>
          <a:p>
            <a:pPr marL="0" indent="0">
              <a:buNone/>
            </a:pPr>
            <a:r>
              <a:rPr lang="el-GR" sz="1800" dirty="0">
                <a:latin typeface="+mj-lt"/>
              </a:rPr>
              <a:t>• Πολυτελή αξεσουάρ στα δωμάτια (μπουρνούζια, παντόφλες, προϊόντα περιποίησης).</a:t>
            </a:r>
          </a:p>
          <a:p>
            <a:pPr marL="0" indent="0">
              <a:buNone/>
            </a:pPr>
            <a:r>
              <a:rPr lang="el-GR" sz="1800" dirty="0">
                <a:latin typeface="+mj-lt"/>
              </a:rPr>
              <a:t>• Κοινόχρηστοι χώροι με φιλόξενη ατμόσφαιρα (π.χ. τζάκι, βιβλιοθήκη, lounge).</a:t>
            </a:r>
          </a:p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A765A80-BA3C-B566-CEE7-8FC6B09DC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3656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70253CA-FC9F-D510-FC30-E18EF5E84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Η Εμφάνιση των Boutique Hotels στον Ξενοδοχειακό Κλάδο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C1F7DD6-3EF1-A607-098C-8AF9FCD2B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5874"/>
            <a:ext cx="10515600" cy="5245601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🇬🇷 Boutique Hotels στην Ελλάδα</a:t>
            </a:r>
          </a:p>
          <a:p>
            <a:pPr marL="0" indent="0">
              <a:buNone/>
            </a:pPr>
            <a:r>
              <a:rPr lang="el-GR" dirty="0"/>
              <a:t>• </a:t>
            </a:r>
            <a:r>
              <a:rPr lang="el-GR" sz="2600" dirty="0"/>
              <a:t>Απαραίτητη η προσαρμογή του ορισμού στις ανάγκες της ελληνικής αγοράς.</a:t>
            </a:r>
          </a:p>
          <a:p>
            <a:pPr marL="0" indent="0">
              <a:buNone/>
            </a:pPr>
            <a:r>
              <a:rPr lang="el-GR" sz="2600" dirty="0"/>
              <a:t>• Καθοριστικός ρόλος: Ξενοδοχειακό Επιμελητήριο Ελλάδας (ΞΕΕ).</a:t>
            </a:r>
          </a:p>
          <a:p>
            <a:pPr marL="0" indent="0">
              <a:buNone/>
            </a:pPr>
            <a:r>
              <a:rPr lang="el-GR" sz="2600" dirty="0"/>
              <a:t>• Ενεργοποίηση διαδικασίας πιστοποίησης των Boutique Hotels.</a:t>
            </a:r>
          </a:p>
          <a:p>
            <a:pPr marL="0" indent="0">
              <a:buNone/>
            </a:pPr>
            <a:r>
              <a:rPr lang="el-GR" sz="2600" dirty="0"/>
              <a:t>• Δημιουργία ηλεκτρονικής πλατφόρμας για αιτήσεις και διαδικασίες.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l-GR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Πιστοποίηση Boutique Hotels</a:t>
            </a:r>
          </a:p>
          <a:p>
            <a:pPr marL="0" indent="0">
              <a:buNone/>
            </a:pPr>
            <a:r>
              <a:rPr lang="el-GR" dirty="0"/>
              <a:t>• </a:t>
            </a:r>
            <a:r>
              <a:rPr lang="el-GR" sz="2300" dirty="0"/>
              <a:t>Σαφής οριοθέτηση &amp; διασφάλιση ποιότητας υπηρεσιών.</a:t>
            </a:r>
          </a:p>
          <a:p>
            <a:pPr marL="0" indent="0">
              <a:buNone/>
            </a:pPr>
            <a:r>
              <a:rPr lang="el-GR" sz="2300" dirty="0"/>
              <a:t>• Παρουσίαση σήματος “Boutique Hotel” από το Υπουργείο Τουρισμού → μείωση αυθαίρετου αυτοπροσδιορισμού </a:t>
            </a:r>
          </a:p>
          <a:p>
            <a:pPr marL="0" indent="0">
              <a:buNone/>
            </a:pPr>
            <a:r>
              <a:rPr lang="el-GR" sz="2300" dirty="0"/>
              <a:t>• Διαδικασία αξιολόγησης σε 4 φάσεις:</a:t>
            </a:r>
          </a:p>
          <a:p>
            <a:pPr marL="0" indent="0">
              <a:buNone/>
            </a:pPr>
            <a:r>
              <a:rPr lang="el-GR" sz="2300" dirty="0"/>
              <a:t>1. Συμπλήρωση ειδικού ερωτηματολογίου.</a:t>
            </a:r>
          </a:p>
          <a:p>
            <a:pPr marL="0" indent="0">
              <a:buNone/>
            </a:pPr>
            <a:r>
              <a:rPr lang="el-GR" sz="2300" dirty="0"/>
              <a:t>2. Μελέτη υλικού από επιτροπή ειδικών (ξενοδόχοι, αρχιτέκτονες, διακοσμητές).</a:t>
            </a:r>
          </a:p>
          <a:p>
            <a:pPr marL="0" indent="0">
              <a:buNone/>
            </a:pPr>
            <a:r>
              <a:rPr lang="el-GR" sz="2300" dirty="0"/>
              <a:t>3. Online αξιολόγηση υπηρεσιών.</a:t>
            </a:r>
          </a:p>
          <a:p>
            <a:pPr marL="0" indent="0">
              <a:buNone/>
            </a:pPr>
            <a:r>
              <a:rPr lang="el-GR" sz="2300" dirty="0"/>
              <a:t>4. Επιτόπιος έλεγχος για επιβεβαίωση κριτηρίων.</a:t>
            </a:r>
          </a:p>
          <a:p>
            <a:pPr marL="0" indent="0">
              <a:buNone/>
            </a:pPr>
            <a:r>
              <a:rPr lang="el-GR" sz="2300" dirty="0"/>
              <a:t>• Κριτήρια: concept, αρχιτεκτονικός σχεδιασμός, διακόσμηση, παρεχόμενες υπηρεσίες.</a:t>
            </a:r>
          </a:p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FB2894B-8395-BC42-1336-98764FC8F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7475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D1FEF9F-126F-2A6E-AC3E-35055BA4A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800" y="872373"/>
            <a:ext cx="7524000" cy="661570"/>
          </a:xfrm>
        </p:spPr>
        <p:txBody>
          <a:bodyPr>
            <a:normAutofit fontScale="90000"/>
          </a:bodyPr>
          <a:lstStyle/>
          <a:p>
            <a:r>
              <a:rPr lang="el-G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Μεθοδολογία - Μέθοδος συλλογής δεδομένων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44116FE-2D13-6DBF-1C0B-AEC0A4D60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943"/>
            <a:ext cx="10515600" cy="51875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Εργαλεία Έρευνας</a:t>
            </a:r>
          </a:p>
          <a:p>
            <a:pPr marL="0" indent="0">
              <a:buNone/>
            </a:pPr>
            <a:r>
              <a:rPr lang="el-GR" sz="2100" dirty="0"/>
              <a:t>• </a:t>
            </a:r>
            <a:r>
              <a:rPr lang="el-GR" sz="1800" dirty="0"/>
              <a:t>Ποιοτική &amp; ποσοτική μέθοδος.</a:t>
            </a:r>
          </a:p>
          <a:p>
            <a:pPr marL="0" indent="0">
              <a:buNone/>
            </a:pPr>
            <a:r>
              <a:rPr lang="el-GR" sz="1800" dirty="0"/>
              <a:t>• Χρήση πρωτογενών δεδομένων (ερωτηματολόγιο) &amp; δευτερογενών δεδομένων (άρθρα, βιβλία).</a:t>
            </a:r>
          </a:p>
          <a:p>
            <a:pPr marL="0" indent="0">
              <a:buNone/>
            </a:pPr>
            <a:r>
              <a:rPr lang="el-GR" sz="1800" dirty="0"/>
              <a:t>• Ερωτηματολόγιο: 18 ερωτήσεις κλειστού τύπου.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5 ερωτήσεις: δημογραφικά στοιχεία.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13 ερωτήσεις: ρόλος ψηφιακού μετασχηματισμού στον σχεδιασμό boutique hotels</a:t>
            </a:r>
            <a:r>
              <a:rPr lang="el-GR" sz="2100" dirty="0"/>
              <a:t>.</a:t>
            </a:r>
            <a:endParaRPr lang="el-GR" dirty="0"/>
          </a:p>
          <a:p>
            <a:pPr marL="0" indent="0">
              <a:buNone/>
            </a:pPr>
            <a:r>
              <a:rPr lang="el-GR" sz="2400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Στάδια Έρευνας</a:t>
            </a:r>
          </a:p>
          <a:p>
            <a:pPr>
              <a:buClr>
                <a:schemeClr val="tx1">
                  <a:lumMod val="95000"/>
                  <a:lumOff val="5000"/>
                </a:schemeClr>
              </a:buClr>
            </a:pPr>
            <a:r>
              <a:rPr lang="el-GR" sz="1800" dirty="0"/>
              <a:t>Α’ Μέρος: Βιβλιογραφική ανασκόπηση – παρουσίαση μεθοδολογιών προηγούμενων ερευνών.</a:t>
            </a:r>
          </a:p>
          <a:p>
            <a:pPr marL="0" indent="0">
              <a:buNone/>
            </a:pPr>
            <a:r>
              <a:rPr lang="el-GR" sz="1800" dirty="0"/>
              <a:t>•Β’ Μέρος: Εμπειρική ανάλυση μέσω ερωτηματολογίου.</a:t>
            </a:r>
          </a:p>
          <a:p>
            <a:pPr marL="0" indent="0">
              <a:buNone/>
            </a:pPr>
            <a:r>
              <a:rPr lang="el-GR" dirty="0"/>
              <a:t> </a:t>
            </a:r>
            <a:r>
              <a:rPr lang="el-GR" sz="2400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Στατιστικές Μέθοδοι</a:t>
            </a:r>
          </a:p>
          <a:p>
            <a:pPr>
              <a:buClr>
                <a:schemeClr val="tx1">
                  <a:lumMod val="95000"/>
                  <a:lumOff val="5000"/>
                </a:schemeClr>
              </a:buClr>
            </a:pPr>
            <a:r>
              <a:rPr lang="el-GR" sz="1800" dirty="0"/>
              <a:t>Ανάλυση Διακύμανσης (ANOVA) → εξέταση διαφορών μεταξύ ομάδων.</a:t>
            </a:r>
          </a:p>
          <a:p>
            <a:pPr marL="0" indent="0">
              <a:buNone/>
            </a:pPr>
            <a:r>
              <a:rPr lang="el-GR" sz="1800" dirty="0"/>
              <a:t>• Correlation Analysis (Pearson) → έλεγχος συσχέτισης μεταβλητών.</a:t>
            </a: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F35C9C5-5FF3-190D-1E80-78ACA8EAC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9382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8310" y="941256"/>
            <a:ext cx="5191655" cy="647053"/>
          </a:xfrm>
        </p:spPr>
        <p:txBody>
          <a:bodyPr>
            <a:noAutofit/>
          </a:bodyPr>
          <a:lstStyle/>
          <a:p>
            <a:r>
              <a:rPr lang="el-G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Αποτελέσματα Έρευνας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9368" y="2849050"/>
            <a:ext cx="8886598" cy="823912"/>
          </a:xfrm>
        </p:spPr>
        <p:txBody>
          <a:bodyPr>
            <a:normAutofit/>
          </a:bodyPr>
          <a:lstStyle/>
          <a:p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Δημογραφικά Χαρακτηριστικά Εργαζόμενων_ κατηγορία Α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9368" y="5063629"/>
            <a:ext cx="3427412" cy="2704681"/>
          </a:xfrm>
        </p:spPr>
        <p:txBody>
          <a:bodyPr>
            <a:normAutofit/>
          </a:bodyPr>
          <a:lstStyle/>
          <a:p>
            <a:pPr>
              <a:buClr>
                <a:schemeClr val="tx1">
                  <a:lumMod val="95000"/>
                  <a:lumOff val="5000"/>
                </a:schemeClr>
              </a:buClr>
            </a:pPr>
            <a:r>
              <a:rPr lang="el-GR" sz="1900" b="1" dirty="0"/>
              <a:t>Ερώτηση Α2 </a:t>
            </a:r>
            <a:r>
              <a:rPr lang="en-US" sz="1900" b="1" dirty="0"/>
              <a:t> </a:t>
            </a:r>
            <a:r>
              <a:rPr lang="el-GR" sz="1900" dirty="0"/>
              <a:t>Ηλικία: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900" dirty="0"/>
              <a:t>55–64 ετών: 32%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900" dirty="0"/>
              <a:t>45–54 ετών: 29%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900" dirty="0"/>
              <a:t>25–34 ετών: 24%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900" dirty="0"/>
              <a:t>35–44 ετών: 15%</a:t>
            </a:r>
          </a:p>
          <a:p>
            <a:pPr marL="457200" lvl="1" indent="0">
              <a:buClr>
                <a:schemeClr val="tx1">
                  <a:lumMod val="95000"/>
                  <a:lumOff val="5000"/>
                </a:schemeClr>
              </a:buClr>
              <a:buNone/>
            </a:pPr>
            <a:endParaRPr lang="el-GR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62050" y="3716916"/>
            <a:ext cx="3719590" cy="3292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1800" dirty="0"/>
              <a:t>•</a:t>
            </a:r>
            <a:r>
              <a:rPr lang="en-US" sz="1800" dirty="0"/>
              <a:t> </a:t>
            </a:r>
            <a:r>
              <a:rPr lang="el-GR" sz="1800" b="1" dirty="0"/>
              <a:t>Ερώτηση Α</a:t>
            </a:r>
            <a:r>
              <a:rPr lang="en-US" sz="1800" b="1" dirty="0"/>
              <a:t>5</a:t>
            </a:r>
            <a:r>
              <a:rPr lang="el-GR" sz="1800" b="1" dirty="0"/>
              <a:t> </a:t>
            </a:r>
            <a:r>
              <a:rPr lang="el-GR" sz="1800" dirty="0"/>
              <a:t>Τμήματα Εργασίας :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Μάρκετινγκ: 23%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dirty="0"/>
              <a:t> </a:t>
            </a:r>
            <a:r>
              <a:rPr lang="el-GR" sz="1800" dirty="0"/>
              <a:t>Λογιστήριο: 20%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dirty="0"/>
              <a:t> </a:t>
            </a:r>
            <a:r>
              <a:rPr lang="el-GR" sz="1800" dirty="0"/>
              <a:t>Υποδοχή: 18%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dirty="0"/>
              <a:t> </a:t>
            </a:r>
            <a:r>
              <a:rPr lang="el-GR" sz="1800" dirty="0"/>
              <a:t>Προμήθειες: 15%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Επισιτιστικό τμήμα: 12%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dirty="0"/>
              <a:t> </a:t>
            </a:r>
            <a:r>
              <a:rPr lang="el-GR" sz="1800" dirty="0"/>
              <a:t>Διεύθυνση: 12%</a:t>
            </a:r>
          </a:p>
          <a:p>
            <a:endParaRPr lang="el-G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12</a:t>
            </a:fld>
            <a:endParaRPr lang="el-GR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B863EC-6CCD-261E-0521-889076BDA08E}"/>
              </a:ext>
            </a:extLst>
          </p:cNvPr>
          <p:cNvSpPr txBox="1"/>
          <p:nvPr/>
        </p:nvSpPr>
        <p:spPr>
          <a:xfrm>
            <a:off x="4447479" y="5063629"/>
            <a:ext cx="3114571" cy="1474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>
                  <a:lumMod val="95000"/>
                  <a:lumOff val="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Ερώτηση Α4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Προϋπηρεσία: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  <a:defRPr/>
            </a:pPr>
            <a:r>
              <a:rPr kumimoji="0" lang="el-G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11–15 χρόνια: 37%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  <a:defRPr/>
            </a:pPr>
            <a:r>
              <a:rPr kumimoji="0" lang="el-G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6–10 χρόνια: 36%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  <a:defRPr/>
            </a:pPr>
            <a:r>
              <a:rPr kumimoji="0" lang="el-G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16–20 χρόνια: 21%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B6CF73-E59A-A743-6083-DD9E21859505}"/>
              </a:ext>
            </a:extLst>
          </p:cNvPr>
          <p:cNvSpPr txBox="1"/>
          <p:nvPr/>
        </p:nvSpPr>
        <p:spPr>
          <a:xfrm>
            <a:off x="789368" y="1364639"/>
            <a:ext cx="83305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Δείγμα Έρευνας</a:t>
            </a:r>
          </a:p>
          <a:p>
            <a:r>
              <a:rPr lang="el-GR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Γενικές Πληροφορίες</a:t>
            </a:r>
          </a:p>
          <a:p>
            <a:r>
              <a:rPr lang="el-GR" dirty="0"/>
              <a:t>Σύνολο</a:t>
            </a:r>
            <a:r>
              <a:rPr lang="en-US" dirty="0"/>
              <a:t> </a:t>
            </a:r>
            <a:r>
              <a:rPr lang="el-GR" dirty="0"/>
              <a:t>Boutique ξενοδοχείων στον Νομό Αττικής = 100 </a:t>
            </a:r>
          </a:p>
          <a:p>
            <a:r>
              <a:rPr lang="el-GR" dirty="0"/>
              <a:t>•</a:t>
            </a:r>
            <a:r>
              <a:rPr lang="en-US" dirty="0"/>
              <a:t> </a:t>
            </a:r>
            <a:r>
              <a:rPr lang="el-GR" b="1" dirty="0"/>
              <a:t>Ερώτηση </a:t>
            </a:r>
            <a:r>
              <a:rPr lang="en-US" b="1" dirty="0"/>
              <a:t>1</a:t>
            </a:r>
            <a:r>
              <a:rPr lang="el-GR" b="1" dirty="0"/>
              <a:t> :  </a:t>
            </a:r>
            <a:r>
              <a:rPr lang="el-GR" dirty="0"/>
              <a:t>Μέσος όρος ετών λειτουργίας: 12 χρόνια (έτος ίδρυσης: 2013).</a:t>
            </a:r>
          </a:p>
          <a:p>
            <a:r>
              <a:rPr lang="el-GR" dirty="0"/>
              <a:t>•</a:t>
            </a:r>
            <a:r>
              <a:rPr lang="en-US" dirty="0"/>
              <a:t> </a:t>
            </a:r>
            <a:r>
              <a:rPr lang="el-GR" b="1" dirty="0"/>
              <a:t>Ερώτηση </a:t>
            </a:r>
            <a:r>
              <a:rPr lang="en-US" b="1" dirty="0"/>
              <a:t>2</a:t>
            </a:r>
            <a:r>
              <a:rPr lang="el-GR" b="1" dirty="0"/>
              <a:t> :  </a:t>
            </a:r>
            <a:r>
              <a:rPr lang="el-GR" dirty="0"/>
              <a:t>Μέσος όρος δωματίων: 22 (Τυπική Απόκλιση: 12).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DE3F52-F5C8-8232-3261-2CE21800B2D2}"/>
              </a:ext>
            </a:extLst>
          </p:cNvPr>
          <p:cNvSpPr txBox="1"/>
          <p:nvPr/>
        </p:nvSpPr>
        <p:spPr>
          <a:xfrm>
            <a:off x="789368" y="3716916"/>
            <a:ext cx="3938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1" dirty="0"/>
              <a:t>Ερώτηση Α1  </a:t>
            </a:r>
            <a:r>
              <a:rPr lang="el-GR" dirty="0"/>
              <a:t>Φύλο εργαζομένων: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69% άνδρες,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31% γυναίκες.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58D7E2-5B3F-2012-4DB5-064CA235D20A}"/>
              </a:ext>
            </a:extLst>
          </p:cNvPr>
          <p:cNvSpPr txBox="1"/>
          <p:nvPr/>
        </p:nvSpPr>
        <p:spPr>
          <a:xfrm>
            <a:off x="4447479" y="3731194"/>
            <a:ext cx="2885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1" dirty="0"/>
              <a:t>Ερώτηση Α3 </a:t>
            </a:r>
            <a:r>
              <a:rPr lang="el-GR" dirty="0"/>
              <a:t>Εκπαίδευση: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ΤΕΙ: 62%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Ιδιωτική σχολή: 21%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ΑΕΙ: 17%</a:t>
            </a:r>
          </a:p>
        </p:txBody>
      </p:sp>
    </p:spTree>
    <p:extLst>
      <p:ext uri="{BB962C8B-B14F-4D97-AF65-F5344CB8AC3E}">
        <p14:creationId xmlns:p14="http://schemas.microsoft.com/office/powerpoint/2010/main" val="878288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492D9E-21BB-A7DA-3537-10A8CE752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800" y="862432"/>
            <a:ext cx="7524000" cy="565316"/>
          </a:xfrm>
        </p:spPr>
        <p:txBody>
          <a:bodyPr>
            <a:normAutofit fontScale="90000"/>
          </a:bodyPr>
          <a:lstStyle/>
          <a:p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Αποτελέσματα Έρευνας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B5086E9-7EBC-BD82-AF83-96A8BE9D3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820" y="1556085"/>
            <a:ext cx="10311063" cy="503722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sz="1800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Χαρακτηριστικά και παρεχόμενες υπηρεσίες του ξενοδοχείου _κατηγορία Β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l-GR" sz="1800" b="1" dirty="0"/>
              <a:t>•Ερώτηση  Β1 : </a:t>
            </a:r>
            <a:r>
              <a:rPr lang="el-GR" sz="1800" dirty="0"/>
              <a:t>Στυλ &amp; Σχεδιασμός του ξενοδοχείου 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Διακόσμηση: 79% σύγχρονο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21% παραδοσιακό.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Σχεδιασμός: 51% ρομαντικό</a:t>
            </a:r>
          </a:p>
          <a:p>
            <a:pPr marL="0" indent="0">
              <a:buClr>
                <a:schemeClr val="tx1">
                  <a:lumMod val="95000"/>
                  <a:lumOff val="5000"/>
                </a:schemeClr>
              </a:buClr>
              <a:buNone/>
            </a:pPr>
            <a:r>
              <a:rPr lang="el-GR" sz="1800" b="1" dirty="0"/>
              <a:t>•Ερώτηση  Β2: </a:t>
            </a:r>
            <a:r>
              <a:rPr lang="el-GR" sz="1800" dirty="0"/>
              <a:t>Κυριότερες θεματικές ενότητες στον Σχεδιασμό του ξενοδοχείου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 15% οικολογικό,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14% ιστορικό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 12% άλλο θέμα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8% καλλιτεχνικό.</a:t>
            </a:r>
          </a:p>
          <a:p>
            <a:pPr marL="0" indent="0">
              <a:buClr>
                <a:schemeClr val="tx1">
                  <a:lumMod val="95000"/>
                  <a:lumOff val="5000"/>
                </a:schemeClr>
              </a:buClr>
              <a:buNone/>
            </a:pPr>
            <a:r>
              <a:rPr lang="el-GR" sz="1800" b="1" dirty="0"/>
              <a:t>•Ερώτηση  Β3: </a:t>
            </a:r>
            <a:r>
              <a:rPr lang="el-GR" sz="1800" dirty="0"/>
              <a:t>Μοναδικές υπηρεσίες που προσφέρονται 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53% → Σπα, πισίνα &amp; εστιατόριο.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 22% → Μόνο σπα.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 16% → Μόνο εστιατόριο.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 9% → Μόνο πισίνα.</a:t>
            </a:r>
          </a:p>
          <a:p>
            <a:pPr marL="0" indent="0">
              <a:buNone/>
            </a:pPr>
            <a:r>
              <a:rPr lang="el-GR" sz="1800" dirty="0"/>
              <a:t>.</a:t>
            </a:r>
          </a:p>
          <a:p>
            <a:pPr marL="0" indent="0">
              <a:buNone/>
            </a:pPr>
            <a:endParaRPr lang="el-GR" sz="180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F643990-EAC1-8B84-367B-87E46AAD6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16775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E5290EE-352E-8658-05E9-89FE6C7A8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800" y="862430"/>
            <a:ext cx="7524000" cy="416677"/>
          </a:xfrm>
        </p:spPr>
        <p:txBody>
          <a:bodyPr>
            <a:noAutofit/>
          </a:bodyPr>
          <a:lstStyle/>
          <a:p>
            <a:r>
              <a:rPr lang="el-G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Αποτελέσματα Έρευνας</a:t>
            </a:r>
          </a:p>
        </p:txBody>
      </p:sp>
      <p:pic>
        <p:nvPicPr>
          <p:cNvPr id="10" name="Θέση περιεχομένου 9" descr="Εικόνα που περιέχει κείμενο, στιγμιότυπο οθόνης, γραμματοσειρά, αριθμός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id="{873456D4-00F3-65FF-062E-E958207FE9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459832"/>
            <a:ext cx="6996113" cy="47869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272F3D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83BB6A9-482B-D043-B1DC-3EC9E564D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14</a:t>
            </a:fld>
            <a:endParaRPr lang="el-G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7BCBF9-B6CC-023F-5718-34943AF3CEA7}"/>
              </a:ext>
            </a:extLst>
          </p:cNvPr>
          <p:cNvSpPr txBox="1"/>
          <p:nvPr/>
        </p:nvSpPr>
        <p:spPr>
          <a:xfrm>
            <a:off x="824163" y="1599634"/>
            <a:ext cx="36094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•Ερώτηση  Β4: </a:t>
            </a:r>
            <a:r>
              <a:rPr lang="el-GR" dirty="0"/>
              <a:t>Προσωποποιημένες Υπηρεσίες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 74% → Υπηρεσίες υποδοχής.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72% → Concierge.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 52% → Εξατομικευμένες επισκέψεις.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52% → Προσαρμογή δωματίου σε ανάγκες πελάτη.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28% → Προσαρμοσμένα πακέτα διαμονής.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20% → Προσωπικά δώρα/καλωσορίσματα.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15% → Κατ’ οίκον υπηρεσίες φαγητού/μενού</a:t>
            </a:r>
          </a:p>
        </p:txBody>
      </p:sp>
    </p:spTree>
    <p:extLst>
      <p:ext uri="{BB962C8B-B14F-4D97-AF65-F5344CB8AC3E}">
        <p14:creationId xmlns:p14="http://schemas.microsoft.com/office/powerpoint/2010/main" val="324641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3FE4A60-11A0-2AD8-B8F2-77FE6D269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800" y="862431"/>
            <a:ext cx="7524000" cy="549275"/>
          </a:xfrm>
        </p:spPr>
        <p:txBody>
          <a:bodyPr/>
          <a:lstStyle/>
          <a:p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Αποτελέσματα Έρευνας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44A2499-6A45-FE71-E5A7-03ABB10E4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15</a:t>
            </a:fld>
            <a:endParaRPr lang="el-GR"/>
          </a:p>
        </p:txBody>
      </p:sp>
      <p:pic>
        <p:nvPicPr>
          <p:cNvPr id="15" name="Θέση περιεχομένου 14">
            <a:extLst>
              <a:ext uri="{FF2B5EF4-FFF2-40B4-BE49-F238E27FC236}">
                <a16:creationId xmlns:a16="http://schemas.microsoft.com/office/drawing/2014/main" id="{A147AEFA-4BC8-CAA9-BD1F-5ABDFD3FCC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80021" y="1941095"/>
            <a:ext cx="6773779" cy="4415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3840CAD-BF2C-FDBA-E12D-8CEA329EDA04}"/>
              </a:ext>
            </a:extLst>
          </p:cNvPr>
          <p:cNvSpPr txBox="1"/>
          <p:nvPr/>
        </p:nvSpPr>
        <p:spPr>
          <a:xfrm>
            <a:off x="715879" y="1502688"/>
            <a:ext cx="369770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Χρήση Τεχνολογιών _  κατηγορία Γ</a:t>
            </a:r>
            <a:endParaRPr lang="en-US" b="1" dirty="0">
              <a:solidFill>
                <a:srgbClr val="CE1E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b="1" dirty="0">
              <a:solidFill>
                <a:srgbClr val="CE1E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dirty="0"/>
              <a:t>•</a:t>
            </a:r>
            <a:r>
              <a:rPr lang="el-GR" b="1" dirty="0"/>
              <a:t>Ερώτηση  Γ1: </a:t>
            </a:r>
            <a:r>
              <a:rPr lang="el-GR" dirty="0"/>
              <a:t>Χρήση προηγμένων τεχνολογιών &amp; </a:t>
            </a:r>
            <a:r>
              <a:rPr lang="en-US" dirty="0"/>
              <a:t>gadgets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82% → </a:t>
            </a:r>
            <a:r>
              <a:rPr lang="el-GR" dirty="0"/>
              <a:t>Έξυπνα συστήματα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θερμοκρασίας.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 61% → </a:t>
            </a:r>
            <a:r>
              <a:rPr lang="en-US" dirty="0"/>
              <a:t>Wi-Fi </a:t>
            </a:r>
            <a:r>
              <a:rPr lang="el-GR" dirty="0"/>
              <a:t>υψηλής ταχύτητας.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 57% → </a:t>
            </a:r>
            <a:r>
              <a:rPr lang="en-US" dirty="0"/>
              <a:t>Bluetooth </a:t>
            </a:r>
            <a:r>
              <a:rPr lang="el-GR" dirty="0"/>
              <a:t>ηχεία &amp;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 ψυχαγωγία.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47% → Έξυπνος φωτισμός.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 37% → </a:t>
            </a:r>
            <a:r>
              <a:rPr lang="en-US" dirty="0"/>
              <a:t>Smart TV.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35% → </a:t>
            </a:r>
            <a:r>
              <a:rPr lang="el-GR" dirty="0"/>
              <a:t>Διαδραστικοί καθρέφτες.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24% → Αυτοματοποιημένο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 </a:t>
            </a:r>
            <a:r>
              <a:rPr lang="en-US" dirty="0"/>
              <a:t>room service.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24% → </a:t>
            </a:r>
            <a:r>
              <a:rPr lang="el-GR" dirty="0"/>
              <a:t>Εικονική &amp; επαυξημένη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 πραγματικότητα.</a:t>
            </a:r>
          </a:p>
        </p:txBody>
      </p:sp>
    </p:spTree>
    <p:extLst>
      <p:ext uri="{BB962C8B-B14F-4D97-AF65-F5344CB8AC3E}">
        <p14:creationId xmlns:p14="http://schemas.microsoft.com/office/powerpoint/2010/main" val="1859851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46B3A1F-EB22-23CC-C086-C640D4462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800" y="862430"/>
            <a:ext cx="5314200" cy="533233"/>
          </a:xfrm>
        </p:spPr>
        <p:txBody>
          <a:bodyPr>
            <a:normAutofit/>
          </a:bodyPr>
          <a:lstStyle/>
          <a:p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Αποτελέσματα </a:t>
            </a:r>
            <a:r>
              <a:rPr lang="el-G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Έρευνας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A19E1D6-41DC-8E8B-A5A2-B16B0BF6D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565" y="1395663"/>
            <a:ext cx="4680284" cy="363335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sz="2300" b="1" dirty="0">
                <a:solidFill>
                  <a:srgbClr val="CE1E82"/>
                </a:solidFill>
                <a:cs typeface="Times New Roman" panose="02020603050405020304" pitchFamily="18" charset="0"/>
              </a:rPr>
              <a:t> </a:t>
            </a:r>
            <a:endParaRPr lang="el-GR" sz="230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B774F5C-1C6D-CEEF-C320-97271A23D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16</a:t>
            </a:fld>
            <a:endParaRPr lang="el-G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5A3384-1753-7DE3-FBD1-21664DF65B0F}"/>
              </a:ext>
            </a:extLst>
          </p:cNvPr>
          <p:cNvSpPr txBox="1"/>
          <p:nvPr/>
        </p:nvSpPr>
        <p:spPr>
          <a:xfrm>
            <a:off x="838200" y="1622824"/>
            <a:ext cx="3304550" cy="5299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CE1E82"/>
              </a:buClr>
            </a:pPr>
            <a:r>
              <a:rPr lang="el-G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•Ερώτηση  Γ2: </a:t>
            </a:r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Ψηφιακή Υποδομή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100% → Ιστοσελίδα &amp; </a:t>
            </a:r>
            <a:r>
              <a:rPr lang="en-US" dirty="0"/>
              <a:t>online booking.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78% → Mobile room keys.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55% → PMS (</a:t>
            </a:r>
            <a:r>
              <a:rPr lang="el-GR" dirty="0"/>
              <a:t>συστήματα διαχείρισης ξενοδοχείου).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52% → Συστήματα ενεργειακής εξοικονόμησης.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49% → </a:t>
            </a:r>
            <a:r>
              <a:rPr lang="en-US" dirty="0"/>
              <a:t>Online check-in/check-out.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37% → </a:t>
            </a:r>
            <a:r>
              <a:rPr lang="el-GR" dirty="0"/>
              <a:t>Προσωπικά δώρα/καλωσορίσματα.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l-GR" dirty="0"/>
              <a:t>22% → </a:t>
            </a:r>
            <a:r>
              <a:rPr lang="en-US" dirty="0"/>
              <a:t>CRM (</a:t>
            </a:r>
            <a:r>
              <a:rPr lang="el-GR" dirty="0"/>
              <a:t>διαχείριση πελατών).</a:t>
            </a:r>
          </a:p>
          <a:p>
            <a:r>
              <a:rPr lang="el-GR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613279-C20B-2102-C29D-4E242B5522A1}"/>
              </a:ext>
            </a:extLst>
          </p:cNvPr>
          <p:cNvSpPr txBox="1"/>
          <p:nvPr/>
        </p:nvSpPr>
        <p:spPr>
          <a:xfrm>
            <a:off x="930565" y="4959716"/>
            <a:ext cx="242374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CE1E82"/>
              </a:buClr>
            </a:pPr>
            <a:r>
              <a:rPr lang="el-GR" dirty="0"/>
              <a:t>.</a:t>
            </a:r>
          </a:p>
        </p:txBody>
      </p:sp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03E92CC8-72CD-E5C6-0D50-23A971D64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758" y="1532670"/>
            <a:ext cx="6400677" cy="4960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48490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611D569-12BE-C615-E6EF-09A8C4D0F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800" y="846389"/>
            <a:ext cx="7524000" cy="1325563"/>
          </a:xfrm>
        </p:spPr>
        <p:txBody>
          <a:bodyPr>
            <a:normAutofit/>
          </a:bodyPr>
          <a:lstStyle/>
          <a:p>
            <a:r>
              <a:rPr lang="el-G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Αποτελέσματα Έρευνας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3C7B1C4-2D09-F5FC-818E-C84AE9A2A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887" y="1805073"/>
            <a:ext cx="4920916" cy="59111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1800" dirty="0"/>
              <a:t>•</a:t>
            </a:r>
            <a:r>
              <a:rPr lang="el-GR" sz="1800" b="1" dirty="0"/>
              <a:t>Ερώτηση  Δ1 </a:t>
            </a:r>
            <a:r>
              <a:rPr lang="en-US" sz="1800" b="1" dirty="0"/>
              <a:t>:</a:t>
            </a:r>
            <a:r>
              <a:rPr lang="el-GR" sz="1800" b="1" dirty="0"/>
              <a:t> </a:t>
            </a:r>
            <a:r>
              <a:rPr lang="el-GR" sz="1800" dirty="0"/>
              <a:t>Χρήση Ψηφιακών πλατφορμών για Επικοινωνία &amp; Μάρκετινγκ</a:t>
            </a:r>
          </a:p>
          <a:p>
            <a:pPr marL="0" indent="0">
              <a:buNone/>
            </a:pPr>
            <a:r>
              <a:rPr lang="el-GR" sz="1800" dirty="0"/>
              <a:t>• Πλατφόρμες: 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100% </a:t>
            </a:r>
            <a:r>
              <a:rPr lang="en-US" sz="1800" dirty="0"/>
              <a:t>Google Ads</a:t>
            </a:r>
            <a:endParaRPr lang="el-GR" sz="1800" dirty="0"/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dirty="0"/>
              <a:t>46% banners</a:t>
            </a:r>
            <a:endParaRPr lang="el-GR" sz="1800" dirty="0"/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dirty="0"/>
              <a:t> 41% social media ads</a:t>
            </a:r>
            <a:endParaRPr lang="el-GR" sz="1800" dirty="0"/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dirty="0"/>
              <a:t> 38% </a:t>
            </a:r>
            <a:r>
              <a:rPr lang="el-GR" sz="1800" dirty="0"/>
              <a:t>συνεργασία με </a:t>
            </a:r>
            <a:r>
              <a:rPr lang="en-US" sz="1800" dirty="0"/>
              <a:t>bloggers/influencers.</a:t>
            </a:r>
            <a:endParaRPr lang="el-GR" sz="1800" dirty="0"/>
          </a:p>
          <a:p>
            <a:pPr marL="0" indent="0">
              <a:buNone/>
            </a:pPr>
            <a:r>
              <a:rPr lang="el-GR" sz="1800" dirty="0"/>
              <a:t>•</a:t>
            </a:r>
            <a:r>
              <a:rPr lang="el-GR" sz="1800" b="1" dirty="0"/>
              <a:t>Ερώτηση  Δ2 : </a:t>
            </a:r>
            <a:r>
              <a:rPr lang="el-GR" sz="1800" dirty="0"/>
              <a:t>ποια η Αποδοτικότερη 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dirty="0"/>
              <a:t> Social Media: 88% Facebook</a:t>
            </a:r>
            <a:endParaRPr lang="el-GR" sz="1800" dirty="0"/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dirty="0"/>
              <a:t> 12% Instagram.</a:t>
            </a:r>
            <a:endParaRPr lang="el-GR" sz="1800" dirty="0"/>
          </a:p>
          <a:p>
            <a:pPr marL="0" indent="0">
              <a:buNone/>
            </a:pPr>
            <a:r>
              <a:rPr lang="el-GR" sz="1800" dirty="0"/>
              <a:t>•</a:t>
            </a:r>
            <a:r>
              <a:rPr lang="el-GR" sz="1800" b="1" dirty="0"/>
              <a:t>Ερώτηση  Δ3 : </a:t>
            </a:r>
            <a:r>
              <a:rPr lang="el-GR" sz="1800" dirty="0"/>
              <a:t>Χρήση</a:t>
            </a:r>
            <a:r>
              <a:rPr lang="el-GR" sz="1800" b="1" dirty="0"/>
              <a:t> </a:t>
            </a:r>
            <a:r>
              <a:rPr lang="en-US" sz="1800" dirty="0"/>
              <a:t>Email marketing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dirty="0"/>
              <a:t> Email marketing: 61% </a:t>
            </a:r>
            <a:r>
              <a:rPr lang="el-GR" sz="1800" dirty="0"/>
              <a:t>χρήση, 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22% όχι, 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17% σχεδιάζουν να το υιοθετήσουν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BB1207C-4F7A-DC93-AF91-F08C2A15D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17</a:t>
            </a:fld>
            <a:endParaRPr lang="el-GR"/>
          </a:p>
        </p:txBody>
      </p:sp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938F4513-14FF-E10E-A58A-845E64564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7802" y="1761560"/>
            <a:ext cx="5665997" cy="46189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4B279CC-CFC3-71FA-B584-2A169D7649D2}"/>
              </a:ext>
            </a:extLst>
          </p:cNvPr>
          <p:cNvSpPr txBox="1"/>
          <p:nvPr/>
        </p:nvSpPr>
        <p:spPr>
          <a:xfrm>
            <a:off x="766887" y="1392228"/>
            <a:ext cx="7286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CE1E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Στρατηγικές  Ψηφιακής Προβολής και Προώθησης _κατηγορία Δ</a:t>
            </a:r>
          </a:p>
        </p:txBody>
      </p:sp>
    </p:spTree>
    <p:extLst>
      <p:ext uri="{BB962C8B-B14F-4D97-AF65-F5344CB8AC3E}">
        <p14:creationId xmlns:p14="http://schemas.microsoft.com/office/powerpoint/2010/main" val="3597869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B3CFB09-333F-C848-D9EA-C23F50A46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800" y="862432"/>
            <a:ext cx="7524000" cy="934286"/>
          </a:xfrm>
        </p:spPr>
        <p:txBody>
          <a:bodyPr>
            <a:normAutofit fontScale="90000"/>
          </a:bodyPr>
          <a:lstStyle/>
          <a:p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Αποτελέσματα </a:t>
            </a:r>
            <a:r>
              <a:rPr lang="el-G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Έρευνας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BEC21F2-41B9-482E-6C06-F6E615D78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0043"/>
            <a:ext cx="4544449" cy="377791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l-GR" sz="18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•Ερώτηση  Δ4 : </a:t>
            </a:r>
            <a:r>
              <a:rPr lang="el-GR" sz="18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Προωθητικές Ενέργειες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38% → Δωρεάν υπηρεσίες. 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35% → Εκπτώσεις &amp; πακέτα προσφορών.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15% → Πακέτα προσφορών.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 9% → Εκπτώσεις.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3% → Άλλες ενέργειες.</a:t>
            </a:r>
          </a:p>
          <a:p>
            <a:pPr marL="0" indent="0">
              <a:buNone/>
            </a:pPr>
            <a:r>
              <a:rPr lang="el-GR" sz="18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•Ερώτηση  Δ5 : </a:t>
            </a:r>
            <a:r>
              <a:rPr lang="el-GR" sz="18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Διάρκεια προωθητικών </a:t>
            </a:r>
          </a:p>
          <a:p>
            <a:pPr marL="0" indent="0">
              <a:buNone/>
            </a:pPr>
            <a:r>
              <a:rPr lang="el-GR" sz="18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προσφορών </a:t>
            </a:r>
            <a:endParaRPr lang="el-GR" sz="1800" dirty="0"/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54% μεσοπρόθεσμες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Courier New" panose="02070309020205020404" pitchFamily="49" charset="0"/>
              <a:buChar char="o"/>
            </a:pPr>
            <a:r>
              <a:rPr lang="el-GR" sz="1800" dirty="0"/>
              <a:t>46% βραχυπρόθεσμες.</a:t>
            </a:r>
          </a:p>
          <a:p>
            <a:pPr marL="0" indent="0">
              <a:buNone/>
            </a:pPr>
            <a:endParaRPr lang="el-GR" sz="1800" dirty="0"/>
          </a:p>
          <a:p>
            <a:pPr marL="0" indent="0">
              <a:buNone/>
            </a:pPr>
            <a:endParaRPr lang="el-GR" sz="180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5E5EB56-F18D-E706-83E2-0B7F04874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18</a:t>
            </a:fld>
            <a:endParaRPr lang="el-G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DDD439-05CD-CFFD-FDDE-31162A54BF3A}"/>
              </a:ext>
            </a:extLst>
          </p:cNvPr>
          <p:cNvSpPr txBox="1"/>
          <p:nvPr/>
        </p:nvSpPr>
        <p:spPr>
          <a:xfrm>
            <a:off x="5382649" y="1540043"/>
            <a:ext cx="4962769" cy="40555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000"/>
              </a:spcBef>
              <a:buClr>
                <a:srgbClr val="CE1E82"/>
              </a:buClr>
            </a:pPr>
            <a:r>
              <a:rPr lang="el-GR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•Ερώτηση  Δ6 : </a:t>
            </a:r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Αξιολόγηση αποτελεσματικότητας </a:t>
            </a:r>
          </a:p>
          <a:p>
            <a:pPr>
              <a:spcBef>
                <a:spcPts val="1000"/>
              </a:spcBef>
              <a:buClr>
                <a:srgbClr val="CE1E82"/>
              </a:buClr>
            </a:pPr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των προωθητικών ενεργειών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dirty="0"/>
              <a:t>56% μέσω analytics.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dirty="0"/>
              <a:t>28% δεν αξιολογεί.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dirty="0"/>
              <a:t>16% μέσω ερευνών ικανοποίησης.</a:t>
            </a:r>
          </a:p>
          <a:p>
            <a:pPr>
              <a:lnSpc>
                <a:spcPct val="150000"/>
              </a:lnSpc>
            </a:pPr>
            <a:r>
              <a:rPr lang="el-GR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•Ερώτηση  Δ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7</a:t>
            </a:r>
            <a:r>
              <a:rPr lang="el-GR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: </a:t>
            </a:r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Χρήση</a:t>
            </a:r>
            <a:r>
              <a:rPr lang="el-GR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σ</a:t>
            </a:r>
            <a:r>
              <a:rPr lang="el-GR" dirty="0"/>
              <a:t>τρατηγικών με σκοπό την </a:t>
            </a:r>
          </a:p>
          <a:p>
            <a:pPr>
              <a:lnSpc>
                <a:spcPct val="150000"/>
              </a:lnSpc>
            </a:pPr>
            <a:r>
              <a:rPr lang="el-GR" dirty="0"/>
              <a:t>αξιολόγηση ικανοποίησης πελατών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dirty="0"/>
              <a:t>52% μελέτη σχολίων στα social media.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dirty="0"/>
              <a:t>32% άλλες στρατηγικές.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dirty="0"/>
              <a:t>16% μέσω ερευνών.</a:t>
            </a:r>
          </a:p>
        </p:txBody>
      </p:sp>
    </p:spTree>
    <p:extLst>
      <p:ext uri="{BB962C8B-B14F-4D97-AF65-F5344CB8AC3E}">
        <p14:creationId xmlns:p14="http://schemas.microsoft.com/office/powerpoint/2010/main" val="1762923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3A6C752-362E-46C4-E209-58D82B6BC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800" y="936542"/>
            <a:ext cx="7524000" cy="709696"/>
          </a:xfrm>
        </p:spPr>
        <p:txBody>
          <a:bodyPr>
            <a:normAutofit/>
          </a:bodyPr>
          <a:lstStyle/>
          <a:p>
            <a:r>
              <a:rPr lang="el-G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Συμπεράσματα Έρευνας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FE7575C-E77F-47C9-78F4-72E7D53B4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5720"/>
            <a:ext cx="10515600" cy="484495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l-GR" sz="1800" dirty="0"/>
          </a:p>
          <a:p>
            <a:pPr>
              <a:buClr>
                <a:schemeClr val="tx1">
                  <a:lumMod val="95000"/>
                  <a:lumOff val="5000"/>
                </a:schemeClr>
              </a:buClr>
            </a:pPr>
            <a:r>
              <a:rPr lang="el-GR" sz="1800" dirty="0"/>
              <a:t>Ο σχεδιασμός  και η διακόσμηση παραμένουν βασικά στοιχεία ταυτότητας.</a:t>
            </a:r>
          </a:p>
          <a:p>
            <a:pPr>
              <a:buClr>
                <a:schemeClr val="tx1">
                  <a:lumMod val="95000"/>
                  <a:lumOff val="5000"/>
                </a:schemeClr>
              </a:buClr>
            </a:pPr>
            <a:r>
              <a:rPr lang="el-GR" sz="1800" dirty="0"/>
              <a:t>Τα περισσότερα boutique hotels προσφέρουν συνδυασμό υπηρεσιών (σπα , εστιατόριο, πισίνα) για ολοκληρωμένη εμπειρία.</a:t>
            </a:r>
          </a:p>
          <a:p>
            <a:pPr>
              <a:buClr>
                <a:schemeClr val="tx1">
                  <a:lumMod val="95000"/>
                  <a:lumOff val="5000"/>
                </a:schemeClr>
              </a:buClr>
            </a:pPr>
            <a:r>
              <a:rPr lang="el-GR" sz="1800" dirty="0"/>
              <a:t> Η πλειοψηφία χρησιμοποιεί έξυπνες τεχνολογίες (θερμοκρασία, φωτισμός , Wi-Fi υψηλής ταχύτητας).</a:t>
            </a:r>
          </a:p>
          <a:p>
            <a:pPr>
              <a:buClr>
                <a:schemeClr val="tx1">
                  <a:lumMod val="95000"/>
                  <a:lumOff val="5000"/>
                </a:schemeClr>
              </a:buClr>
            </a:pPr>
            <a:r>
              <a:rPr lang="el-GR" sz="1800" dirty="0"/>
              <a:t> Η βασική ψηφιακή υποδομή (ιστοσελίδα, online booking) είναι παρούσα σε όλα τα ξενοδοχεία.</a:t>
            </a:r>
          </a:p>
          <a:p>
            <a:pPr>
              <a:buClr>
                <a:schemeClr val="tx1">
                  <a:lumMod val="95000"/>
                  <a:lumOff val="5000"/>
                </a:schemeClr>
              </a:buClr>
            </a:pPr>
            <a:r>
              <a:rPr lang="el-GR" sz="1800" dirty="0"/>
              <a:t> Οι προσαρμοσμένες υπηρεσίες (concierge, εξατομίκευση δωματίου, ειδικά πακέτα) διαφοροποιούν τα boutique hotels από τις μεγάλες αλυσίδες.</a:t>
            </a:r>
          </a:p>
          <a:p>
            <a:pPr>
              <a:buClr>
                <a:schemeClr val="tx1">
                  <a:lumMod val="95000"/>
                  <a:lumOff val="5000"/>
                </a:schemeClr>
              </a:buClr>
            </a:pPr>
            <a:r>
              <a:rPr lang="el-GR" sz="1800" dirty="0"/>
              <a:t> Οι προωθητικές ενέργειες επικεντρώνονται κυρίως σε δωρεάν παροχές &amp; πακέτα προσφορών, Χρειάζεται συστηματικότερη αξιολόγηση προωθητικών ενεργειών</a:t>
            </a:r>
          </a:p>
          <a:p>
            <a:pPr>
              <a:buClr>
                <a:schemeClr val="tx1">
                  <a:lumMod val="95000"/>
                  <a:lumOff val="5000"/>
                </a:schemeClr>
              </a:buClr>
            </a:pPr>
            <a:r>
              <a:rPr lang="el-GR" sz="1800" dirty="0"/>
              <a:t>Το Facebook είναι το πιο αποδοτικό κανάλι, ενώ το Instagram υπολείπεται σημαντικά στην ελληνική αγορά boutique hotels.</a:t>
            </a:r>
          </a:p>
          <a:p>
            <a:pPr>
              <a:buClr>
                <a:schemeClr val="tx1">
                  <a:lumMod val="95000"/>
                  <a:lumOff val="5000"/>
                </a:schemeClr>
              </a:buClr>
            </a:pPr>
            <a:r>
              <a:rPr lang="el-GR" sz="1800" dirty="0"/>
              <a:t>Το email marketing χρησιμοποιείται από την πλειονότητα, αλλά υπάρχει ακόμη περιθώριο ανάπτυξης.</a:t>
            </a:r>
          </a:p>
          <a:p>
            <a:pPr>
              <a:buClr>
                <a:schemeClr val="tx1">
                  <a:lumMod val="95000"/>
                  <a:lumOff val="5000"/>
                </a:schemeClr>
              </a:buClr>
            </a:pPr>
            <a:r>
              <a:rPr lang="el-GR" sz="1800" dirty="0"/>
              <a:t>Η αξιολόγηση μέσω analytics εφαρμόζεται από την πλειοψηφία, αλλά αρκετά ξενοδοχεία δεν αξιολογούν καθόλου</a:t>
            </a:r>
          </a:p>
          <a:p>
            <a:pPr marL="0" indent="0">
              <a:buNone/>
            </a:pPr>
            <a:endParaRPr lang="el-GR" sz="180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C570B31-E6BB-6922-A803-E7761BA20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368447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8BAE396-E442-F204-80BA-0D887807F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20</a:t>
            </a:fld>
            <a:endParaRPr lang="el-GR"/>
          </a:p>
        </p:txBody>
      </p:sp>
      <p:sp>
        <p:nvSpPr>
          <p:cNvPr id="8" name="Θέση περιεχομένου 7">
            <a:extLst>
              <a:ext uri="{FF2B5EF4-FFF2-40B4-BE49-F238E27FC236}">
                <a16:creationId xmlns:a16="http://schemas.microsoft.com/office/drawing/2014/main" id="{13B3ACE2-EBAB-1D32-3334-15C1F30FA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5225"/>
            <a:ext cx="10515600" cy="16875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l-GR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Σας Ευχαριστώ πολύ για την</a:t>
            </a:r>
          </a:p>
          <a:p>
            <a:pPr marL="0" indent="0" algn="ctr">
              <a:buNone/>
            </a:pPr>
            <a:r>
              <a:rPr lang="el-GR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Προσοχή σας !!</a:t>
            </a:r>
          </a:p>
        </p:txBody>
      </p:sp>
    </p:spTree>
    <p:extLst>
      <p:ext uri="{BB962C8B-B14F-4D97-AF65-F5344CB8AC3E}">
        <p14:creationId xmlns:p14="http://schemas.microsoft.com/office/powerpoint/2010/main" val="1365293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C1799F7-B698-4182-9425-05B70A6FFCD6}" vid="{1CE26449-DB6F-4F43-97D8-53CDEB0810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Πρότυπο Παρουσίασης ΔΕ</Template>
  <TotalTime>4891</TotalTime>
  <Words>1995</Words>
  <Application>Microsoft Office PowerPoint</Application>
  <PresentationFormat>Ευρεία οθόνη</PresentationFormat>
  <Paragraphs>289</Paragraphs>
  <Slides>20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Constantia</vt:lpstr>
      <vt:lpstr>Courier New</vt:lpstr>
      <vt:lpstr>Times New Roman</vt:lpstr>
      <vt:lpstr>Office Theme</vt:lpstr>
      <vt:lpstr>    Θέμα Παρουσίασης «Ο ρόλος του Ψηφιακού Μετασχηματισμού ως στοιχείο του Στρατηγικού Σχεδιασμού για την προώθηση των Boutique ξενοδοχείων» </vt:lpstr>
      <vt:lpstr>  Περίληψη – Στόχος Εργασίας </vt:lpstr>
      <vt:lpstr>  Εισαγωγή – Πλαίσιο </vt:lpstr>
      <vt:lpstr>    </vt:lpstr>
      <vt:lpstr>  Σκοπός της Εργασίας</vt:lpstr>
      <vt:lpstr>Ορισμός &amp; Χαρακτηριστικά Ψηφιακού Μετασχηματισμού</vt:lpstr>
      <vt:lpstr>Ορισμός &amp; Χαρακτηριστικά Ψηφιακού Μετασχηματισμού</vt:lpstr>
      <vt:lpstr>Ορισμός &amp; Χαρακτηριστικά Ψηφιακού Μετασχηματισμού</vt:lpstr>
      <vt:lpstr>Η Εμφάνιση των Boutique Hotels στον Ξενοδοχειακό Κλάδο </vt:lpstr>
      <vt:lpstr>Η Εμφάνιση των Boutique Hotels στον Ξενοδοχειακό Κλάδο</vt:lpstr>
      <vt:lpstr>Μεθοδολογία - Μέθοδος συλλογής δεδομένων </vt:lpstr>
      <vt:lpstr>Αποτελέσματα Έρευνας</vt:lpstr>
      <vt:lpstr>Αποτελέσματα Έρευνας</vt:lpstr>
      <vt:lpstr>Αποτελέσματα Έρευνας</vt:lpstr>
      <vt:lpstr>Αποτελέσματα Έρευνας</vt:lpstr>
      <vt:lpstr>Αποτελέσματα Έρευνας</vt:lpstr>
      <vt:lpstr>Αποτελέσματα Έρευνας</vt:lpstr>
      <vt:lpstr>Αποτελέσματα Έρευνας </vt:lpstr>
      <vt:lpstr>Συμπεράσματα Έρευνας</vt:lpstr>
      <vt:lpstr>Παρουσίαση του PowerPoint</vt:lpstr>
    </vt:vector>
  </TitlesOfParts>
  <Company>ΕΕΥΕΜ/ΕΑΠ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Elias C. Stavropoulos</dc:creator>
  <cp:lastModifiedBy>lina myr</cp:lastModifiedBy>
  <cp:revision>34</cp:revision>
  <dcterms:created xsi:type="dcterms:W3CDTF">2016-10-18T07:42:06Z</dcterms:created>
  <dcterms:modified xsi:type="dcterms:W3CDTF">2025-09-26T11:38:15Z</dcterms:modified>
</cp:coreProperties>
</file>