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56" r:id="rId2"/>
    <p:sldId id="266" r:id="rId3"/>
    <p:sldId id="267" r:id="rId4"/>
    <p:sldId id="268" r:id="rId5"/>
    <p:sldId id="291" r:id="rId6"/>
    <p:sldId id="292" r:id="rId7"/>
    <p:sldId id="293" r:id="rId8"/>
    <p:sldId id="295" r:id="rId9"/>
    <p:sldId id="296" r:id="rId10"/>
    <p:sldId id="271" r:id="rId11"/>
    <p:sldId id="297" r:id="rId12"/>
    <p:sldId id="274" r:id="rId13"/>
    <p:sldId id="279" r:id="rId14"/>
    <p:sldId id="305" r:id="rId15"/>
    <p:sldId id="303" r:id="rId16"/>
    <p:sldId id="306" r:id="rId17"/>
    <p:sldId id="286" r:id="rId18"/>
    <p:sldId id="302" r:id="rId19"/>
    <p:sldId id="287" r:id="rId20"/>
    <p:sldId id="288" r:id="rId2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herine Drakontaidis" initials="KD" lastIdx="2" clrIdx="0">
    <p:extLst>
      <p:ext uri="{19B8F6BF-5375-455C-9EA6-DF929625EA0E}">
        <p15:presenceInfo xmlns:p15="http://schemas.microsoft.com/office/powerpoint/2012/main" userId="f28ba3d7a404276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E1E82"/>
    <a:srgbClr val="272F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651" autoAdjust="0"/>
  </p:normalViewPr>
  <p:slideViewPr>
    <p:cSldViewPr snapToGrid="0">
      <p:cViewPr varScale="1">
        <p:scale>
          <a:sx n="109" d="100"/>
          <a:sy n="109" d="100"/>
        </p:scale>
        <p:origin x="618" y="1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06895-E411-444E-92F0-E1F43C5B9AD4}" type="datetimeFigureOut">
              <a:rPr lang="el-GR" smtClean="0"/>
              <a:t>21/9/2024</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66B0DF-8290-49D6-AD4A-66FEFED85A5C}" type="slidenum">
              <a:rPr lang="el-GR" smtClean="0"/>
              <a:t>‹#›</a:t>
            </a:fld>
            <a:endParaRPr lang="el-GR"/>
          </a:p>
        </p:txBody>
      </p:sp>
    </p:spTree>
    <p:extLst>
      <p:ext uri="{BB962C8B-B14F-4D97-AF65-F5344CB8AC3E}">
        <p14:creationId xmlns:p14="http://schemas.microsoft.com/office/powerpoint/2010/main" val="3702881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635161"/>
            <a:ext cx="9144000" cy="1874801"/>
          </a:xfrm>
        </p:spPr>
        <p:txBody>
          <a:bodyPr anchor="b">
            <a:noAutofit/>
          </a:bodyPr>
          <a:lstStyle>
            <a:lvl1pPr algn="ctr">
              <a:defRPr sz="4000" baseline="0">
                <a:solidFill>
                  <a:srgbClr val="CE1E82"/>
                </a:solidFill>
              </a:defRPr>
            </a:lvl1pPr>
          </a:lstStyle>
          <a:p>
            <a:r>
              <a:rPr lang="el-GR" dirty="0"/>
              <a:t>Τίτλος Πτυχιακής / Διπλωματικής Εργασίας</a:t>
            </a:r>
          </a:p>
        </p:txBody>
      </p:sp>
      <p:sp>
        <p:nvSpPr>
          <p:cNvPr id="3" name="Subtitle 2"/>
          <p:cNvSpPr>
            <a:spLocks noGrp="1"/>
          </p:cNvSpPr>
          <p:nvPr>
            <p:ph type="subTitle" idx="1" hasCustomPrompt="1"/>
          </p:nvPr>
        </p:nvSpPr>
        <p:spPr>
          <a:xfrm>
            <a:off x="1524000" y="3744913"/>
            <a:ext cx="9144000" cy="636587"/>
          </a:xfrm>
        </p:spPr>
        <p:txBody>
          <a:bodyPr/>
          <a:lstStyle>
            <a:lvl1pPr marL="0" indent="0" algn="ctr">
              <a:buNone/>
              <a:defRPr sz="2400">
                <a:solidFill>
                  <a:srgbClr val="272F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dirty="0"/>
              <a:t>Ονοματεπώνυμο Φοιτητή/Φοιτήτριας</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887" y="285089"/>
            <a:ext cx="2881233" cy="1110241"/>
          </a:xfrm>
          <a:prstGeom prst="rect">
            <a:avLst/>
          </a:prstGeom>
        </p:spPr>
      </p:pic>
      <p:sp>
        <p:nvSpPr>
          <p:cNvPr id="25" name="Text Placeholder 24"/>
          <p:cNvSpPr>
            <a:spLocks noGrp="1"/>
          </p:cNvSpPr>
          <p:nvPr>
            <p:ph type="body" sz="quarter" idx="10" hasCustomPrompt="1"/>
          </p:nvPr>
        </p:nvSpPr>
        <p:spPr>
          <a:xfrm>
            <a:off x="4152900" y="400050"/>
            <a:ext cx="6515100" cy="995363"/>
          </a:xfrm>
        </p:spPr>
        <p:txBody>
          <a:bodyPr>
            <a:normAutofit/>
          </a:bodyPr>
          <a:lstStyle>
            <a:lvl1pPr marL="0" indent="0" algn="ctr">
              <a:buNone/>
              <a:defRPr sz="3200" cap="small" baseline="0">
                <a:solidFill>
                  <a:srgbClr val="272F3D"/>
                </a:solidFill>
              </a:defRPr>
            </a:lvl1pPr>
          </a:lstStyle>
          <a:p>
            <a:pPr lvl="0"/>
            <a:r>
              <a:rPr lang="el-GR" dirty="0"/>
              <a:t>Τίτλος Προγράμματος Σπουδών</a:t>
            </a:r>
            <a:endParaRPr lang="en-US" dirty="0"/>
          </a:p>
        </p:txBody>
      </p:sp>
      <p:sp>
        <p:nvSpPr>
          <p:cNvPr id="27" name="Text Placeholder 26"/>
          <p:cNvSpPr>
            <a:spLocks noGrp="1"/>
          </p:cNvSpPr>
          <p:nvPr>
            <p:ph type="body" sz="quarter" idx="11" hasCustomPrompt="1"/>
          </p:nvPr>
        </p:nvSpPr>
        <p:spPr>
          <a:xfrm>
            <a:off x="6168000" y="4929943"/>
            <a:ext cx="4500000" cy="370800"/>
          </a:xfrm>
        </p:spPr>
        <p:txBody>
          <a:bodyPr anchor="ctr" anchorCtr="0">
            <a:normAutofit/>
          </a:bodyPr>
          <a:lstStyle>
            <a:lvl1pPr marL="0" indent="0">
              <a:buNone/>
              <a:defRPr sz="1800" baseline="0"/>
            </a:lvl1pPr>
            <a:lvl2pPr marL="457200" indent="0">
              <a:buNone/>
              <a:defRPr/>
            </a:lvl2pPr>
          </a:lstStyle>
          <a:p>
            <a:pPr lvl="0"/>
            <a:r>
              <a:rPr lang="el-GR" dirty="0"/>
              <a:t>Ονοματεπώνυμο Επιβλέποντος Καθηγητή</a:t>
            </a:r>
          </a:p>
        </p:txBody>
      </p:sp>
      <p:sp>
        <p:nvSpPr>
          <p:cNvPr id="28" name="Text Placeholder 26"/>
          <p:cNvSpPr>
            <a:spLocks noGrp="1"/>
          </p:cNvSpPr>
          <p:nvPr>
            <p:ph type="body" sz="quarter" idx="12" hasCustomPrompt="1"/>
          </p:nvPr>
        </p:nvSpPr>
        <p:spPr>
          <a:xfrm>
            <a:off x="6168000" y="5360036"/>
            <a:ext cx="4500000" cy="370800"/>
          </a:xfrm>
        </p:spPr>
        <p:txBody>
          <a:bodyPr anchor="ctr" anchorCtr="0">
            <a:normAutofit/>
          </a:bodyPr>
          <a:lstStyle>
            <a:lvl1pPr marL="0" indent="0">
              <a:buNone/>
              <a:defRPr sz="1800" baseline="0"/>
            </a:lvl1pPr>
            <a:lvl2pPr marL="457200" indent="0">
              <a:buNone/>
              <a:defRPr/>
            </a:lvl2pPr>
          </a:lstStyle>
          <a:p>
            <a:pPr lvl="0"/>
            <a:r>
              <a:rPr lang="el-GR" dirty="0"/>
              <a:t>Ονοματεπώνυμο Συν-Επιβλέποντος Καθηγητή</a:t>
            </a:r>
          </a:p>
        </p:txBody>
      </p:sp>
      <p:sp>
        <p:nvSpPr>
          <p:cNvPr id="29" name="TextBox 28"/>
          <p:cNvSpPr txBox="1"/>
          <p:nvPr userDrawn="1"/>
        </p:nvSpPr>
        <p:spPr>
          <a:xfrm>
            <a:off x="2958075" y="4916411"/>
            <a:ext cx="3209925" cy="369332"/>
          </a:xfrm>
          <a:prstGeom prst="rect">
            <a:avLst/>
          </a:prstGeom>
          <a:noFill/>
        </p:spPr>
        <p:txBody>
          <a:bodyPr wrap="square" rtlCol="0">
            <a:spAutoFit/>
          </a:bodyPr>
          <a:lstStyle/>
          <a:p>
            <a:pPr algn="r"/>
            <a:r>
              <a:rPr lang="el-GR" dirty="0"/>
              <a:t>Επιβλέπων</a:t>
            </a:r>
            <a:r>
              <a:rPr lang="el-GR" baseline="0" dirty="0"/>
              <a:t> καθηγητής:</a:t>
            </a:r>
            <a:endParaRPr lang="el-GR" dirty="0"/>
          </a:p>
        </p:txBody>
      </p:sp>
      <p:sp>
        <p:nvSpPr>
          <p:cNvPr id="30" name="TextBox 29"/>
          <p:cNvSpPr txBox="1"/>
          <p:nvPr userDrawn="1"/>
        </p:nvSpPr>
        <p:spPr>
          <a:xfrm>
            <a:off x="2958074" y="5345036"/>
            <a:ext cx="3209925" cy="369332"/>
          </a:xfrm>
          <a:prstGeom prst="rect">
            <a:avLst/>
          </a:prstGeom>
          <a:noFill/>
        </p:spPr>
        <p:txBody>
          <a:bodyPr wrap="square" rtlCol="0">
            <a:spAutoFit/>
          </a:bodyPr>
          <a:lstStyle/>
          <a:p>
            <a:pPr algn="r"/>
            <a:r>
              <a:rPr lang="el-GR" dirty="0" err="1"/>
              <a:t>Συνεπιβλέπων</a:t>
            </a:r>
            <a:r>
              <a:rPr lang="el-GR" dirty="0"/>
              <a:t> καθηγητής: </a:t>
            </a:r>
          </a:p>
        </p:txBody>
      </p:sp>
    </p:spTree>
    <p:extLst>
      <p:ext uri="{BB962C8B-B14F-4D97-AF65-F5344CB8AC3E}">
        <p14:creationId xmlns:p14="http://schemas.microsoft.com/office/powerpoint/2010/main" val="2851695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15885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0712-B4F2-449A-A132-25D3AF7A8C5B}" type="datetime1">
              <a:rPr lang="el-GR" smtClean="0"/>
              <a:t>21/9/2024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349963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485E9EAD-DFEB-4565-B7A5-3E520C091F5D}" type="datetime1">
              <a:rPr lang="el-GR" smtClean="0"/>
              <a:t>21/9/2024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332380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34000" y="363600"/>
            <a:ext cx="7524000" cy="1325563"/>
          </a:xfrm>
        </p:spPr>
        <p:txBody>
          <a:bodyPr/>
          <a:lstStyle/>
          <a:p>
            <a:r>
              <a:rPr lang="en-US"/>
              <a:t>Click to edit Master title style</a:t>
            </a:r>
            <a:endParaRPr lang="el-GR"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E3FFD5EC-99FC-4D6E-9F2C-3BC0936AA1DB}" type="datetime1">
              <a:rPr lang="el-GR" smtClean="0"/>
              <a:t>21/9/2024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1035046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71123903-EEDC-444C-9207-385EB443286F}" type="datetime1">
              <a:rPr lang="el-GR" smtClean="0"/>
              <a:t>21/9/2024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4140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45883-9285-4D58-B805-7A0A6A52D9F8}" type="datetime1">
              <a:rPr lang="el-GR" smtClean="0"/>
              <a:t>21/9/2024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111750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DCC323-CC5F-4863-81F1-93D54F88C512}" type="datetime1">
              <a:rPr lang="el-GR" smtClean="0"/>
              <a:t>21/9/2024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67603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l-GR" dirty="0"/>
          </a:p>
        </p:txBody>
      </p:sp>
      <p:sp>
        <p:nvSpPr>
          <p:cNvPr id="5" name="Date Placeholder 4"/>
          <p:cNvSpPr>
            <a:spLocks noGrp="1"/>
          </p:cNvSpPr>
          <p:nvPr>
            <p:ph type="dt" sz="half" idx="10"/>
          </p:nvPr>
        </p:nvSpPr>
        <p:spPr/>
        <p:txBody>
          <a:bodyPr/>
          <a:lstStyle/>
          <a:p>
            <a:fld id="{A6BCE75A-F852-4657-8ADB-83360D3D6C52}" type="datetime1">
              <a:rPr lang="el-GR" smtClean="0"/>
              <a:t>21/9/2024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
        <p:nvSpPr>
          <p:cNvPr id="8"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9"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561438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t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ti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3939" y="365125"/>
            <a:ext cx="7524000" cy="1325563"/>
          </a:xfrm>
          <a:prstGeom prst="rect">
            <a:avLst/>
          </a:prstGeom>
        </p:spPr>
        <p:txBody>
          <a:bodyPr vert="horz" lIns="91440" tIns="45720" rIns="91440" bIns="45720" rtlCol="0" anchor="t">
            <a:normAutofit/>
          </a:bodyPr>
          <a:lstStyle/>
          <a:p>
            <a:r>
              <a:rPr lang="en-US"/>
              <a:t>Click to edit Master title style</a:t>
            </a:r>
            <a:endParaRPr lang="el-GR"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5F75D4-3E8F-4EF7-80BC-9667B1E2DFC7}" type="datetime1">
              <a:rPr lang="el-GR" smtClean="0"/>
              <a:t>21/9/2024</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C4B9FD-BBCD-4D20-BE68-D5FD8F544B57}" type="slidenum">
              <a:rPr lang="el-GR" smtClean="0"/>
              <a:t>‹#›</a:t>
            </a:fld>
            <a:endParaRPr lang="el-GR"/>
          </a:p>
        </p:txBody>
      </p:sp>
      <p:pic>
        <p:nvPicPr>
          <p:cNvPr id="10" name="Picture 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1439619" y="1"/>
            <a:ext cx="752381" cy="6858000"/>
          </a:xfrm>
          <a:prstGeom prst="rect">
            <a:avLst/>
          </a:prstGeom>
        </p:spPr>
      </p:pic>
      <p:pic>
        <p:nvPicPr>
          <p:cNvPr id="12" name="Picture 1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524" y="0"/>
            <a:ext cx="761905" cy="6858000"/>
          </a:xfrm>
          <a:prstGeom prst="rect">
            <a:avLst/>
          </a:prstGeom>
        </p:spPr>
      </p:pic>
      <p:pic>
        <p:nvPicPr>
          <p:cNvPr id="13" name="Picture 1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66887" y="285089"/>
            <a:ext cx="2881233" cy="1110241"/>
          </a:xfrm>
          <a:prstGeom prst="rect">
            <a:avLst/>
          </a:prstGeom>
        </p:spPr>
      </p:pic>
    </p:spTree>
    <p:extLst>
      <p:ext uri="{BB962C8B-B14F-4D97-AF65-F5344CB8AC3E}">
        <p14:creationId xmlns:p14="http://schemas.microsoft.com/office/powerpoint/2010/main" val="3933841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1506" y="1597674"/>
            <a:ext cx="9668987" cy="2509194"/>
          </a:xfrm>
        </p:spPr>
        <p:txBody>
          <a:bodyPr/>
          <a:lstStyle/>
          <a:p>
            <a:r>
              <a:rPr lang="el-GR" sz="3400" b="1" dirty="0" smtClean="0"/>
              <a:t>Μελέτη Φωτοβολταΐκου Σταθμού 1000 </a:t>
            </a:r>
            <a:r>
              <a:rPr lang="en-US" sz="3400" b="1" dirty="0" smtClean="0"/>
              <a:t>Kw. </a:t>
            </a:r>
            <a:r>
              <a:rPr lang="el-GR" sz="3400" b="1" dirty="0" smtClean="0"/>
              <a:t>Σύγκριση διαφορετικών συστημάτων στήριξης Φ/Β πλαισίων.</a:t>
            </a:r>
            <a:br>
              <a:rPr lang="el-GR" sz="3400" b="1" dirty="0" smtClean="0"/>
            </a:br>
            <a:r>
              <a:rPr lang="el-GR" sz="3400" b="1" dirty="0" smtClean="0"/>
              <a:t>1</a:t>
            </a:r>
            <a:r>
              <a:rPr lang="el-GR" sz="3400" b="1" baseline="30000" dirty="0" smtClean="0"/>
              <a:t>α</a:t>
            </a:r>
            <a:r>
              <a:rPr lang="el-GR" sz="3400" b="1" dirty="0" smtClean="0"/>
              <a:t>) Μονοαξονικό Υδραυλικό Σύστημα Στήριξης</a:t>
            </a:r>
            <a:br>
              <a:rPr lang="el-GR" sz="3400" b="1" dirty="0" smtClean="0"/>
            </a:br>
            <a:r>
              <a:rPr lang="el-GR" sz="3400" b="1" dirty="0" smtClean="0"/>
              <a:t>1</a:t>
            </a:r>
            <a:r>
              <a:rPr lang="el-GR" sz="3400" b="1" baseline="30000" dirty="0" smtClean="0"/>
              <a:t>β</a:t>
            </a:r>
            <a:r>
              <a:rPr lang="el-GR" sz="3400" b="1" dirty="0" smtClean="0"/>
              <a:t>) Σταθερό σύστημα στήριξης</a:t>
            </a:r>
            <a:endParaRPr lang="el-GR" sz="3400" b="1" dirty="0"/>
          </a:p>
        </p:txBody>
      </p:sp>
      <p:sp>
        <p:nvSpPr>
          <p:cNvPr id="3" name="Subtitle 2"/>
          <p:cNvSpPr>
            <a:spLocks noGrp="1"/>
          </p:cNvSpPr>
          <p:nvPr>
            <p:ph type="subTitle" idx="1"/>
          </p:nvPr>
        </p:nvSpPr>
        <p:spPr>
          <a:xfrm>
            <a:off x="1524000" y="4385512"/>
            <a:ext cx="9144000" cy="636587"/>
          </a:xfrm>
        </p:spPr>
        <p:txBody>
          <a:bodyPr/>
          <a:lstStyle/>
          <a:p>
            <a:r>
              <a:rPr lang="el-GR" b="1" dirty="0" smtClean="0"/>
              <a:t>Ταμπακολόγος Παναγιώτης</a:t>
            </a:r>
            <a:endParaRPr lang="el-GR" b="1" dirty="0"/>
          </a:p>
        </p:txBody>
      </p:sp>
      <p:sp>
        <p:nvSpPr>
          <p:cNvPr id="4" name="Text Placeholder 3"/>
          <p:cNvSpPr>
            <a:spLocks noGrp="1"/>
          </p:cNvSpPr>
          <p:nvPr>
            <p:ph type="body" sz="quarter" idx="10"/>
          </p:nvPr>
        </p:nvSpPr>
        <p:spPr/>
        <p:txBody>
          <a:bodyPr>
            <a:normAutofit fontScale="70000" lnSpcReduction="20000"/>
          </a:bodyPr>
          <a:lstStyle/>
          <a:p>
            <a:r>
              <a:rPr lang="el-GR" b="1" smtClean="0"/>
              <a:t>ΣΧΟΛΗ ΘΕΤΙΚΩΝ ΕΠΙΣΤΗΜΩΝ ΚΑΙ ΤΕΧΝΟΛΟΓΙΑΣ</a:t>
            </a:r>
          </a:p>
          <a:p>
            <a:r>
              <a:rPr lang="el-GR" sz="4000" b="1" smtClean="0"/>
              <a:t>διαχειριση τεχνικων εργων</a:t>
            </a:r>
            <a:endParaRPr lang="el-GR" sz="4000" b="1" dirty="0"/>
          </a:p>
        </p:txBody>
      </p:sp>
      <p:sp>
        <p:nvSpPr>
          <p:cNvPr id="5" name="Text Placeholder 4"/>
          <p:cNvSpPr>
            <a:spLocks noGrp="1"/>
          </p:cNvSpPr>
          <p:nvPr>
            <p:ph type="body" sz="quarter" idx="11"/>
          </p:nvPr>
        </p:nvSpPr>
        <p:spPr/>
        <p:txBody>
          <a:bodyPr/>
          <a:lstStyle/>
          <a:p>
            <a:r>
              <a:rPr lang="el-GR" b="1" smtClean="0"/>
              <a:t>Δημοσθένης Πολύζος</a:t>
            </a:r>
            <a:endParaRPr lang="el-GR" b="1" dirty="0"/>
          </a:p>
        </p:txBody>
      </p:sp>
      <p:sp>
        <p:nvSpPr>
          <p:cNvPr id="11" name="Text Placeholder 4"/>
          <p:cNvSpPr>
            <a:spLocks noGrp="1"/>
          </p:cNvSpPr>
          <p:nvPr>
            <p:ph type="body" sz="quarter" idx="11"/>
          </p:nvPr>
        </p:nvSpPr>
        <p:spPr>
          <a:xfrm>
            <a:off x="6168000" y="5381130"/>
            <a:ext cx="4500000" cy="370800"/>
          </a:xfrm>
        </p:spPr>
        <p:txBody>
          <a:bodyPr/>
          <a:lstStyle/>
          <a:p>
            <a:r>
              <a:rPr lang="el-GR" b="1" dirty="0" smtClean="0"/>
              <a:t>Τσινόπουλος Στέφανος</a:t>
            </a:r>
            <a:endParaRPr lang="el-GR" b="1" dirty="0"/>
          </a:p>
        </p:txBody>
      </p:sp>
    </p:spTree>
    <p:extLst>
      <p:ext uri="{BB962C8B-B14F-4D97-AF65-F5344CB8AC3E}">
        <p14:creationId xmlns:p14="http://schemas.microsoft.com/office/powerpoint/2010/main" val="26942585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0011C-A2A7-4317-A452-E0F38D421278}"/>
              </a:ext>
            </a:extLst>
          </p:cNvPr>
          <p:cNvSpPr>
            <a:spLocks noGrp="1"/>
          </p:cNvSpPr>
          <p:nvPr>
            <p:ph type="title"/>
          </p:nvPr>
        </p:nvSpPr>
        <p:spPr/>
        <p:txBody>
          <a:bodyPr/>
          <a:lstStyle/>
          <a:p>
            <a:r>
              <a:rPr lang="el-GR" b="1" dirty="0"/>
              <a:t>1. </a:t>
            </a:r>
            <a:r>
              <a:rPr lang="el-GR" b="1" u="sng" dirty="0"/>
              <a:t>Εισαγωγή</a:t>
            </a:r>
            <a:endParaRPr lang="en-US" b="1" u="sng" dirty="0"/>
          </a:p>
        </p:txBody>
      </p:sp>
      <p:sp>
        <p:nvSpPr>
          <p:cNvPr id="3" name="Content Placeholder 2">
            <a:extLst>
              <a:ext uri="{FF2B5EF4-FFF2-40B4-BE49-F238E27FC236}">
                <a16:creationId xmlns:a16="http://schemas.microsoft.com/office/drawing/2014/main" id="{33CE2D45-409D-4DB9-9393-C21F20DE19EA}"/>
              </a:ext>
            </a:extLst>
          </p:cNvPr>
          <p:cNvSpPr>
            <a:spLocks noGrp="1"/>
          </p:cNvSpPr>
          <p:nvPr>
            <p:ph idx="1"/>
          </p:nvPr>
        </p:nvSpPr>
        <p:spPr>
          <a:xfrm>
            <a:off x="838200" y="1468753"/>
            <a:ext cx="10515600" cy="1166382"/>
          </a:xfrm>
        </p:spPr>
        <p:txBody>
          <a:bodyPr>
            <a:noAutofit/>
          </a:bodyPr>
          <a:lstStyle/>
          <a:p>
            <a:pPr algn="just"/>
            <a:r>
              <a:rPr lang="el-GR" sz="1800" dirty="0" smtClean="0"/>
              <a:t>Η αυξανόμενη ζήτηση για ηλεκτρική ενέργεια, σε συνδυασμό με την ανάγκη μείωσης των εκπομπών διοξειδίου του άνθρακα (CO2), καθιστούν απαραίτητη την παρουσία των ανανεώσιμων πηγών ενέργειας </a:t>
            </a:r>
          </a:p>
          <a:p>
            <a:pPr algn="just"/>
            <a:r>
              <a:rPr lang="el-GR" sz="1800" dirty="0"/>
              <a:t>Οι πιο σημαντικές πηγές ενέργειας είναι είναι η </a:t>
            </a:r>
            <a:r>
              <a:rPr lang="el-GR" sz="1800" dirty="0" smtClean="0"/>
              <a:t>αιολική μέσω της χρήσης αιολικών παρκών και </a:t>
            </a:r>
            <a:r>
              <a:rPr lang="el-GR" sz="1800" dirty="0"/>
              <a:t>η </a:t>
            </a:r>
            <a:r>
              <a:rPr lang="el-GR" sz="1800" dirty="0" smtClean="0"/>
              <a:t>ηλιακή μέσω της χρήσης Φωτοβολταϊκών συστημάτων</a:t>
            </a:r>
          </a:p>
        </p:txBody>
      </p:sp>
      <p:sp>
        <p:nvSpPr>
          <p:cNvPr id="4" name="Date Placeholder 3">
            <a:extLst>
              <a:ext uri="{FF2B5EF4-FFF2-40B4-BE49-F238E27FC236}">
                <a16:creationId xmlns:a16="http://schemas.microsoft.com/office/drawing/2014/main" id="{3A792C24-1CAE-46DB-9BC9-BA56F8EC946C}"/>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94BBD39D-4B27-40C5-88FB-74C6D41A0052}"/>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D2B07481-3522-4DC9-90BC-E9749EF005F3}"/>
              </a:ext>
            </a:extLst>
          </p:cNvPr>
          <p:cNvSpPr>
            <a:spLocks noGrp="1"/>
          </p:cNvSpPr>
          <p:nvPr>
            <p:ph type="sldNum" sz="quarter" idx="12"/>
          </p:nvPr>
        </p:nvSpPr>
        <p:spPr/>
        <p:txBody>
          <a:bodyPr/>
          <a:lstStyle/>
          <a:p>
            <a:fld id="{28C4B9FD-BBCD-4D20-BE68-D5FD8F544B57}" type="slidenum">
              <a:rPr lang="el-GR" smtClean="0"/>
              <a:t>2</a:t>
            </a:fld>
            <a:endParaRPr lang="el-GR"/>
          </a:p>
        </p:txBody>
      </p:sp>
      <p:pic>
        <p:nvPicPr>
          <p:cNvPr id="7" name="Content Placeholder 7"/>
          <p:cNvPicPr>
            <a:picLocks noChangeAspect="1"/>
          </p:cNvPicPr>
          <p:nvPr/>
        </p:nvPicPr>
        <p:blipFill>
          <a:blip r:embed="rId2"/>
          <a:stretch>
            <a:fillRect/>
          </a:stretch>
        </p:blipFill>
        <p:spPr>
          <a:xfrm>
            <a:off x="2161695" y="2733627"/>
            <a:ext cx="2701250" cy="3313575"/>
          </a:xfrm>
          <a:prstGeom prst="rect">
            <a:avLst/>
          </a:prstGeom>
        </p:spPr>
      </p:pic>
      <p:pic>
        <p:nvPicPr>
          <p:cNvPr id="10" name="Picture 9"/>
          <p:cNvPicPr>
            <a:picLocks noChangeAspect="1"/>
          </p:cNvPicPr>
          <p:nvPr/>
        </p:nvPicPr>
        <p:blipFill>
          <a:blip r:embed="rId3"/>
          <a:stretch>
            <a:fillRect/>
          </a:stretch>
        </p:blipFill>
        <p:spPr>
          <a:xfrm>
            <a:off x="6450675" y="2733627"/>
            <a:ext cx="3983437" cy="3314115"/>
          </a:xfrm>
          <a:prstGeom prst="rect">
            <a:avLst/>
          </a:prstGeom>
        </p:spPr>
      </p:pic>
      <p:sp>
        <p:nvSpPr>
          <p:cNvPr id="8" name="Rectangle 7"/>
          <p:cNvSpPr/>
          <p:nvPr/>
        </p:nvSpPr>
        <p:spPr>
          <a:xfrm>
            <a:off x="2211980" y="6047202"/>
            <a:ext cx="2430474" cy="246221"/>
          </a:xfrm>
          <a:prstGeom prst="rect">
            <a:avLst/>
          </a:prstGeom>
        </p:spPr>
        <p:txBody>
          <a:bodyPr wrap="none">
            <a:spAutoFit/>
          </a:bodyPr>
          <a:lstStyle/>
          <a:p>
            <a:pPr algn="just"/>
            <a:r>
              <a:rPr lang="el-GR" sz="1000" dirty="0" smtClean="0"/>
              <a:t>Εικόνα από Εγκατάσταση Αιολικού πάρκου</a:t>
            </a:r>
            <a:endParaRPr lang="el-GR" sz="1000" dirty="0"/>
          </a:p>
        </p:txBody>
      </p:sp>
      <p:sp>
        <p:nvSpPr>
          <p:cNvPr id="9" name="Rectangle 8"/>
          <p:cNvSpPr/>
          <p:nvPr/>
        </p:nvSpPr>
        <p:spPr>
          <a:xfrm>
            <a:off x="6606359" y="6047202"/>
            <a:ext cx="3419526" cy="246221"/>
          </a:xfrm>
          <a:prstGeom prst="rect">
            <a:avLst/>
          </a:prstGeom>
        </p:spPr>
        <p:txBody>
          <a:bodyPr wrap="none">
            <a:spAutoFit/>
          </a:bodyPr>
          <a:lstStyle/>
          <a:p>
            <a:pPr algn="just"/>
            <a:r>
              <a:rPr lang="el-GR" sz="1000" dirty="0"/>
              <a:t>Εικόνα από Εγκατάσταση </a:t>
            </a:r>
            <a:r>
              <a:rPr lang="el-GR" sz="1000" dirty="0" smtClean="0"/>
              <a:t>Φ/β σταθμου σε βιομηχανική στέγη</a:t>
            </a:r>
            <a:endParaRPr lang="el-GR" sz="1000" dirty="0"/>
          </a:p>
        </p:txBody>
      </p:sp>
    </p:spTree>
    <p:extLst>
      <p:ext uri="{BB962C8B-B14F-4D97-AF65-F5344CB8AC3E}">
        <p14:creationId xmlns:p14="http://schemas.microsoft.com/office/powerpoint/2010/main" val="609226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B399E-15D7-44E7-962A-4E3009F4A831}"/>
              </a:ext>
            </a:extLst>
          </p:cNvPr>
          <p:cNvSpPr>
            <a:spLocks noGrp="1"/>
          </p:cNvSpPr>
          <p:nvPr>
            <p:ph type="title"/>
          </p:nvPr>
        </p:nvSpPr>
        <p:spPr/>
        <p:txBody>
          <a:bodyPr/>
          <a:lstStyle/>
          <a:p>
            <a:r>
              <a:rPr lang="el-GR" b="1" dirty="0"/>
              <a:t>1. </a:t>
            </a:r>
            <a:r>
              <a:rPr lang="el-GR" b="1" u="sng" dirty="0"/>
              <a:t>Εισαγωγή</a:t>
            </a:r>
            <a:endParaRPr lang="en-US" b="1" u="sng" dirty="0"/>
          </a:p>
        </p:txBody>
      </p:sp>
      <p:sp>
        <p:nvSpPr>
          <p:cNvPr id="3" name="Content Placeholder 2">
            <a:extLst>
              <a:ext uri="{FF2B5EF4-FFF2-40B4-BE49-F238E27FC236}">
                <a16:creationId xmlns:a16="http://schemas.microsoft.com/office/drawing/2014/main" id="{D147E989-B6C6-4335-BAC8-D42ABA1750A4}"/>
              </a:ext>
            </a:extLst>
          </p:cNvPr>
          <p:cNvSpPr>
            <a:spLocks noGrp="1"/>
          </p:cNvSpPr>
          <p:nvPr>
            <p:ph idx="1"/>
          </p:nvPr>
        </p:nvSpPr>
        <p:spPr/>
        <p:txBody>
          <a:bodyPr>
            <a:noAutofit/>
          </a:bodyPr>
          <a:lstStyle/>
          <a:p>
            <a:pPr algn="just"/>
            <a:endParaRPr lang="el-GR" sz="2200" dirty="0" smtClean="0"/>
          </a:p>
          <a:p>
            <a:pPr algn="just"/>
            <a:r>
              <a:rPr lang="el-GR" sz="2200" dirty="0" smtClean="0"/>
              <a:t>Τα </a:t>
            </a:r>
            <a:r>
              <a:rPr lang="el-GR" sz="2200" dirty="0"/>
              <a:t>φωτοβολταϊκά συστήματα έχουν αναδειχθεί ως μία από τις πιο δημοφιλείς και αποδοτικές τεχνολογίες παραγωγής ηλεκτρικής ενέργειας από ανανεώσιμες </a:t>
            </a:r>
            <a:r>
              <a:rPr lang="el-GR" sz="2200" dirty="0" smtClean="0"/>
              <a:t>πηγές. Παρατηρείται </a:t>
            </a:r>
            <a:r>
              <a:rPr lang="el-GR" sz="2200" dirty="0"/>
              <a:t>ραγδαία εξέλιξη στις τεχνολογίες των φωτοβολταϊκών συστημάτων (πλαίσια, βάσεις στήριξης κ.λπ.) </a:t>
            </a:r>
            <a:endParaRPr lang="el-GR" sz="2200" dirty="0" smtClean="0"/>
          </a:p>
          <a:p>
            <a:pPr algn="just"/>
            <a:r>
              <a:rPr lang="el-GR" sz="2200" dirty="0"/>
              <a:t>Τα συστήματα στήριξης παίζουν κρίσιμο ρόλο στην απόδοση, την αντοχή και τη διάρκεια ζωής των φωτοβολταϊκών εγκαταστάσεων, καθώς και στη δυνατότητα προσαρμογής τους σε διαφορετικά γεωγραφικά και περιβαλλοντικά πλαίσια</a:t>
            </a:r>
            <a:r>
              <a:rPr lang="el-GR" sz="2200" dirty="0" smtClean="0"/>
              <a:t>.</a:t>
            </a:r>
          </a:p>
          <a:p>
            <a:pPr algn="just"/>
            <a:r>
              <a:rPr lang="el-GR" sz="2200" dirty="0"/>
              <a:t>Η επιλογή του κατάλληλου συστήματος στήριξης είναι κρίσιμη για τη μεγιστοποίηση της απόδοσης των φωτοβολταϊκών εγκαταστάσεων</a:t>
            </a:r>
            <a:r>
              <a:rPr lang="el-GR" sz="2200" dirty="0" smtClean="0"/>
              <a:t>.</a:t>
            </a:r>
          </a:p>
        </p:txBody>
      </p:sp>
      <p:sp>
        <p:nvSpPr>
          <p:cNvPr id="4" name="Date Placeholder 3">
            <a:extLst>
              <a:ext uri="{FF2B5EF4-FFF2-40B4-BE49-F238E27FC236}">
                <a16:creationId xmlns:a16="http://schemas.microsoft.com/office/drawing/2014/main" id="{451B9CFB-CD65-4FB0-8893-D3676DC2852C}"/>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8F84D1C9-544F-482B-8F4E-26B46C185224}"/>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494BC61C-0D53-40C4-B721-54E395FB0CB1}"/>
              </a:ext>
            </a:extLst>
          </p:cNvPr>
          <p:cNvSpPr>
            <a:spLocks noGrp="1"/>
          </p:cNvSpPr>
          <p:nvPr>
            <p:ph type="sldNum" sz="quarter" idx="12"/>
          </p:nvPr>
        </p:nvSpPr>
        <p:spPr/>
        <p:txBody>
          <a:bodyPr/>
          <a:lstStyle/>
          <a:p>
            <a:fld id="{28C4B9FD-BBCD-4D20-BE68-D5FD8F544B57}" type="slidenum">
              <a:rPr lang="el-GR" smtClean="0"/>
              <a:t>3</a:t>
            </a:fld>
            <a:endParaRPr lang="el-GR"/>
          </a:p>
        </p:txBody>
      </p:sp>
    </p:spTree>
    <p:extLst>
      <p:ext uri="{BB962C8B-B14F-4D97-AF65-F5344CB8AC3E}">
        <p14:creationId xmlns:p14="http://schemas.microsoft.com/office/powerpoint/2010/main" val="4192530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E3D8E-9C45-41B2-AB2E-6508FDE3EC09}"/>
              </a:ext>
            </a:extLst>
          </p:cNvPr>
          <p:cNvSpPr>
            <a:spLocks noGrp="1"/>
          </p:cNvSpPr>
          <p:nvPr>
            <p:ph type="title"/>
          </p:nvPr>
        </p:nvSpPr>
        <p:spPr/>
        <p:txBody>
          <a:bodyPr/>
          <a:lstStyle/>
          <a:p>
            <a:r>
              <a:rPr lang="el-GR" b="1" dirty="0"/>
              <a:t>2. </a:t>
            </a:r>
            <a:r>
              <a:rPr lang="el-GR" b="1" u="sng" dirty="0"/>
              <a:t>Σκοπός Εργασίας</a:t>
            </a:r>
            <a:endParaRPr lang="en-US" b="1" u="sng" dirty="0"/>
          </a:p>
        </p:txBody>
      </p:sp>
      <p:sp>
        <p:nvSpPr>
          <p:cNvPr id="3" name="Content Placeholder 2">
            <a:extLst>
              <a:ext uri="{FF2B5EF4-FFF2-40B4-BE49-F238E27FC236}">
                <a16:creationId xmlns:a16="http://schemas.microsoft.com/office/drawing/2014/main" id="{406511A0-0C2B-4C96-ABA4-621D1B89F9D5}"/>
              </a:ext>
            </a:extLst>
          </p:cNvPr>
          <p:cNvSpPr>
            <a:spLocks noGrp="1"/>
          </p:cNvSpPr>
          <p:nvPr>
            <p:ph idx="1"/>
          </p:nvPr>
        </p:nvSpPr>
        <p:spPr/>
        <p:txBody>
          <a:bodyPr>
            <a:noAutofit/>
          </a:bodyPr>
          <a:lstStyle/>
          <a:p>
            <a:pPr algn="just"/>
            <a:r>
              <a:rPr lang="el-GR" sz="2200" dirty="0"/>
              <a:t>Σκοπός αυτής της εργασίας </a:t>
            </a:r>
            <a:r>
              <a:rPr lang="el-GR" sz="2200" dirty="0" smtClean="0"/>
              <a:t>είναι </a:t>
            </a:r>
            <a:r>
              <a:rPr lang="el-GR" sz="2200" dirty="0"/>
              <a:t>η συγκριτική ανάλυση διαφορετικών συστημάτων στήριξης φωτοβολταϊκών πλαισίων</a:t>
            </a:r>
            <a:r>
              <a:rPr lang="el-GR" sz="2200" dirty="0" smtClean="0"/>
              <a:t>.</a:t>
            </a:r>
          </a:p>
          <a:p>
            <a:pPr algn="just"/>
            <a:r>
              <a:rPr lang="el-GR" sz="2200" dirty="0"/>
              <a:t>Η ανάλυση αυτή θα πραγματοποιηθεί </a:t>
            </a:r>
            <a:r>
              <a:rPr lang="el-GR" sz="2200" dirty="0" smtClean="0"/>
              <a:t>μέσω:</a:t>
            </a:r>
          </a:p>
          <a:p>
            <a:pPr lvl="1" algn="just"/>
            <a:r>
              <a:rPr lang="el-GR" sz="1800" dirty="0" smtClean="0"/>
              <a:t>την απόδοση</a:t>
            </a:r>
          </a:p>
          <a:p>
            <a:pPr lvl="1" algn="just"/>
            <a:r>
              <a:rPr lang="el-GR" sz="1800" dirty="0" smtClean="0"/>
              <a:t>το κόστος εγκατάστασης</a:t>
            </a:r>
          </a:p>
          <a:p>
            <a:pPr lvl="1" algn="just"/>
            <a:r>
              <a:rPr lang="el-GR" sz="1800" dirty="0"/>
              <a:t>τ</a:t>
            </a:r>
            <a:r>
              <a:rPr lang="el-GR" sz="1800" dirty="0" smtClean="0"/>
              <a:t>ην ευκολία </a:t>
            </a:r>
            <a:r>
              <a:rPr lang="el-GR" sz="1800" dirty="0"/>
              <a:t>εγκατάστασης και </a:t>
            </a:r>
            <a:r>
              <a:rPr lang="el-GR" sz="1800" dirty="0" smtClean="0"/>
              <a:t>συντήρησης</a:t>
            </a:r>
          </a:p>
          <a:p>
            <a:pPr lvl="1" algn="just"/>
            <a:r>
              <a:rPr lang="el-GR" sz="1800" dirty="0" smtClean="0"/>
              <a:t> </a:t>
            </a:r>
            <a:r>
              <a:rPr lang="el-GR" sz="1800" dirty="0"/>
              <a:t>η αντοχή σε καιρικές </a:t>
            </a:r>
            <a:r>
              <a:rPr lang="el-GR" sz="1800" dirty="0" smtClean="0"/>
              <a:t>συνθήκες</a:t>
            </a:r>
          </a:p>
          <a:p>
            <a:pPr lvl="1" algn="just"/>
            <a:r>
              <a:rPr lang="el-GR" sz="1800" dirty="0" smtClean="0"/>
              <a:t>Την  </a:t>
            </a:r>
            <a:r>
              <a:rPr lang="el-GR" sz="1800" dirty="0"/>
              <a:t>περιβαλλοντική επίδραση</a:t>
            </a:r>
          </a:p>
          <a:p>
            <a:pPr algn="just"/>
            <a:r>
              <a:rPr lang="el-GR" sz="2200" dirty="0"/>
              <a:t>Μέσα από τη συγκριτική ανάλυση, η εργασία αυτή φιλοδοξεί να παράσχει χρήσιμες πληροφορίες και κατευθυντήριες γραμμές για την επιλογή και την ανάπτυξη φωτοβολταϊκών συστημάτων υψηλής αποδοτικότητας και αξιοπιστίας</a:t>
            </a:r>
            <a:r>
              <a:rPr lang="el-GR" sz="2200" dirty="0" smtClean="0"/>
              <a:t>.</a:t>
            </a:r>
          </a:p>
          <a:p>
            <a:pPr algn="just"/>
            <a:endParaRPr lang="el-GR" sz="2200" dirty="0"/>
          </a:p>
          <a:p>
            <a:pPr algn="just"/>
            <a:endParaRPr lang="el-GR" dirty="0" smtClean="0"/>
          </a:p>
          <a:p>
            <a:pPr algn="just"/>
            <a:endParaRPr lang="el-GR" sz="2200" dirty="0"/>
          </a:p>
          <a:p>
            <a:pPr algn="just"/>
            <a:endParaRPr lang="el-GR" sz="2200" dirty="0"/>
          </a:p>
        </p:txBody>
      </p:sp>
      <p:sp>
        <p:nvSpPr>
          <p:cNvPr id="4" name="Date Placeholder 3">
            <a:extLst>
              <a:ext uri="{FF2B5EF4-FFF2-40B4-BE49-F238E27FC236}">
                <a16:creationId xmlns:a16="http://schemas.microsoft.com/office/drawing/2014/main" id="{CC177BBA-2D7B-4835-B6CF-D47E28E9C4FF}"/>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377230FA-CB7C-474B-9F4F-B25A459E3E2A}"/>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9A4B2CCD-123B-4D54-B4D3-663E6557D5B1}"/>
              </a:ext>
            </a:extLst>
          </p:cNvPr>
          <p:cNvSpPr>
            <a:spLocks noGrp="1"/>
          </p:cNvSpPr>
          <p:nvPr>
            <p:ph type="sldNum" sz="quarter" idx="12"/>
          </p:nvPr>
        </p:nvSpPr>
        <p:spPr/>
        <p:txBody>
          <a:bodyPr/>
          <a:lstStyle/>
          <a:p>
            <a:fld id="{28C4B9FD-BBCD-4D20-BE68-D5FD8F544B57}" type="slidenum">
              <a:rPr lang="el-GR" smtClean="0"/>
              <a:t>4</a:t>
            </a:fld>
            <a:endParaRPr lang="el-GR" dirty="0"/>
          </a:p>
        </p:txBody>
      </p:sp>
    </p:spTree>
    <p:extLst>
      <p:ext uri="{BB962C8B-B14F-4D97-AF65-F5344CB8AC3E}">
        <p14:creationId xmlns:p14="http://schemas.microsoft.com/office/powerpoint/2010/main" val="12487487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5542" y="365125"/>
            <a:ext cx="7542397" cy="1325563"/>
          </a:xfrm>
        </p:spPr>
        <p:txBody>
          <a:bodyPr>
            <a:normAutofit/>
          </a:bodyPr>
          <a:lstStyle/>
          <a:p>
            <a:r>
              <a:rPr lang="el-GR" sz="3400" b="1" u="sng" dirty="0" smtClean="0"/>
              <a:t>3.1</a:t>
            </a:r>
            <a:r>
              <a:rPr lang="el-GR" sz="3400" b="1" u="sng" dirty="0"/>
              <a:t>. Εξέλιξη Φωτοβολταϊκών συστημάτων</a:t>
            </a:r>
          </a:p>
        </p:txBody>
      </p:sp>
      <p:sp>
        <p:nvSpPr>
          <p:cNvPr id="3" name="Content Placeholder 2"/>
          <p:cNvSpPr>
            <a:spLocks noGrp="1"/>
          </p:cNvSpPr>
          <p:nvPr>
            <p:ph idx="1"/>
          </p:nvPr>
        </p:nvSpPr>
        <p:spPr>
          <a:xfrm>
            <a:off x="838200" y="1825624"/>
            <a:ext cx="7772400" cy="4530725"/>
          </a:xfrm>
        </p:spPr>
        <p:txBody>
          <a:bodyPr>
            <a:normAutofit/>
          </a:bodyPr>
          <a:lstStyle/>
          <a:p>
            <a:pPr marL="0" indent="0">
              <a:buNone/>
            </a:pPr>
            <a:r>
              <a:rPr lang="el-GR" sz="2200" dirty="0" smtClean="0"/>
              <a:t>Η </a:t>
            </a:r>
            <a:r>
              <a:rPr lang="el-GR" sz="2200" dirty="0"/>
              <a:t>ανάπτυξη των φωτοβολταϊκών συστημάτων ξεκίνησε τον 20ο αιώνα, με τις πρώτες εγκαταστάσεις να πραγματοποιούνται κυρίως σε δορυφόρους (Becquerel, 1839; TruesouthSOLAR, 2022</a:t>
            </a:r>
            <a:r>
              <a:rPr lang="el-GR" sz="2200" dirty="0" smtClean="0"/>
              <a:t>).</a:t>
            </a:r>
          </a:p>
          <a:p>
            <a:r>
              <a:rPr lang="el-GR" sz="2200" dirty="0" smtClean="0"/>
              <a:t> </a:t>
            </a:r>
            <a:r>
              <a:rPr lang="el-GR" sz="2200" dirty="0"/>
              <a:t>Η τεχνολογία των Φ/Β πλαισίων βασίζεται στη μετατροπή της ηλιακής ακτινοβολίας σε ηλεκτρική ενέργεια, με τις πρώτες εφαρμογές να χρησιμοποιούν το πυρίτιο ως το βασικό υλικό για τα ηλιακά κύτταρα (Maniscalco et al., 2023</a:t>
            </a:r>
            <a:r>
              <a:rPr lang="el-GR" sz="2200" dirty="0" smtClean="0"/>
              <a:t>).</a:t>
            </a:r>
          </a:p>
          <a:p>
            <a:r>
              <a:rPr lang="el-GR" sz="2200" dirty="0" smtClean="0"/>
              <a:t> </a:t>
            </a:r>
            <a:r>
              <a:rPr lang="el-GR" sz="2200" dirty="0"/>
              <a:t>Στη σύγχρονη εποχή, η ανάπτυξη της τεχνολογίας bifacial (διπλής όψης) έχει βελτιώσει σημαντικά την αποδοτικότητα των φωτοβολταϊκών συστημάτων, επιτρέποντας την απορρόφηση της ηλιακής ακτινοβολίας τόσο από την εμπρόσθια όσο και από την οπίσθια πλευρά των πλαισίων (BougeRV, 2023).</a:t>
            </a:r>
          </a:p>
          <a:p>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p:cNvSpPr>
            <a:spLocks noGrp="1"/>
          </p:cNvSpPr>
          <p:nvPr>
            <p:ph type="ftr" sz="quarter" idx="11"/>
          </p:nvPr>
        </p:nvSpPr>
        <p:spPr/>
        <p:txBody>
          <a:bodyPr/>
          <a:lstStyle/>
          <a:p>
            <a:r>
              <a:rPr lang="el-GR" dirty="0"/>
              <a:t>Διπλωματική Εργασία</a:t>
            </a:r>
          </a:p>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5</a:t>
            </a:fld>
            <a:endParaRPr lang="el-GR" dirty="0"/>
          </a:p>
        </p:txBody>
      </p:sp>
      <p:pic>
        <p:nvPicPr>
          <p:cNvPr id="7" name="Picture 6"/>
          <p:cNvPicPr>
            <a:picLocks noChangeAspect="1"/>
          </p:cNvPicPr>
          <p:nvPr/>
        </p:nvPicPr>
        <p:blipFill>
          <a:blip r:embed="rId2"/>
          <a:stretch>
            <a:fillRect/>
          </a:stretch>
        </p:blipFill>
        <p:spPr>
          <a:xfrm>
            <a:off x="8610600" y="1825624"/>
            <a:ext cx="2615908" cy="3379234"/>
          </a:xfrm>
          <a:prstGeom prst="rect">
            <a:avLst/>
          </a:prstGeom>
        </p:spPr>
      </p:pic>
      <p:sp>
        <p:nvSpPr>
          <p:cNvPr id="8" name="Rectangle 7"/>
          <p:cNvSpPr/>
          <p:nvPr/>
        </p:nvSpPr>
        <p:spPr>
          <a:xfrm>
            <a:off x="8691134" y="5185905"/>
            <a:ext cx="2535374" cy="307777"/>
          </a:xfrm>
          <a:prstGeom prst="rect">
            <a:avLst/>
          </a:prstGeom>
        </p:spPr>
        <p:txBody>
          <a:bodyPr wrap="none">
            <a:spAutoFit/>
          </a:bodyPr>
          <a:lstStyle/>
          <a:p>
            <a:pPr algn="ctr"/>
            <a:r>
              <a:rPr lang="el-GR" sz="1400" i="1" dirty="0" smtClean="0"/>
              <a:t>Εγκατάσταση Φ/β σε δορυφόρο</a:t>
            </a:r>
            <a:endParaRPr lang="el-GR" sz="1400" i="1" dirty="0"/>
          </a:p>
        </p:txBody>
      </p:sp>
    </p:spTree>
    <p:extLst>
      <p:ext uri="{BB962C8B-B14F-4D97-AF65-F5344CB8AC3E}">
        <p14:creationId xmlns:p14="http://schemas.microsoft.com/office/powerpoint/2010/main" val="1520003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b="1" u="sng" dirty="0" smtClean="0"/>
              <a:t>3.2</a:t>
            </a:r>
            <a:r>
              <a:rPr lang="el-GR" b="1" u="sng" dirty="0"/>
              <a:t>. Συστήματα στήριξης Φ/β πλαισίων</a:t>
            </a:r>
          </a:p>
        </p:txBody>
      </p:sp>
      <p:sp>
        <p:nvSpPr>
          <p:cNvPr id="3" name="Content Placeholder 2"/>
          <p:cNvSpPr>
            <a:spLocks noGrp="1"/>
          </p:cNvSpPr>
          <p:nvPr>
            <p:ph idx="1"/>
          </p:nvPr>
        </p:nvSpPr>
        <p:spPr/>
        <p:txBody>
          <a:bodyPr>
            <a:normAutofit/>
          </a:bodyPr>
          <a:lstStyle/>
          <a:p>
            <a:pPr marL="0" indent="0">
              <a:buNone/>
            </a:pPr>
            <a:r>
              <a:rPr lang="el-GR" sz="2200" dirty="0" smtClean="0"/>
              <a:t>Τα </a:t>
            </a:r>
            <a:r>
              <a:rPr lang="el-GR" sz="2200" dirty="0"/>
              <a:t>συστήματα στήριξης παίζουν κρίσιμο ρόλο στην απόδοση των φωτοβολταϊκών εγκαταστάσεων, καθώς καθορίζουν τη γωνία κλίσης και τον προσανατολισμό των πλαισίων προς τον ήλιο, παράγοντες που επηρεάζουν άμεσα την παραγόμενη ενέργεια (Libal &amp; Kopecek, 2018). </a:t>
            </a:r>
            <a:endParaRPr lang="el-GR" sz="2200" dirty="0" smtClean="0"/>
          </a:p>
          <a:p>
            <a:pPr marL="0" indent="0">
              <a:buNone/>
            </a:pPr>
            <a:r>
              <a:rPr lang="el-GR" sz="2200" dirty="0" smtClean="0"/>
              <a:t>Οι </a:t>
            </a:r>
            <a:r>
              <a:rPr lang="el-GR" sz="2200" dirty="0"/>
              <a:t>δύο βασικές κατηγορίες συστημάτων στήριξης είναι:</a:t>
            </a:r>
          </a:p>
          <a:p>
            <a:r>
              <a:rPr lang="el-GR" sz="2400" b="1" dirty="0"/>
              <a:t>Σταθερές βάσεις </a:t>
            </a:r>
            <a:r>
              <a:rPr lang="el-GR" sz="2400" b="1" dirty="0" smtClean="0"/>
              <a:t>στήριξης (</a:t>
            </a:r>
            <a:r>
              <a:rPr lang="en-US" sz="2400" b="1" dirty="0" smtClean="0"/>
              <a:t>Fixed)</a:t>
            </a:r>
            <a:endParaRPr lang="el-GR" sz="2400" dirty="0" smtClean="0"/>
          </a:p>
          <a:p>
            <a:r>
              <a:rPr lang="el-GR" sz="2400" b="1" dirty="0"/>
              <a:t>Συστήματα ηλιακής παρακολούθησης (Trackers</a:t>
            </a:r>
            <a:r>
              <a:rPr lang="el-GR" sz="2400" b="1" dirty="0" smtClean="0"/>
              <a:t>)</a:t>
            </a:r>
            <a:endParaRPr lang="el-GR" sz="2400" dirty="0"/>
          </a:p>
          <a:p>
            <a:pPr marL="0" indent="0">
              <a:buNone/>
            </a:pPr>
            <a:endParaRPr lang="el-GR" dirty="0"/>
          </a:p>
          <a:p>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p:cNvSpPr>
            <a:spLocks noGrp="1"/>
          </p:cNvSpPr>
          <p:nvPr>
            <p:ph type="ftr" sz="quarter" idx="11"/>
          </p:nvPr>
        </p:nvSpPr>
        <p:spPr/>
        <p:txBody>
          <a:bodyPr/>
          <a:lstStyle/>
          <a:p>
            <a:r>
              <a:rPr lang="el-GR" dirty="0"/>
              <a:t>Διπλωματική Εργασία</a:t>
            </a:r>
          </a:p>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6</a:t>
            </a:fld>
            <a:endParaRPr lang="el-GR"/>
          </a:p>
        </p:txBody>
      </p:sp>
    </p:spTree>
    <p:extLst>
      <p:ext uri="{BB962C8B-B14F-4D97-AF65-F5344CB8AC3E}">
        <p14:creationId xmlns:p14="http://schemas.microsoft.com/office/powerpoint/2010/main" val="30702689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u="sng" dirty="0" smtClean="0"/>
              <a:t>3.2 </a:t>
            </a:r>
            <a:r>
              <a:rPr lang="el-GR" b="1" u="sng" dirty="0"/>
              <a:t>Συστήματα στήριξης Φ/β πλαισίων</a:t>
            </a:r>
          </a:p>
        </p:txBody>
      </p:sp>
      <p:sp>
        <p:nvSpPr>
          <p:cNvPr id="3" name="Content Placeholder 2"/>
          <p:cNvSpPr>
            <a:spLocks noGrp="1"/>
          </p:cNvSpPr>
          <p:nvPr>
            <p:ph idx="1"/>
          </p:nvPr>
        </p:nvSpPr>
        <p:spPr>
          <a:xfrm>
            <a:off x="838200" y="1690688"/>
            <a:ext cx="5136931" cy="4665662"/>
          </a:xfrm>
        </p:spPr>
        <p:txBody>
          <a:bodyPr>
            <a:normAutofit/>
          </a:bodyPr>
          <a:lstStyle/>
          <a:p>
            <a:r>
              <a:rPr lang="el-GR" sz="2400" b="1" dirty="0" smtClean="0"/>
              <a:t>Σταθερές </a:t>
            </a:r>
            <a:r>
              <a:rPr lang="el-GR" sz="2400" b="1" dirty="0"/>
              <a:t>βάσεις στήριξης</a:t>
            </a:r>
            <a:r>
              <a:rPr lang="el-GR" sz="2400" dirty="0" smtClean="0"/>
              <a:t>:</a:t>
            </a:r>
          </a:p>
          <a:p>
            <a:pPr marL="0" indent="0">
              <a:buNone/>
            </a:pPr>
            <a:r>
              <a:rPr lang="el-GR" sz="2200" dirty="0"/>
              <a:t>Οι βάσεις αυτές διατηρούν τα Φ/Β πλαίσια σε σταθερή θέση καθ' όλη τη διάρκεια του έτους, χωρίς δυνατότητα προσαρμογής στην ηλιακή ακτινοβολία. Η σταθερή στήριξη είναι λιγότερο δαπανηρή και παρουσιάζει μικρότερο κόστος συντήρησης, αλλά έχει χαμηλότερη απόδοση σε σχέση με συστήματα παρακολούθησης (tracker) (Bhang et al., 2019).</a:t>
            </a:r>
          </a:p>
          <a:p>
            <a:pPr marL="0" indent="0">
              <a:buNone/>
            </a:pP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p:cNvSpPr>
            <a:spLocks noGrp="1"/>
          </p:cNvSpPr>
          <p:nvPr>
            <p:ph type="ftr" sz="quarter" idx="11"/>
          </p:nvPr>
        </p:nvSpPr>
        <p:spPr/>
        <p:txBody>
          <a:bodyPr/>
          <a:lstStyle/>
          <a:p>
            <a:r>
              <a:rPr lang="el-GR" dirty="0"/>
              <a:t>Διπλωματική Εργασία</a:t>
            </a:r>
          </a:p>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7</a:t>
            </a:fld>
            <a:endParaRPr lang="el-GR"/>
          </a:p>
        </p:txBody>
      </p:sp>
      <p:pic>
        <p:nvPicPr>
          <p:cNvPr id="7" name="Picture 6"/>
          <p:cNvPicPr>
            <a:picLocks noChangeAspect="1"/>
          </p:cNvPicPr>
          <p:nvPr/>
        </p:nvPicPr>
        <p:blipFill rotWithShape="1">
          <a:blip r:embed="rId3"/>
          <a:srcRect l="10510" t="4287" r="4054" b="10277"/>
          <a:stretch/>
        </p:blipFill>
        <p:spPr>
          <a:xfrm>
            <a:off x="6504664" y="1690688"/>
            <a:ext cx="4932411" cy="3967162"/>
          </a:xfrm>
          <a:prstGeom prst="rect">
            <a:avLst/>
          </a:prstGeom>
        </p:spPr>
      </p:pic>
      <p:sp>
        <p:nvSpPr>
          <p:cNvPr id="8" name="Rectangle 7"/>
          <p:cNvSpPr/>
          <p:nvPr/>
        </p:nvSpPr>
        <p:spPr>
          <a:xfrm>
            <a:off x="7838988" y="5503961"/>
            <a:ext cx="2263761" cy="307777"/>
          </a:xfrm>
          <a:prstGeom prst="rect">
            <a:avLst/>
          </a:prstGeom>
        </p:spPr>
        <p:txBody>
          <a:bodyPr wrap="none">
            <a:spAutoFit/>
          </a:bodyPr>
          <a:lstStyle/>
          <a:p>
            <a:r>
              <a:rPr lang="el-GR" sz="1400" dirty="0" smtClean="0"/>
              <a:t>Απεικόνιση σταθερής βάσης</a:t>
            </a:r>
            <a:endParaRPr lang="el-GR" sz="1400" dirty="0"/>
          </a:p>
        </p:txBody>
      </p:sp>
    </p:spTree>
    <p:extLst>
      <p:ext uri="{BB962C8B-B14F-4D97-AF65-F5344CB8AC3E}">
        <p14:creationId xmlns:p14="http://schemas.microsoft.com/office/powerpoint/2010/main" val="14674974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u="sng" dirty="0"/>
              <a:t>3.2 Συστήματα στήριξης Φ/β πλαισίων</a:t>
            </a:r>
            <a:endParaRPr lang="el-GR" sz="3200" dirty="0"/>
          </a:p>
        </p:txBody>
      </p:sp>
      <p:sp>
        <p:nvSpPr>
          <p:cNvPr id="3" name="Content Placeholder 2"/>
          <p:cNvSpPr>
            <a:spLocks noGrp="1"/>
          </p:cNvSpPr>
          <p:nvPr>
            <p:ph idx="1"/>
          </p:nvPr>
        </p:nvSpPr>
        <p:spPr>
          <a:xfrm>
            <a:off x="838200" y="1690688"/>
            <a:ext cx="5136931" cy="4665662"/>
          </a:xfrm>
        </p:spPr>
        <p:txBody>
          <a:bodyPr>
            <a:normAutofit/>
          </a:bodyPr>
          <a:lstStyle/>
          <a:p>
            <a:r>
              <a:rPr lang="el-GR" sz="2400" b="1" dirty="0"/>
              <a:t>Συστήματα ηλιακής παρακολούθησης (Trackers)</a:t>
            </a:r>
            <a:r>
              <a:rPr lang="el-GR" sz="2400" dirty="0"/>
              <a:t>: </a:t>
            </a:r>
          </a:p>
          <a:p>
            <a:pPr marL="0" indent="0">
              <a:buNone/>
            </a:pPr>
            <a:r>
              <a:rPr lang="el-GR" sz="2200" dirty="0"/>
              <a:t>Αυτά τα συστήματα παρακολουθούν τη θέση του ήλιου κατά τη διάρκεια της ημέρας, επιτρέποντας την αύξηση της παραγόμενης ενέργειας. Τα μονοαξονικά συστήματα παρακολούθησης είναι μια δημοφιλής επιλογή, καθώς προσαρμόζουν τη γωνία των πλαισίων σε έναν άξονα, ενώ τα διπλά αξονικά συστήματα επιτρέπουν ακόμη μεγαλύτερη προσαρμοστικότητα, αυξάνοντας περαιτέρω την απόδοση (Nextracker Inc., 2020).</a:t>
            </a:r>
          </a:p>
          <a:p>
            <a:pPr marL="0" indent="0">
              <a:buNone/>
            </a:pP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p:cNvSpPr>
            <a:spLocks noGrp="1"/>
          </p:cNvSpPr>
          <p:nvPr>
            <p:ph type="ftr" sz="quarter" idx="11"/>
          </p:nvPr>
        </p:nvSpPr>
        <p:spPr/>
        <p:txBody>
          <a:bodyPr/>
          <a:lstStyle/>
          <a:p>
            <a:r>
              <a:rPr lang="el-GR" dirty="0"/>
              <a:t>Διπλωματική Εργασία</a:t>
            </a:r>
          </a:p>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8</a:t>
            </a:fld>
            <a:endParaRPr lang="el-GR" dirty="0"/>
          </a:p>
        </p:txBody>
      </p:sp>
      <p:pic>
        <p:nvPicPr>
          <p:cNvPr id="7" name="Picture 6"/>
          <p:cNvPicPr>
            <a:picLocks noChangeAspect="1"/>
          </p:cNvPicPr>
          <p:nvPr/>
        </p:nvPicPr>
        <p:blipFill>
          <a:blip r:embed="rId3"/>
          <a:stretch>
            <a:fillRect/>
          </a:stretch>
        </p:blipFill>
        <p:spPr>
          <a:xfrm>
            <a:off x="5975131" y="1530200"/>
            <a:ext cx="5378669" cy="3339142"/>
          </a:xfrm>
          <a:prstGeom prst="rect">
            <a:avLst/>
          </a:prstGeom>
        </p:spPr>
      </p:pic>
      <p:sp>
        <p:nvSpPr>
          <p:cNvPr id="10" name="Rectangle 9"/>
          <p:cNvSpPr/>
          <p:nvPr/>
        </p:nvSpPr>
        <p:spPr>
          <a:xfrm>
            <a:off x="6912743" y="4869342"/>
            <a:ext cx="3933577" cy="307777"/>
          </a:xfrm>
          <a:prstGeom prst="rect">
            <a:avLst/>
          </a:prstGeom>
        </p:spPr>
        <p:txBody>
          <a:bodyPr wrap="none">
            <a:spAutoFit/>
          </a:bodyPr>
          <a:lstStyle/>
          <a:p>
            <a:r>
              <a:rPr lang="el-GR" sz="1400" i="1" dirty="0" smtClean="0"/>
              <a:t>Απεικόνιση Μονοαξονικού Υδραυλικού Συστήματος</a:t>
            </a:r>
            <a:endParaRPr lang="el-GR" sz="1400" i="1" dirty="0"/>
          </a:p>
        </p:txBody>
      </p:sp>
    </p:spTree>
    <p:extLst>
      <p:ext uri="{BB962C8B-B14F-4D97-AF65-F5344CB8AC3E}">
        <p14:creationId xmlns:p14="http://schemas.microsoft.com/office/powerpoint/2010/main" val="12234908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b="1" u="sng" dirty="0" smtClean="0"/>
              <a:t>3.</a:t>
            </a:r>
            <a:r>
              <a:rPr lang="en-US" b="1" u="sng" dirty="0"/>
              <a:t>3</a:t>
            </a:r>
            <a:r>
              <a:rPr lang="el-GR" b="1" u="sng" dirty="0"/>
              <a:t>. Παράγοντες που επηρεάζουν την απόδοση των Φ/Β συστημάτων</a:t>
            </a:r>
          </a:p>
        </p:txBody>
      </p:sp>
      <p:sp>
        <p:nvSpPr>
          <p:cNvPr id="3" name="Content Placeholder 2"/>
          <p:cNvSpPr>
            <a:spLocks noGrp="1"/>
          </p:cNvSpPr>
          <p:nvPr>
            <p:ph idx="1"/>
          </p:nvPr>
        </p:nvSpPr>
        <p:spPr>
          <a:xfrm>
            <a:off x="838200" y="1825625"/>
            <a:ext cx="6009167" cy="4351338"/>
          </a:xfrm>
        </p:spPr>
        <p:txBody>
          <a:bodyPr>
            <a:normAutofit lnSpcReduction="10000"/>
          </a:bodyPr>
          <a:lstStyle/>
          <a:p>
            <a:pPr marL="0" indent="0">
              <a:buNone/>
            </a:pPr>
            <a:r>
              <a:rPr lang="el-GR" sz="2200" dirty="0"/>
              <a:t>Η απόδοση ενός φωτοβολταϊκού συστήματος εξαρτάται από μια σειρά παραγόντων, </a:t>
            </a:r>
            <a:r>
              <a:rPr lang="el-GR" sz="2200" dirty="0" smtClean="0"/>
              <a:t>όπως:</a:t>
            </a:r>
          </a:p>
          <a:p>
            <a:r>
              <a:rPr lang="el-GR" sz="2200" dirty="0" smtClean="0"/>
              <a:t> </a:t>
            </a:r>
            <a:r>
              <a:rPr lang="el-GR" sz="2200" dirty="0"/>
              <a:t>η γωνία </a:t>
            </a:r>
            <a:r>
              <a:rPr lang="el-GR" sz="2200" dirty="0" smtClean="0"/>
              <a:t>κλίσης</a:t>
            </a:r>
          </a:p>
          <a:p>
            <a:r>
              <a:rPr lang="el-GR" sz="2200" dirty="0" smtClean="0"/>
              <a:t>το </a:t>
            </a:r>
            <a:r>
              <a:rPr lang="el-GR" sz="2200" dirty="0"/>
              <a:t>γεωγραφικό </a:t>
            </a:r>
            <a:r>
              <a:rPr lang="el-GR" sz="2200" dirty="0" smtClean="0"/>
              <a:t>πλάτος</a:t>
            </a:r>
          </a:p>
          <a:p>
            <a:r>
              <a:rPr lang="el-GR" sz="2200" dirty="0" smtClean="0"/>
              <a:t> </a:t>
            </a:r>
            <a:r>
              <a:rPr lang="el-GR" sz="2200" dirty="0"/>
              <a:t>η ανακλαστικότητα του εδάφους (albedo), καθώς και η ανύψωση των πλαισίων από το έδαφος (LG Electronics Inc., 2017). </a:t>
            </a:r>
            <a:endParaRPr lang="el-GR" sz="2200" dirty="0" smtClean="0"/>
          </a:p>
          <a:p>
            <a:pPr marL="0" indent="0">
              <a:buNone/>
            </a:pPr>
            <a:r>
              <a:rPr lang="el-GR" sz="2200" dirty="0" smtClean="0"/>
              <a:t>Μελέτες έχουν δείξει ότι η </a:t>
            </a:r>
            <a:r>
              <a:rPr lang="el-GR" sz="2200" b="1" dirty="0" smtClean="0"/>
              <a:t>σωστή σχεδίαση</a:t>
            </a:r>
            <a:r>
              <a:rPr lang="el-GR" sz="2200" dirty="0" smtClean="0"/>
              <a:t> και εγκατάσταση των πλαισίων μπορεί να αυξήσει την </a:t>
            </a:r>
            <a:r>
              <a:rPr lang="el-GR" sz="2200" b="1" dirty="0" smtClean="0"/>
              <a:t>αποδοτικότητα</a:t>
            </a:r>
            <a:r>
              <a:rPr lang="el-GR" sz="2200" dirty="0" smtClean="0"/>
              <a:t> έως και </a:t>
            </a:r>
            <a:r>
              <a:rPr lang="el-GR" sz="2200" b="1" dirty="0" smtClean="0"/>
              <a:t>30%</a:t>
            </a:r>
            <a:r>
              <a:rPr lang="el-GR" sz="2200" dirty="0" smtClean="0"/>
              <a:t> σε σχέση με συμβατικά συστήματα, ειδικά όταν χρησιμοποιούνται πλαίσια διπλής όψης σε συνδυασμό με ιχνηλάτες (Libal &amp; Kopecek, 2018)</a:t>
            </a:r>
          </a:p>
          <a:p>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p:cNvSpPr>
            <a:spLocks noGrp="1"/>
          </p:cNvSpPr>
          <p:nvPr>
            <p:ph type="ftr" sz="quarter" idx="11"/>
          </p:nvPr>
        </p:nvSpPr>
        <p:spPr/>
        <p:txBody>
          <a:bodyPr/>
          <a:lstStyle/>
          <a:p>
            <a:r>
              <a:rPr lang="el-GR" dirty="0"/>
              <a:t>Διπλωματική Εργασία</a:t>
            </a:r>
          </a:p>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9</a:t>
            </a:fld>
            <a:endParaRPr lang="el-GR"/>
          </a:p>
        </p:txBody>
      </p:sp>
      <p:sp>
        <p:nvSpPr>
          <p:cNvPr id="10" name="Rectangle 9"/>
          <p:cNvSpPr/>
          <p:nvPr/>
        </p:nvSpPr>
        <p:spPr>
          <a:xfrm>
            <a:off x="7595939" y="4993343"/>
            <a:ext cx="2959208" cy="307777"/>
          </a:xfrm>
          <a:prstGeom prst="rect">
            <a:avLst/>
          </a:prstGeom>
        </p:spPr>
        <p:txBody>
          <a:bodyPr wrap="none">
            <a:spAutoFit/>
          </a:bodyPr>
          <a:lstStyle/>
          <a:p>
            <a:r>
              <a:rPr lang="el-GR" sz="1400" i="1" dirty="0" smtClean="0"/>
              <a:t>Θέση του ήλιου ανά διάφορους μήνες</a:t>
            </a:r>
            <a:endParaRPr lang="el-GR" sz="1400" i="1" dirty="0"/>
          </a:p>
        </p:txBody>
      </p:sp>
      <p:pic>
        <p:nvPicPr>
          <p:cNvPr id="11" name="Picture 10"/>
          <p:cNvPicPr>
            <a:picLocks noChangeAspect="1"/>
          </p:cNvPicPr>
          <p:nvPr/>
        </p:nvPicPr>
        <p:blipFill>
          <a:blip r:embed="rId2"/>
          <a:stretch>
            <a:fillRect/>
          </a:stretch>
        </p:blipFill>
        <p:spPr>
          <a:xfrm>
            <a:off x="6847366" y="1716645"/>
            <a:ext cx="4506433" cy="3251200"/>
          </a:xfrm>
          <a:prstGeom prst="rect">
            <a:avLst/>
          </a:prstGeom>
        </p:spPr>
      </p:pic>
    </p:spTree>
    <p:extLst>
      <p:ext uri="{BB962C8B-B14F-4D97-AF65-F5344CB8AC3E}">
        <p14:creationId xmlns:p14="http://schemas.microsoft.com/office/powerpoint/2010/main" val="30898547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5F48B-F629-4F8E-B986-F136AD19B0B8}"/>
              </a:ext>
            </a:extLst>
          </p:cNvPr>
          <p:cNvSpPr>
            <a:spLocks noGrp="1"/>
          </p:cNvSpPr>
          <p:nvPr>
            <p:ph type="title"/>
          </p:nvPr>
        </p:nvSpPr>
        <p:spPr/>
        <p:txBody>
          <a:bodyPr/>
          <a:lstStyle/>
          <a:p>
            <a:r>
              <a:rPr lang="el-GR" b="1" dirty="0"/>
              <a:t>4. </a:t>
            </a:r>
            <a:r>
              <a:rPr lang="el-GR" b="1" u="sng" dirty="0" smtClean="0"/>
              <a:t>Σύγκριση δύο διαφορετικών συστημάτων 100</a:t>
            </a:r>
            <a:r>
              <a:rPr lang="en-US" b="1" u="sng" dirty="0" smtClean="0"/>
              <a:t>0 Kw</a:t>
            </a:r>
            <a:endParaRPr lang="en-US" sz="3000" b="1" u="sng" dirty="0"/>
          </a:p>
        </p:txBody>
      </p:sp>
      <p:sp>
        <p:nvSpPr>
          <p:cNvPr id="3" name="Content Placeholder 2">
            <a:extLst>
              <a:ext uri="{FF2B5EF4-FFF2-40B4-BE49-F238E27FC236}">
                <a16:creationId xmlns:a16="http://schemas.microsoft.com/office/drawing/2014/main" id="{A254BB49-A49A-466F-85C7-17B0643FC5DD}"/>
              </a:ext>
            </a:extLst>
          </p:cNvPr>
          <p:cNvSpPr>
            <a:spLocks noGrp="1"/>
          </p:cNvSpPr>
          <p:nvPr>
            <p:ph idx="1"/>
          </p:nvPr>
        </p:nvSpPr>
        <p:spPr/>
        <p:txBody>
          <a:bodyPr>
            <a:normAutofit/>
          </a:bodyPr>
          <a:lstStyle/>
          <a:p>
            <a:pPr marL="0" indent="0">
              <a:buNone/>
            </a:pPr>
            <a:r>
              <a:rPr lang="el-GR" sz="2200" dirty="0" smtClean="0"/>
              <a:t>Στην </a:t>
            </a:r>
            <a:r>
              <a:rPr lang="el-GR" sz="2200" dirty="0"/>
              <a:t>παρούσα </a:t>
            </a:r>
            <a:r>
              <a:rPr lang="el-GR" sz="2200" dirty="0" smtClean="0"/>
              <a:t>εργασία θα γίνει </a:t>
            </a:r>
            <a:r>
              <a:rPr lang="el-GR" sz="2200" dirty="0"/>
              <a:t>σύγκριση δύο διαφορετικών συστημάτων στήριξης φωτοβολταϊκών (Φ/Β) </a:t>
            </a:r>
            <a:r>
              <a:rPr lang="el-GR" sz="2200" dirty="0" smtClean="0"/>
              <a:t>πλαισίων, </a:t>
            </a:r>
            <a:r>
              <a:rPr lang="el-GR" sz="2200" dirty="0"/>
              <a:t>μέσω του λογισμικού </a:t>
            </a:r>
            <a:r>
              <a:rPr lang="el-GR" sz="2200" b="1" dirty="0"/>
              <a:t>PVSYST</a:t>
            </a:r>
            <a:r>
              <a:rPr lang="el-GR" sz="2200" dirty="0" smtClean="0"/>
              <a:t>. </a:t>
            </a:r>
          </a:p>
          <a:p>
            <a:pPr marL="0" indent="0">
              <a:buNone/>
            </a:pPr>
            <a:r>
              <a:rPr lang="el-GR" sz="2200" dirty="0" smtClean="0"/>
              <a:t>Η </a:t>
            </a:r>
            <a:r>
              <a:rPr lang="el-GR" sz="2200" dirty="0"/>
              <a:t>ανάλυση αφορά </a:t>
            </a:r>
            <a:r>
              <a:rPr lang="el-GR" sz="2200" dirty="0" smtClean="0"/>
              <a:t>:</a:t>
            </a:r>
          </a:p>
          <a:p>
            <a:r>
              <a:rPr lang="el-GR" sz="2200" b="1" dirty="0" smtClean="0"/>
              <a:t>σταθερό </a:t>
            </a:r>
            <a:r>
              <a:rPr lang="el-GR" sz="2200" b="1" dirty="0"/>
              <a:t>σύστημα </a:t>
            </a:r>
            <a:r>
              <a:rPr lang="el-GR" sz="2200" dirty="0"/>
              <a:t>στήριξης διπλού πασσάλου </a:t>
            </a:r>
            <a:endParaRPr lang="el-GR" sz="2200" dirty="0" smtClean="0"/>
          </a:p>
          <a:p>
            <a:r>
              <a:rPr lang="el-GR" sz="2200" b="1" dirty="0" smtClean="0"/>
              <a:t>μονοαξονικό υδραυλικό σύστημα</a:t>
            </a:r>
            <a:r>
              <a:rPr lang="el-GR" sz="2200" dirty="0" smtClean="0"/>
              <a:t> </a:t>
            </a:r>
            <a:r>
              <a:rPr lang="el-GR" sz="2200" dirty="0"/>
              <a:t>με ηλιακούς ιχνηλάτες (trackers</a:t>
            </a:r>
            <a:r>
              <a:rPr lang="el-GR" sz="2200" dirty="0" smtClean="0"/>
              <a:t>).</a:t>
            </a:r>
          </a:p>
          <a:p>
            <a:pPr marL="0" indent="0" algn="just">
              <a:buNone/>
            </a:pPr>
            <a:r>
              <a:rPr lang="el-GR" sz="2200" dirty="0" smtClean="0"/>
              <a:t>Χρησιμοποιήθηκαν </a:t>
            </a:r>
            <a:r>
              <a:rPr lang="el-GR" sz="2200" dirty="0"/>
              <a:t>δεδομένα από πραγματική εγκατάσταση 1000 kW για τη διασφάλιση της ακρίβειας και της αξιοπιστίας των αποτελεσμάτων.</a:t>
            </a:r>
          </a:p>
          <a:p>
            <a:pPr marL="0" indent="0" algn="just">
              <a:buNone/>
            </a:pPr>
            <a:r>
              <a:rPr lang="el-GR" sz="2200" dirty="0"/>
              <a:t> </a:t>
            </a:r>
          </a:p>
        </p:txBody>
      </p:sp>
      <p:sp>
        <p:nvSpPr>
          <p:cNvPr id="4" name="Date Placeholder 3">
            <a:extLst>
              <a:ext uri="{FF2B5EF4-FFF2-40B4-BE49-F238E27FC236}">
                <a16:creationId xmlns:a16="http://schemas.microsoft.com/office/drawing/2014/main" id="{75B2CC09-2F70-4566-A61D-8B551CE42578}"/>
              </a:ext>
            </a:extLst>
          </p:cNvPr>
          <p:cNvSpPr>
            <a:spLocks noGrp="1"/>
          </p:cNvSpPr>
          <p:nvPr>
            <p:ph type="dt" sz="half" idx="10"/>
          </p:nvPr>
        </p:nvSpPr>
        <p:spPr/>
        <p:txBody>
          <a:bodyPr/>
          <a:lstStyle/>
          <a:p>
            <a:fld id="{2F155C2B-0C9C-4BD2-B6C7-804AF6A85710}" type="datetime1">
              <a:rPr lang="el-GR" smtClean="0"/>
              <a:t>21/9/2024</a:t>
            </a:fld>
            <a:endParaRPr lang="el-GR" dirty="0"/>
          </a:p>
        </p:txBody>
      </p:sp>
      <p:sp>
        <p:nvSpPr>
          <p:cNvPr id="5" name="Footer Placeholder 4">
            <a:extLst>
              <a:ext uri="{FF2B5EF4-FFF2-40B4-BE49-F238E27FC236}">
                <a16:creationId xmlns:a16="http://schemas.microsoft.com/office/drawing/2014/main" id="{33B5129A-95E1-4BC3-8FD1-E4027E5AAE3D}"/>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0FF72C8A-B546-457D-9A8C-E60E589DF4AA}"/>
              </a:ext>
            </a:extLst>
          </p:cNvPr>
          <p:cNvSpPr>
            <a:spLocks noGrp="1"/>
          </p:cNvSpPr>
          <p:nvPr>
            <p:ph type="sldNum" sz="quarter" idx="12"/>
          </p:nvPr>
        </p:nvSpPr>
        <p:spPr/>
        <p:txBody>
          <a:bodyPr/>
          <a:lstStyle/>
          <a:p>
            <a:fld id="{28C4B9FD-BBCD-4D20-BE68-D5FD8F544B57}" type="slidenum">
              <a:rPr lang="el-GR" smtClean="0"/>
              <a:t>10</a:t>
            </a:fld>
            <a:endParaRPr lang="el-GR" dirty="0"/>
          </a:p>
        </p:txBody>
      </p:sp>
    </p:spTree>
    <p:extLst>
      <p:ext uri="{BB962C8B-B14F-4D97-AF65-F5344CB8AC3E}">
        <p14:creationId xmlns:p14="http://schemas.microsoft.com/office/powerpoint/2010/main" val="1772740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b="1" u="sng" dirty="0" smtClean="0"/>
              <a:t>3.4  </a:t>
            </a:r>
            <a:r>
              <a:rPr lang="el-GR" b="1" u="sng" dirty="0"/>
              <a:t>Λογισμικά προσομοίωσης για Φ/Β συστήματα</a:t>
            </a:r>
          </a:p>
        </p:txBody>
      </p:sp>
      <p:sp>
        <p:nvSpPr>
          <p:cNvPr id="3" name="Content Placeholder 2"/>
          <p:cNvSpPr>
            <a:spLocks noGrp="1"/>
          </p:cNvSpPr>
          <p:nvPr>
            <p:ph idx="1"/>
          </p:nvPr>
        </p:nvSpPr>
        <p:spPr/>
        <p:txBody>
          <a:bodyPr>
            <a:normAutofit/>
          </a:bodyPr>
          <a:lstStyle/>
          <a:p>
            <a:r>
              <a:rPr lang="el-GR" sz="2400" dirty="0" smtClean="0"/>
              <a:t>Το </a:t>
            </a:r>
            <a:r>
              <a:rPr lang="el-GR" sz="2400" b="1" dirty="0"/>
              <a:t>PVsyst</a:t>
            </a:r>
            <a:r>
              <a:rPr lang="el-GR" sz="2400" dirty="0"/>
              <a:t> είναι ένα εξειδικευμένο λογισμικό που χρησιμοποιείται για το σχεδιασμό και την ανάλυση φωτοβολταϊκών συστημάτων. Επιτρέπει την προσομοίωση της απόδοσης εγκαταστάσεων ηλιακής ενέργειας, λαμβάνοντας υπόψη παράγοντες όπως οι τοπικές καιρικές συνθήκες, η γωνία κλίσης των πάνελ, οι απώλειες από σκιάσεις, οι θερμοκρασιακές επιδράσεις και η ποιότητα του εξοπλισμού. </a:t>
            </a:r>
          </a:p>
          <a:p>
            <a:r>
              <a:rPr lang="el-GR" sz="2400" dirty="0" smtClean="0"/>
              <a:t>Το </a:t>
            </a:r>
            <a:r>
              <a:rPr lang="el-GR" sz="2400" dirty="0"/>
              <a:t>λογισμικό αυτό </a:t>
            </a:r>
            <a:r>
              <a:rPr lang="el-GR" sz="2400" dirty="0" smtClean="0"/>
              <a:t>βοηθά να υπολογίστεί η </a:t>
            </a:r>
            <a:r>
              <a:rPr lang="el-GR" sz="2400" dirty="0"/>
              <a:t>παραγωγή ενέργειας με ακρίβεια και να </a:t>
            </a:r>
            <a:r>
              <a:rPr lang="el-GR" sz="2400" dirty="0" smtClean="0"/>
              <a:t>εντοπιστούν </a:t>
            </a:r>
            <a:r>
              <a:rPr lang="el-GR" sz="2400" dirty="0"/>
              <a:t>τα βέλτιστα τεχνικά χαρακτηριστικά για τη μέγιστη απόδοση ενός έργου.</a:t>
            </a:r>
            <a:endParaRPr lang="el-GR" sz="2200" b="1" dirty="0"/>
          </a:p>
        </p:txBody>
      </p:sp>
      <p:sp>
        <p:nvSpPr>
          <p:cNvPr id="4" name="Date Placeholder 3"/>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p:cNvSpPr>
            <a:spLocks noGrp="1"/>
          </p:cNvSpPr>
          <p:nvPr>
            <p:ph type="ftr" sz="quarter" idx="11"/>
          </p:nvPr>
        </p:nvSpPr>
        <p:spPr/>
        <p:txBody>
          <a:bodyPr/>
          <a:lstStyle/>
          <a:p>
            <a:r>
              <a:rPr lang="el-GR" dirty="0"/>
              <a:t>Διπλωματική Εργασία</a:t>
            </a:r>
          </a:p>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11</a:t>
            </a:fld>
            <a:endParaRPr lang="el-GR"/>
          </a:p>
        </p:txBody>
      </p:sp>
    </p:spTree>
    <p:extLst>
      <p:ext uri="{BB962C8B-B14F-4D97-AF65-F5344CB8AC3E}">
        <p14:creationId xmlns:p14="http://schemas.microsoft.com/office/powerpoint/2010/main" val="13622769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D4E63-4D7C-4A7A-8C18-804D6405F7CA}"/>
              </a:ext>
            </a:extLst>
          </p:cNvPr>
          <p:cNvSpPr>
            <a:spLocks noGrp="1"/>
          </p:cNvSpPr>
          <p:nvPr>
            <p:ph type="title"/>
          </p:nvPr>
        </p:nvSpPr>
        <p:spPr/>
        <p:txBody>
          <a:bodyPr>
            <a:normAutofit/>
          </a:bodyPr>
          <a:lstStyle/>
          <a:p>
            <a:r>
              <a:rPr lang="el-GR" b="1" dirty="0" smtClean="0"/>
              <a:t>4.1</a:t>
            </a:r>
            <a:r>
              <a:rPr lang="en-US" b="1" dirty="0" smtClean="0"/>
              <a:t> </a:t>
            </a:r>
            <a:r>
              <a:rPr lang="el-GR" b="1" dirty="0" smtClean="0"/>
              <a:t>Συλλογή δεδομένων </a:t>
            </a:r>
            <a:endParaRPr lang="en-US" sz="3200" b="1" u="sng" dirty="0"/>
          </a:p>
        </p:txBody>
      </p:sp>
      <p:sp>
        <p:nvSpPr>
          <p:cNvPr id="3" name="Content Placeholder 2">
            <a:extLst>
              <a:ext uri="{FF2B5EF4-FFF2-40B4-BE49-F238E27FC236}">
                <a16:creationId xmlns:a16="http://schemas.microsoft.com/office/drawing/2014/main" id="{AB623476-7FFD-4C89-A16D-0635A19888EB}"/>
              </a:ext>
            </a:extLst>
          </p:cNvPr>
          <p:cNvSpPr>
            <a:spLocks noGrp="1"/>
          </p:cNvSpPr>
          <p:nvPr>
            <p:ph idx="1"/>
          </p:nvPr>
        </p:nvSpPr>
        <p:spPr>
          <a:xfrm>
            <a:off x="838200" y="1614609"/>
            <a:ext cx="10515600" cy="4351338"/>
          </a:xfrm>
        </p:spPr>
        <p:txBody>
          <a:bodyPr>
            <a:normAutofit fontScale="92500" lnSpcReduction="10000"/>
          </a:bodyPr>
          <a:lstStyle/>
          <a:p>
            <a:pPr marL="0" indent="0">
              <a:buNone/>
            </a:pPr>
            <a:r>
              <a:rPr lang="el-GR" sz="2500" b="1" dirty="0" smtClean="0"/>
              <a:t>Το λογισμικό PVSYST λαμβάνει </a:t>
            </a:r>
            <a:r>
              <a:rPr lang="el-GR" sz="2500" b="1" dirty="0"/>
              <a:t>υπόψη:</a:t>
            </a:r>
          </a:p>
          <a:p>
            <a:pPr lvl="0"/>
            <a:r>
              <a:rPr lang="el-GR" sz="2500" dirty="0"/>
              <a:t>την τοπολογία (θέσης εγκατάστασης) των φ/β </a:t>
            </a:r>
            <a:r>
              <a:rPr lang="el-GR" sz="2500" dirty="0" smtClean="0"/>
              <a:t>σταθμών</a:t>
            </a:r>
            <a:endParaRPr lang="el-GR" sz="2500" dirty="0"/>
          </a:p>
          <a:p>
            <a:pPr lvl="0"/>
            <a:r>
              <a:rPr lang="el-GR" sz="2500" dirty="0"/>
              <a:t>τα μετεωρολογικά δεδομένα των θέσεων </a:t>
            </a:r>
            <a:r>
              <a:rPr lang="el-GR" sz="2500" dirty="0" smtClean="0"/>
              <a:t>εγκατάστασης</a:t>
            </a:r>
            <a:endParaRPr lang="el-GR" sz="2500" dirty="0"/>
          </a:p>
          <a:p>
            <a:pPr lvl="0"/>
            <a:r>
              <a:rPr lang="el-GR" sz="2500" dirty="0"/>
              <a:t>τα </a:t>
            </a:r>
            <a:r>
              <a:rPr lang="el-GR" sz="2500" dirty="0" smtClean="0"/>
              <a:t>ηλεκτρολογικά </a:t>
            </a:r>
            <a:r>
              <a:rPr lang="el-GR" sz="2500" dirty="0"/>
              <a:t>χαρακτηριστικά </a:t>
            </a:r>
            <a:r>
              <a:rPr lang="el-GR" sz="2500" dirty="0" smtClean="0"/>
              <a:t>του φωτοβολταϊκού πλαισίου</a:t>
            </a:r>
            <a:endParaRPr lang="el-GR" sz="2500" dirty="0"/>
          </a:p>
          <a:p>
            <a:pPr lvl="0"/>
            <a:r>
              <a:rPr lang="el-GR" sz="2500" dirty="0"/>
              <a:t>τον προσανατολισμό των φ/β </a:t>
            </a:r>
            <a:r>
              <a:rPr lang="el-GR" sz="2500" dirty="0" smtClean="0"/>
              <a:t>πλαισίων </a:t>
            </a:r>
            <a:r>
              <a:rPr lang="el-GR" sz="2500" dirty="0"/>
              <a:t>(αζιμούθιο</a:t>
            </a:r>
            <a:r>
              <a:rPr lang="el-GR" sz="2500" dirty="0" smtClean="0"/>
              <a:t>)</a:t>
            </a:r>
            <a:endParaRPr lang="el-GR" sz="2500" dirty="0"/>
          </a:p>
          <a:p>
            <a:pPr lvl="0"/>
            <a:r>
              <a:rPr lang="el-GR" sz="2500" dirty="0"/>
              <a:t>τον τρόπο στήριξης των φ/β </a:t>
            </a:r>
            <a:r>
              <a:rPr lang="el-GR" sz="2500" dirty="0" smtClean="0"/>
              <a:t>πλαισίων</a:t>
            </a:r>
            <a:endParaRPr lang="el-GR" sz="2500" dirty="0"/>
          </a:p>
          <a:p>
            <a:pPr lvl="0"/>
            <a:r>
              <a:rPr lang="el-GR" sz="2500" dirty="0"/>
              <a:t>τις απώλειες στις καλωδιώσεις (ΑC/DC</a:t>
            </a:r>
            <a:r>
              <a:rPr lang="el-GR" sz="2500" dirty="0" smtClean="0"/>
              <a:t>)</a:t>
            </a:r>
            <a:endParaRPr lang="el-GR" sz="2500" dirty="0"/>
          </a:p>
          <a:p>
            <a:pPr lvl="0"/>
            <a:r>
              <a:rPr lang="el-GR" sz="2500" dirty="0"/>
              <a:t>τις απώλειες λόγω της ύπαρξης μετασχηματιστών (Μ/Σ) Μέσης Τάσης (Μ.Τ.)</a:t>
            </a:r>
          </a:p>
          <a:p>
            <a:pPr lvl="0"/>
            <a:r>
              <a:rPr lang="el-GR" sz="2500" dirty="0"/>
              <a:t>τις απώλειες λόγω διασύνδεσης </a:t>
            </a:r>
          </a:p>
          <a:p>
            <a:pPr lvl="0"/>
            <a:r>
              <a:rPr lang="el-GR" sz="2500" dirty="0"/>
              <a:t>τις απώλειες λόγω </a:t>
            </a:r>
            <a:r>
              <a:rPr lang="el-GR" sz="2500" dirty="0" smtClean="0"/>
              <a:t>φυσικών σκιάσεων</a:t>
            </a:r>
            <a:endParaRPr lang="el-GR" sz="2500" dirty="0"/>
          </a:p>
          <a:p>
            <a:pPr marL="0" indent="0">
              <a:buNone/>
            </a:pPr>
            <a:endParaRPr lang="el-GR" sz="2200" dirty="0"/>
          </a:p>
        </p:txBody>
      </p:sp>
      <p:sp>
        <p:nvSpPr>
          <p:cNvPr id="4" name="Date Placeholder 3">
            <a:extLst>
              <a:ext uri="{FF2B5EF4-FFF2-40B4-BE49-F238E27FC236}">
                <a16:creationId xmlns:a16="http://schemas.microsoft.com/office/drawing/2014/main" id="{6C48C698-79F2-4B0F-B89F-8C599422406C}"/>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DCE191AB-3A00-4B82-B015-397FCAFBEE4E}"/>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F383ECE4-4A3E-4210-AE3F-1E438F7F6191}"/>
              </a:ext>
            </a:extLst>
          </p:cNvPr>
          <p:cNvSpPr>
            <a:spLocks noGrp="1"/>
          </p:cNvSpPr>
          <p:nvPr>
            <p:ph type="sldNum" sz="quarter" idx="12"/>
          </p:nvPr>
        </p:nvSpPr>
        <p:spPr/>
        <p:txBody>
          <a:bodyPr/>
          <a:lstStyle/>
          <a:p>
            <a:fld id="{28C4B9FD-BBCD-4D20-BE68-D5FD8F544B57}" type="slidenum">
              <a:rPr lang="el-GR" smtClean="0"/>
              <a:t>12</a:t>
            </a:fld>
            <a:endParaRPr lang="el-GR"/>
          </a:p>
        </p:txBody>
      </p:sp>
    </p:spTree>
    <p:extLst>
      <p:ext uri="{BB962C8B-B14F-4D97-AF65-F5344CB8AC3E}">
        <p14:creationId xmlns:p14="http://schemas.microsoft.com/office/powerpoint/2010/main" val="11944451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A5E10-9A5D-4251-8FB9-3115CA275E4D}"/>
              </a:ext>
            </a:extLst>
          </p:cNvPr>
          <p:cNvSpPr>
            <a:spLocks noGrp="1"/>
          </p:cNvSpPr>
          <p:nvPr>
            <p:ph type="title"/>
          </p:nvPr>
        </p:nvSpPr>
        <p:spPr>
          <a:xfrm>
            <a:off x="3833939" y="365125"/>
            <a:ext cx="7524000" cy="665653"/>
          </a:xfrm>
        </p:spPr>
        <p:txBody>
          <a:bodyPr>
            <a:normAutofit/>
          </a:bodyPr>
          <a:lstStyle/>
          <a:p>
            <a:r>
              <a:rPr kumimoji="0" lang="el-GR" b="1" i="0" u="sng" strike="noStrike" kern="1200" cap="none" spc="0" normalizeH="0" baseline="0" noProof="0" dirty="0" smtClean="0">
                <a:ln>
                  <a:noFill/>
                </a:ln>
                <a:solidFill>
                  <a:prstClr val="black"/>
                </a:solidFill>
                <a:effectLst/>
                <a:uLnTx/>
                <a:uFillTx/>
                <a:latin typeface="Calibri Light" panose="020F0302020204030204"/>
              </a:rPr>
              <a:t>5. Σύγκριση</a:t>
            </a:r>
            <a:r>
              <a:rPr kumimoji="0" lang="el-GR" b="1" i="0" u="sng" strike="noStrike" kern="1200" cap="none" spc="0" normalizeH="0" noProof="0" dirty="0" smtClean="0">
                <a:ln>
                  <a:noFill/>
                </a:ln>
                <a:solidFill>
                  <a:prstClr val="black"/>
                </a:solidFill>
                <a:effectLst/>
                <a:uLnTx/>
                <a:uFillTx/>
                <a:latin typeface="Calibri Light" panose="020F0302020204030204"/>
              </a:rPr>
              <a:t> Παραγωγής ενέργειας</a:t>
            </a:r>
            <a:endParaRPr lang="en-US" sz="4000" b="1" u="sng" dirty="0"/>
          </a:p>
        </p:txBody>
      </p:sp>
      <p:sp>
        <p:nvSpPr>
          <p:cNvPr id="4" name="Date Placeholder 3">
            <a:extLst>
              <a:ext uri="{FF2B5EF4-FFF2-40B4-BE49-F238E27FC236}">
                <a16:creationId xmlns:a16="http://schemas.microsoft.com/office/drawing/2014/main" id="{AA5C8424-69CF-462A-AA52-CF961D2E269A}"/>
              </a:ext>
            </a:extLst>
          </p:cNvPr>
          <p:cNvSpPr>
            <a:spLocks noGrp="1"/>
          </p:cNvSpPr>
          <p:nvPr>
            <p:ph type="dt" sz="half" idx="10"/>
          </p:nvPr>
        </p:nvSpPr>
        <p:spPr/>
        <p:txBody>
          <a:bodyPr/>
          <a:lstStyle/>
          <a:p>
            <a:fld id="{2F155C2B-0C9C-4BD2-B6C7-804AF6A85710}" type="datetime1">
              <a:rPr lang="el-GR" smtClean="0"/>
              <a:t>21/9/2024</a:t>
            </a:fld>
            <a:endParaRPr lang="el-GR" dirty="0"/>
          </a:p>
        </p:txBody>
      </p:sp>
      <p:sp>
        <p:nvSpPr>
          <p:cNvPr id="5" name="Footer Placeholder 4">
            <a:extLst>
              <a:ext uri="{FF2B5EF4-FFF2-40B4-BE49-F238E27FC236}">
                <a16:creationId xmlns:a16="http://schemas.microsoft.com/office/drawing/2014/main" id="{D415C4FC-2D34-488E-A32F-CA66962FA596}"/>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7F8921C5-50F0-4D4C-9DBB-9ADE24BEC12D}"/>
              </a:ext>
            </a:extLst>
          </p:cNvPr>
          <p:cNvSpPr>
            <a:spLocks noGrp="1"/>
          </p:cNvSpPr>
          <p:nvPr>
            <p:ph type="sldNum" sz="quarter" idx="12"/>
          </p:nvPr>
        </p:nvSpPr>
        <p:spPr/>
        <p:txBody>
          <a:bodyPr/>
          <a:lstStyle/>
          <a:p>
            <a:fld id="{28C4B9FD-BBCD-4D20-BE68-D5FD8F544B57}" type="slidenum">
              <a:rPr lang="el-GR" smtClean="0"/>
              <a:t>13</a:t>
            </a:fld>
            <a:endParaRPr lang="el-GR"/>
          </a:p>
        </p:txBody>
      </p:sp>
      <p:pic>
        <p:nvPicPr>
          <p:cNvPr id="8" name="Picture 7"/>
          <p:cNvPicPr>
            <a:picLocks noChangeAspect="1"/>
          </p:cNvPicPr>
          <p:nvPr/>
        </p:nvPicPr>
        <p:blipFill>
          <a:blip r:embed="rId2"/>
          <a:stretch>
            <a:fillRect/>
          </a:stretch>
        </p:blipFill>
        <p:spPr>
          <a:xfrm>
            <a:off x="6435969" y="1413164"/>
            <a:ext cx="3971566" cy="4504060"/>
          </a:xfrm>
          <a:prstGeom prst="rect">
            <a:avLst/>
          </a:prstGeom>
        </p:spPr>
      </p:pic>
      <p:pic>
        <p:nvPicPr>
          <p:cNvPr id="11" name="Picture 10"/>
          <p:cNvPicPr>
            <a:picLocks noChangeAspect="1"/>
          </p:cNvPicPr>
          <p:nvPr/>
        </p:nvPicPr>
        <p:blipFill>
          <a:blip r:embed="rId3"/>
          <a:stretch>
            <a:fillRect/>
          </a:stretch>
        </p:blipFill>
        <p:spPr>
          <a:xfrm>
            <a:off x="1139322" y="1413163"/>
            <a:ext cx="3872293" cy="4573575"/>
          </a:xfrm>
          <a:prstGeom prst="rect">
            <a:avLst/>
          </a:prstGeom>
        </p:spPr>
      </p:pic>
      <p:sp>
        <p:nvSpPr>
          <p:cNvPr id="3" name="Rectangle 2"/>
          <p:cNvSpPr/>
          <p:nvPr/>
        </p:nvSpPr>
        <p:spPr>
          <a:xfrm>
            <a:off x="1340030" y="5917224"/>
            <a:ext cx="3548493" cy="276999"/>
          </a:xfrm>
          <a:prstGeom prst="rect">
            <a:avLst/>
          </a:prstGeom>
        </p:spPr>
        <p:txBody>
          <a:bodyPr wrap="square">
            <a:spAutoFit/>
          </a:bodyPr>
          <a:lstStyle/>
          <a:p>
            <a:pPr algn="ctr"/>
            <a:r>
              <a:rPr lang="el-GR" sz="1200" i="1" dirty="0" smtClean="0"/>
              <a:t>Αποτέλεσμα από το λογισμικό </a:t>
            </a:r>
            <a:r>
              <a:rPr lang="en-US" sz="1200" b="1" i="1" dirty="0" smtClean="0"/>
              <a:t>PVSYST_FIXED</a:t>
            </a:r>
            <a:endParaRPr lang="el-GR" sz="1200" b="1" i="1" dirty="0"/>
          </a:p>
        </p:txBody>
      </p:sp>
      <p:sp>
        <p:nvSpPr>
          <p:cNvPr id="7" name="Rectangle 6"/>
          <p:cNvSpPr/>
          <p:nvPr/>
        </p:nvSpPr>
        <p:spPr>
          <a:xfrm>
            <a:off x="6550269" y="5917224"/>
            <a:ext cx="3754316" cy="276999"/>
          </a:xfrm>
          <a:prstGeom prst="rect">
            <a:avLst/>
          </a:prstGeom>
        </p:spPr>
        <p:txBody>
          <a:bodyPr wrap="square">
            <a:spAutoFit/>
          </a:bodyPr>
          <a:lstStyle/>
          <a:p>
            <a:pPr algn="ctr"/>
            <a:r>
              <a:rPr lang="el-GR" sz="1200" i="1" dirty="0"/>
              <a:t>Αποτέλεσμα από το λογισμικό </a:t>
            </a:r>
            <a:r>
              <a:rPr lang="en-US" sz="1200" b="1" i="1" dirty="0" smtClean="0"/>
              <a:t>PVSYST</a:t>
            </a:r>
            <a:r>
              <a:rPr lang="en-US" sz="1200" b="1" i="1" dirty="0"/>
              <a:t>_</a:t>
            </a:r>
            <a:r>
              <a:rPr lang="el-GR" sz="1200" b="1" i="1" dirty="0"/>
              <a:t> </a:t>
            </a:r>
            <a:r>
              <a:rPr lang="en-US" sz="1200" b="1" i="1" dirty="0" smtClean="0"/>
              <a:t>TRACKER</a:t>
            </a:r>
            <a:endParaRPr lang="el-GR" sz="1200" b="1" i="1" dirty="0"/>
          </a:p>
        </p:txBody>
      </p:sp>
    </p:spTree>
    <p:extLst>
      <p:ext uri="{BB962C8B-B14F-4D97-AF65-F5344CB8AC3E}">
        <p14:creationId xmlns:p14="http://schemas.microsoft.com/office/powerpoint/2010/main" val="34882909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A5E10-9A5D-4251-8FB9-3115CA275E4D}"/>
              </a:ext>
            </a:extLst>
          </p:cNvPr>
          <p:cNvSpPr>
            <a:spLocks noGrp="1"/>
          </p:cNvSpPr>
          <p:nvPr>
            <p:ph type="title"/>
          </p:nvPr>
        </p:nvSpPr>
        <p:spPr>
          <a:xfrm>
            <a:off x="3833939" y="365125"/>
            <a:ext cx="7524000" cy="665653"/>
          </a:xfrm>
        </p:spPr>
        <p:txBody>
          <a:bodyPr>
            <a:normAutofit/>
          </a:bodyPr>
          <a:lstStyle/>
          <a:p>
            <a:r>
              <a:rPr kumimoji="0" lang="el-GR" b="1" i="0" u="sng" strike="noStrike" kern="1200" cap="none" spc="0" normalizeH="0" baseline="0" noProof="0" dirty="0" smtClean="0">
                <a:ln>
                  <a:noFill/>
                </a:ln>
                <a:solidFill>
                  <a:prstClr val="black"/>
                </a:solidFill>
                <a:effectLst/>
                <a:uLnTx/>
                <a:uFillTx/>
                <a:latin typeface="Calibri Light" panose="020F0302020204030204"/>
              </a:rPr>
              <a:t>5. Σύγκριση</a:t>
            </a:r>
            <a:r>
              <a:rPr kumimoji="0" lang="el-GR" b="1" i="0" u="sng" strike="noStrike" kern="1200" cap="none" spc="0" normalizeH="0" noProof="0" dirty="0" smtClean="0">
                <a:ln>
                  <a:noFill/>
                </a:ln>
                <a:solidFill>
                  <a:prstClr val="black"/>
                </a:solidFill>
                <a:effectLst/>
                <a:uLnTx/>
                <a:uFillTx/>
                <a:latin typeface="Calibri Light" panose="020F0302020204030204"/>
              </a:rPr>
              <a:t> Παραγωγής ενέργειας</a:t>
            </a:r>
            <a:endParaRPr lang="en-US" sz="4000" b="1" u="sng" dirty="0"/>
          </a:p>
        </p:txBody>
      </p:sp>
      <p:sp>
        <p:nvSpPr>
          <p:cNvPr id="4" name="Date Placeholder 3">
            <a:extLst>
              <a:ext uri="{FF2B5EF4-FFF2-40B4-BE49-F238E27FC236}">
                <a16:creationId xmlns:a16="http://schemas.microsoft.com/office/drawing/2014/main" id="{AA5C8424-69CF-462A-AA52-CF961D2E269A}"/>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D415C4FC-2D34-488E-A32F-CA66962FA596}"/>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7F8921C5-50F0-4D4C-9DBB-9ADE24BEC12D}"/>
              </a:ext>
            </a:extLst>
          </p:cNvPr>
          <p:cNvSpPr>
            <a:spLocks noGrp="1"/>
          </p:cNvSpPr>
          <p:nvPr>
            <p:ph type="sldNum" sz="quarter" idx="12"/>
          </p:nvPr>
        </p:nvSpPr>
        <p:spPr/>
        <p:txBody>
          <a:bodyPr/>
          <a:lstStyle/>
          <a:p>
            <a:fld id="{28C4B9FD-BBCD-4D20-BE68-D5FD8F544B57}" type="slidenum">
              <a:rPr lang="el-GR" smtClean="0"/>
              <a:t>14</a:t>
            </a:fld>
            <a:endParaRPr lang="el-GR"/>
          </a:p>
        </p:txBody>
      </p:sp>
      <p:sp>
        <p:nvSpPr>
          <p:cNvPr id="7" name="Rectangle 6"/>
          <p:cNvSpPr/>
          <p:nvPr/>
        </p:nvSpPr>
        <p:spPr>
          <a:xfrm>
            <a:off x="2415302" y="5868999"/>
            <a:ext cx="4050724" cy="307777"/>
          </a:xfrm>
          <a:prstGeom prst="rect">
            <a:avLst/>
          </a:prstGeom>
        </p:spPr>
        <p:txBody>
          <a:bodyPr wrap="none">
            <a:spAutoFit/>
          </a:bodyPr>
          <a:lstStyle/>
          <a:p>
            <a:r>
              <a:rPr lang="el-GR" sz="1400" i="1" dirty="0" smtClean="0"/>
              <a:t>Αποτελέσματα προσομοίωσης ετήσιας λειτουργίας </a:t>
            </a:r>
            <a:endParaRPr lang="el-GR" sz="1400" i="1" dirty="0"/>
          </a:p>
        </p:txBody>
      </p:sp>
      <p:sp>
        <p:nvSpPr>
          <p:cNvPr id="9" name="Rectangle 8"/>
          <p:cNvSpPr/>
          <p:nvPr/>
        </p:nvSpPr>
        <p:spPr>
          <a:xfrm>
            <a:off x="7760677" y="2208937"/>
            <a:ext cx="3009900" cy="3416320"/>
          </a:xfrm>
          <a:prstGeom prst="rect">
            <a:avLst/>
          </a:prstGeom>
        </p:spPr>
        <p:txBody>
          <a:bodyPr wrap="square">
            <a:spAutoFit/>
          </a:bodyPr>
          <a:lstStyle/>
          <a:p>
            <a:r>
              <a:rPr lang="el-GR" b="1" dirty="0"/>
              <a:t>Η ενεργειακή απόδοση </a:t>
            </a:r>
            <a:r>
              <a:rPr lang="el-GR" dirty="0"/>
              <a:t>και των δύο συστημάτων υπολογίστηκε μέσω του </a:t>
            </a:r>
            <a:r>
              <a:rPr lang="el-GR" b="1" dirty="0"/>
              <a:t>PVSYST για ένα έτος</a:t>
            </a:r>
            <a:r>
              <a:rPr lang="el-GR" dirty="0"/>
              <a:t>, το οποίο παρείχε αναλυτικά αποτελέσματα παραγωγής ηλεκτρικής ενέργειας, λαμβάνοντας υπόψη την απόδοση ανά εποχή, τις απώλειες συστήματος και τις διακυμάνσεις στην ηλιακή ακτινοβολία.</a:t>
            </a:r>
          </a:p>
        </p:txBody>
      </p:sp>
      <p:pic>
        <p:nvPicPr>
          <p:cNvPr id="12" name="Picture 11"/>
          <p:cNvPicPr>
            <a:picLocks noChangeAspect="1"/>
          </p:cNvPicPr>
          <p:nvPr/>
        </p:nvPicPr>
        <p:blipFill>
          <a:blip r:embed="rId2"/>
          <a:stretch>
            <a:fillRect/>
          </a:stretch>
        </p:blipFill>
        <p:spPr>
          <a:xfrm>
            <a:off x="937480" y="1588645"/>
            <a:ext cx="6461714" cy="4205486"/>
          </a:xfrm>
          <a:prstGeom prst="rect">
            <a:avLst/>
          </a:prstGeom>
        </p:spPr>
      </p:pic>
    </p:spTree>
    <p:extLst>
      <p:ext uri="{BB962C8B-B14F-4D97-AF65-F5344CB8AC3E}">
        <p14:creationId xmlns:p14="http://schemas.microsoft.com/office/powerpoint/2010/main" val="2181156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A5E10-9A5D-4251-8FB9-3115CA275E4D}"/>
              </a:ext>
            </a:extLst>
          </p:cNvPr>
          <p:cNvSpPr>
            <a:spLocks noGrp="1"/>
          </p:cNvSpPr>
          <p:nvPr>
            <p:ph type="title"/>
          </p:nvPr>
        </p:nvSpPr>
        <p:spPr/>
        <p:txBody>
          <a:bodyPr>
            <a:normAutofit/>
          </a:bodyPr>
          <a:lstStyle/>
          <a:p>
            <a:r>
              <a:rPr kumimoji="0" lang="el-GR" sz="3600" b="1" i="0" u="none" strike="noStrike" kern="1200" cap="none" spc="0" normalizeH="0" baseline="0" noProof="0" dirty="0">
                <a:ln>
                  <a:noFill/>
                </a:ln>
                <a:solidFill>
                  <a:prstClr val="black"/>
                </a:solidFill>
                <a:effectLst/>
                <a:uLnTx/>
                <a:uFillTx/>
                <a:latin typeface="Calibri Light" panose="020F0302020204030204"/>
                <a:ea typeface="+mj-ea"/>
                <a:cs typeface="+mj-cs"/>
              </a:rPr>
              <a:t>5. </a:t>
            </a:r>
            <a:r>
              <a:rPr kumimoji="0" lang="el-GR" sz="3600" b="1" i="0" u="sng" strike="noStrike" kern="1200" cap="none" spc="0" normalizeH="0" baseline="0" noProof="0" dirty="0" smtClean="0">
                <a:ln>
                  <a:noFill/>
                </a:ln>
                <a:solidFill>
                  <a:prstClr val="black"/>
                </a:solidFill>
                <a:effectLst/>
                <a:uLnTx/>
                <a:uFillTx/>
                <a:latin typeface="Calibri Light" panose="020F0302020204030204"/>
                <a:ea typeface="+mj-ea"/>
                <a:cs typeface="+mj-cs"/>
              </a:rPr>
              <a:t>Αποτελέσματα Συγκριτικής Μελέτης</a:t>
            </a:r>
            <a:r>
              <a:rPr kumimoji="0" lang="el-GR" sz="3600" b="1"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l-GR" sz="36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l-GR" sz="3200" b="1" i="0" u="none" strike="noStrike" kern="1200" cap="none" spc="0" normalizeH="0" baseline="0" noProof="0" dirty="0">
                <a:ln>
                  <a:noFill/>
                </a:ln>
                <a:solidFill>
                  <a:prstClr val="black"/>
                </a:solidFill>
                <a:effectLst/>
                <a:uLnTx/>
                <a:uFillTx/>
                <a:latin typeface="Calibri Light" panose="020F0302020204030204"/>
                <a:ea typeface="+mj-ea"/>
                <a:cs typeface="+mj-cs"/>
              </a:rPr>
              <a:t>5.1 </a:t>
            </a:r>
            <a:r>
              <a:rPr kumimoji="0" lang="el-GR" sz="3200" b="1" i="0" u="none" strike="noStrike" kern="1200" cap="none" spc="0" normalizeH="0" baseline="0" noProof="0" dirty="0" smtClean="0">
                <a:ln>
                  <a:noFill/>
                </a:ln>
                <a:solidFill>
                  <a:prstClr val="black"/>
                </a:solidFill>
                <a:effectLst/>
                <a:uLnTx/>
                <a:uFillTx/>
                <a:latin typeface="Calibri Light" panose="020F0302020204030204"/>
                <a:ea typeface="+mj-ea"/>
                <a:cs typeface="+mj-cs"/>
              </a:rPr>
              <a:t>Πλεονεκτήματα </a:t>
            </a:r>
            <a:endParaRPr lang="en-US" b="1" u="sng" dirty="0"/>
          </a:p>
        </p:txBody>
      </p:sp>
      <p:sp>
        <p:nvSpPr>
          <p:cNvPr id="4" name="Date Placeholder 3">
            <a:extLst>
              <a:ext uri="{FF2B5EF4-FFF2-40B4-BE49-F238E27FC236}">
                <a16:creationId xmlns:a16="http://schemas.microsoft.com/office/drawing/2014/main" id="{AA5C8424-69CF-462A-AA52-CF961D2E269A}"/>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D415C4FC-2D34-488E-A32F-CA66962FA596}"/>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7F8921C5-50F0-4D4C-9DBB-9ADE24BEC12D}"/>
              </a:ext>
            </a:extLst>
          </p:cNvPr>
          <p:cNvSpPr>
            <a:spLocks noGrp="1"/>
          </p:cNvSpPr>
          <p:nvPr>
            <p:ph type="sldNum" sz="quarter" idx="12"/>
          </p:nvPr>
        </p:nvSpPr>
        <p:spPr/>
        <p:txBody>
          <a:bodyPr/>
          <a:lstStyle/>
          <a:p>
            <a:fld id="{28C4B9FD-BBCD-4D20-BE68-D5FD8F544B57}" type="slidenum">
              <a:rPr lang="el-GR" smtClean="0"/>
              <a:t>15</a:t>
            </a:fld>
            <a:endParaRPr lang="el-GR"/>
          </a:p>
        </p:txBody>
      </p:sp>
      <p:pic>
        <p:nvPicPr>
          <p:cNvPr id="8" name="Picture 7"/>
          <p:cNvPicPr>
            <a:picLocks noChangeAspect="1"/>
          </p:cNvPicPr>
          <p:nvPr/>
        </p:nvPicPr>
        <p:blipFill>
          <a:blip r:embed="rId2"/>
          <a:stretch>
            <a:fillRect/>
          </a:stretch>
        </p:blipFill>
        <p:spPr>
          <a:xfrm>
            <a:off x="1023571" y="1508126"/>
            <a:ext cx="4285993" cy="4848224"/>
          </a:xfrm>
          <a:prstGeom prst="rect">
            <a:avLst/>
          </a:prstGeom>
        </p:spPr>
      </p:pic>
      <p:pic>
        <p:nvPicPr>
          <p:cNvPr id="14" name="Picture 13"/>
          <p:cNvPicPr>
            <a:picLocks noChangeAspect="1"/>
          </p:cNvPicPr>
          <p:nvPr/>
        </p:nvPicPr>
        <p:blipFill>
          <a:blip r:embed="rId3"/>
          <a:stretch>
            <a:fillRect/>
          </a:stretch>
        </p:blipFill>
        <p:spPr>
          <a:xfrm>
            <a:off x="6446630" y="2533681"/>
            <a:ext cx="4327939" cy="1638096"/>
          </a:xfrm>
          <a:prstGeom prst="rect">
            <a:avLst/>
          </a:prstGeom>
        </p:spPr>
      </p:pic>
      <p:pic>
        <p:nvPicPr>
          <p:cNvPr id="19" name="Picture 18"/>
          <p:cNvPicPr>
            <a:picLocks noChangeAspect="1"/>
          </p:cNvPicPr>
          <p:nvPr/>
        </p:nvPicPr>
        <p:blipFill>
          <a:blip r:embed="rId4"/>
          <a:stretch>
            <a:fillRect/>
          </a:stretch>
        </p:blipFill>
        <p:spPr>
          <a:xfrm>
            <a:off x="8610599" y="2209394"/>
            <a:ext cx="2124808" cy="409468"/>
          </a:xfrm>
          <a:prstGeom prst="rect">
            <a:avLst/>
          </a:prstGeom>
        </p:spPr>
      </p:pic>
      <p:pic>
        <p:nvPicPr>
          <p:cNvPr id="20" name="Picture 19"/>
          <p:cNvPicPr>
            <a:picLocks noChangeAspect="1"/>
          </p:cNvPicPr>
          <p:nvPr/>
        </p:nvPicPr>
        <p:blipFill>
          <a:blip r:embed="rId5"/>
          <a:stretch>
            <a:fillRect/>
          </a:stretch>
        </p:blipFill>
        <p:spPr>
          <a:xfrm>
            <a:off x="8679526" y="1969103"/>
            <a:ext cx="1986953" cy="305225"/>
          </a:xfrm>
          <a:prstGeom prst="rect">
            <a:avLst/>
          </a:prstGeom>
        </p:spPr>
      </p:pic>
      <p:sp>
        <p:nvSpPr>
          <p:cNvPr id="3" name="Rectangle 2"/>
          <p:cNvSpPr/>
          <p:nvPr/>
        </p:nvSpPr>
        <p:spPr>
          <a:xfrm>
            <a:off x="6282998" y="4171777"/>
            <a:ext cx="4101507" cy="307777"/>
          </a:xfrm>
          <a:prstGeom prst="rect">
            <a:avLst/>
          </a:prstGeom>
        </p:spPr>
        <p:txBody>
          <a:bodyPr wrap="none">
            <a:spAutoFit/>
          </a:bodyPr>
          <a:lstStyle/>
          <a:p>
            <a:r>
              <a:rPr lang="el-GR" sz="1400" i="1" dirty="0" smtClean="0"/>
              <a:t>Σύγκριση των δύο συστημάτων καλοκαιρινή περίοδο</a:t>
            </a:r>
            <a:endParaRPr lang="el-GR" sz="1400" i="1" dirty="0"/>
          </a:p>
        </p:txBody>
      </p:sp>
    </p:spTree>
    <p:extLst>
      <p:ext uri="{BB962C8B-B14F-4D97-AF65-F5344CB8AC3E}">
        <p14:creationId xmlns:p14="http://schemas.microsoft.com/office/powerpoint/2010/main" val="1287784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A5E10-9A5D-4251-8FB9-3115CA275E4D}"/>
              </a:ext>
            </a:extLst>
          </p:cNvPr>
          <p:cNvSpPr>
            <a:spLocks noGrp="1"/>
          </p:cNvSpPr>
          <p:nvPr>
            <p:ph type="title"/>
          </p:nvPr>
        </p:nvSpPr>
        <p:spPr/>
        <p:txBody>
          <a:bodyPr>
            <a:normAutofit/>
          </a:bodyPr>
          <a:lstStyle/>
          <a:p>
            <a:r>
              <a:rPr kumimoji="0" lang="el-GR" sz="3600" b="1" i="0" u="none" strike="noStrike" kern="1200" cap="none" spc="0" normalizeH="0" baseline="0" noProof="0" dirty="0">
                <a:ln>
                  <a:noFill/>
                </a:ln>
                <a:solidFill>
                  <a:prstClr val="black"/>
                </a:solidFill>
                <a:effectLst/>
                <a:uLnTx/>
                <a:uFillTx/>
                <a:latin typeface="Calibri Light" panose="020F0302020204030204"/>
                <a:ea typeface="+mj-ea"/>
                <a:cs typeface="+mj-cs"/>
              </a:rPr>
              <a:t>5. </a:t>
            </a:r>
            <a:r>
              <a:rPr kumimoji="0" lang="el-GR" sz="3600" b="1" i="0" u="sng" strike="noStrike" kern="1200" cap="none" spc="0" normalizeH="0" baseline="0" noProof="0" dirty="0" smtClean="0">
                <a:ln>
                  <a:noFill/>
                </a:ln>
                <a:solidFill>
                  <a:prstClr val="black"/>
                </a:solidFill>
                <a:effectLst/>
                <a:uLnTx/>
                <a:uFillTx/>
                <a:latin typeface="Calibri Light" panose="020F0302020204030204"/>
                <a:ea typeface="+mj-ea"/>
                <a:cs typeface="+mj-cs"/>
              </a:rPr>
              <a:t>Αποτελέσματα Συγκριτικής Μελέτης</a:t>
            </a:r>
            <a:r>
              <a:rPr kumimoji="0" lang="el-GR" sz="3600" b="1"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l-GR" sz="36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l-GR" sz="3200" b="1" i="0" u="none" strike="noStrike" kern="1200" cap="none" spc="0" normalizeH="0" baseline="0" noProof="0" dirty="0">
                <a:ln>
                  <a:noFill/>
                </a:ln>
                <a:solidFill>
                  <a:prstClr val="black"/>
                </a:solidFill>
                <a:effectLst/>
                <a:uLnTx/>
                <a:uFillTx/>
                <a:latin typeface="Calibri Light" panose="020F0302020204030204"/>
                <a:ea typeface="+mj-ea"/>
                <a:cs typeface="+mj-cs"/>
              </a:rPr>
              <a:t>5.1 </a:t>
            </a:r>
            <a:r>
              <a:rPr kumimoji="0" lang="el-GR" sz="3200" b="1" i="0" u="none" strike="noStrike" kern="1200" cap="none" spc="0" normalizeH="0" baseline="0" noProof="0" dirty="0" smtClean="0">
                <a:ln>
                  <a:noFill/>
                </a:ln>
                <a:solidFill>
                  <a:prstClr val="black"/>
                </a:solidFill>
                <a:effectLst/>
                <a:uLnTx/>
                <a:uFillTx/>
                <a:latin typeface="Calibri Light" panose="020F0302020204030204"/>
                <a:ea typeface="+mj-ea"/>
                <a:cs typeface="+mj-cs"/>
              </a:rPr>
              <a:t>Μειονεκτήματα</a:t>
            </a:r>
            <a:endParaRPr lang="en-US" b="1" u="sng" dirty="0"/>
          </a:p>
        </p:txBody>
      </p:sp>
      <p:sp>
        <p:nvSpPr>
          <p:cNvPr id="4" name="Date Placeholder 3">
            <a:extLst>
              <a:ext uri="{FF2B5EF4-FFF2-40B4-BE49-F238E27FC236}">
                <a16:creationId xmlns:a16="http://schemas.microsoft.com/office/drawing/2014/main" id="{AA5C8424-69CF-462A-AA52-CF961D2E269A}"/>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D415C4FC-2D34-488E-A32F-CA66962FA596}"/>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7F8921C5-50F0-4D4C-9DBB-9ADE24BEC12D}"/>
              </a:ext>
            </a:extLst>
          </p:cNvPr>
          <p:cNvSpPr>
            <a:spLocks noGrp="1"/>
          </p:cNvSpPr>
          <p:nvPr>
            <p:ph type="sldNum" sz="quarter" idx="12"/>
          </p:nvPr>
        </p:nvSpPr>
        <p:spPr/>
        <p:txBody>
          <a:bodyPr/>
          <a:lstStyle/>
          <a:p>
            <a:fld id="{28C4B9FD-BBCD-4D20-BE68-D5FD8F544B57}" type="slidenum">
              <a:rPr lang="el-GR" smtClean="0"/>
              <a:t>16</a:t>
            </a:fld>
            <a:endParaRPr lang="el-GR"/>
          </a:p>
        </p:txBody>
      </p:sp>
      <p:pic>
        <p:nvPicPr>
          <p:cNvPr id="10" name="Picture 9"/>
          <p:cNvPicPr>
            <a:picLocks noChangeAspect="1"/>
          </p:cNvPicPr>
          <p:nvPr/>
        </p:nvPicPr>
        <p:blipFill>
          <a:blip r:embed="rId2"/>
          <a:stretch>
            <a:fillRect/>
          </a:stretch>
        </p:blipFill>
        <p:spPr>
          <a:xfrm>
            <a:off x="7983415" y="1508126"/>
            <a:ext cx="2914416" cy="1724132"/>
          </a:xfrm>
          <a:prstGeom prst="rect">
            <a:avLst/>
          </a:prstGeom>
        </p:spPr>
      </p:pic>
      <p:sp>
        <p:nvSpPr>
          <p:cNvPr id="11" name="Rectangle 10"/>
          <p:cNvSpPr/>
          <p:nvPr/>
        </p:nvSpPr>
        <p:spPr>
          <a:xfrm>
            <a:off x="7983415" y="3232258"/>
            <a:ext cx="2845653" cy="276999"/>
          </a:xfrm>
          <a:prstGeom prst="rect">
            <a:avLst/>
          </a:prstGeom>
        </p:spPr>
        <p:txBody>
          <a:bodyPr wrap="square">
            <a:spAutoFit/>
          </a:bodyPr>
          <a:lstStyle/>
          <a:p>
            <a:pPr algn="ctr"/>
            <a:r>
              <a:rPr lang="el-GR" sz="1200" i="1" dirty="0" smtClean="0"/>
              <a:t>Βλάβες λόγω καιρικών συνθηκών</a:t>
            </a:r>
            <a:endParaRPr lang="el-GR" sz="1200" i="1" dirty="0"/>
          </a:p>
        </p:txBody>
      </p:sp>
      <p:pic>
        <p:nvPicPr>
          <p:cNvPr id="12" name="Picture 11"/>
          <p:cNvPicPr>
            <a:picLocks noChangeAspect="1"/>
          </p:cNvPicPr>
          <p:nvPr/>
        </p:nvPicPr>
        <p:blipFill>
          <a:blip r:embed="rId3"/>
          <a:stretch>
            <a:fillRect/>
          </a:stretch>
        </p:blipFill>
        <p:spPr>
          <a:xfrm>
            <a:off x="5494935" y="2792688"/>
            <a:ext cx="2168558" cy="2760288"/>
          </a:xfrm>
          <a:prstGeom prst="rect">
            <a:avLst/>
          </a:prstGeom>
        </p:spPr>
      </p:pic>
      <p:sp>
        <p:nvSpPr>
          <p:cNvPr id="13" name="Rectangle 12"/>
          <p:cNvSpPr/>
          <p:nvPr/>
        </p:nvSpPr>
        <p:spPr>
          <a:xfrm>
            <a:off x="5494934" y="5552976"/>
            <a:ext cx="2168559" cy="461665"/>
          </a:xfrm>
          <a:prstGeom prst="rect">
            <a:avLst/>
          </a:prstGeom>
        </p:spPr>
        <p:txBody>
          <a:bodyPr wrap="square">
            <a:spAutoFit/>
          </a:bodyPr>
          <a:lstStyle/>
          <a:p>
            <a:pPr algn="ctr"/>
            <a:r>
              <a:rPr lang="el-GR" sz="1200" i="1" dirty="0" smtClean="0"/>
              <a:t>Μηχανικά μέρη που χρήζουν συνεχη συντήρηση</a:t>
            </a:r>
            <a:endParaRPr lang="el-GR" sz="1200" i="1" dirty="0"/>
          </a:p>
        </p:txBody>
      </p:sp>
      <p:pic>
        <p:nvPicPr>
          <p:cNvPr id="14" name="Picture 13"/>
          <p:cNvPicPr>
            <a:picLocks noChangeAspect="1"/>
          </p:cNvPicPr>
          <p:nvPr/>
        </p:nvPicPr>
        <p:blipFill>
          <a:blip r:embed="rId4"/>
          <a:stretch>
            <a:fillRect/>
          </a:stretch>
        </p:blipFill>
        <p:spPr>
          <a:xfrm>
            <a:off x="1124011" y="1500676"/>
            <a:ext cx="3903360" cy="4917220"/>
          </a:xfrm>
          <a:prstGeom prst="rect">
            <a:avLst/>
          </a:prstGeom>
        </p:spPr>
      </p:pic>
    </p:spTree>
    <p:extLst>
      <p:ext uri="{BB962C8B-B14F-4D97-AF65-F5344CB8AC3E}">
        <p14:creationId xmlns:p14="http://schemas.microsoft.com/office/powerpoint/2010/main" val="42541049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5728F-A814-4443-A937-DB0949E0EA5B}"/>
              </a:ext>
            </a:extLst>
          </p:cNvPr>
          <p:cNvSpPr>
            <a:spLocks noGrp="1"/>
          </p:cNvSpPr>
          <p:nvPr>
            <p:ph type="title"/>
          </p:nvPr>
        </p:nvSpPr>
        <p:spPr/>
        <p:txBody>
          <a:bodyPr/>
          <a:lstStyle/>
          <a:p>
            <a:r>
              <a:rPr lang="el-GR" b="1" dirty="0" smtClean="0"/>
              <a:t>6. </a:t>
            </a:r>
            <a:r>
              <a:rPr lang="el-GR" b="1" u="sng" dirty="0" smtClean="0"/>
              <a:t>Συμπέρασμα</a:t>
            </a:r>
            <a:endParaRPr lang="en-US" b="1" u="sng" dirty="0"/>
          </a:p>
        </p:txBody>
      </p:sp>
      <p:sp>
        <p:nvSpPr>
          <p:cNvPr id="3" name="Content Placeholder 2">
            <a:extLst>
              <a:ext uri="{FF2B5EF4-FFF2-40B4-BE49-F238E27FC236}">
                <a16:creationId xmlns:a16="http://schemas.microsoft.com/office/drawing/2014/main" id="{11425B67-6F8F-4E8E-9AE4-D093E5313821}"/>
              </a:ext>
            </a:extLst>
          </p:cNvPr>
          <p:cNvSpPr>
            <a:spLocks noGrp="1"/>
          </p:cNvSpPr>
          <p:nvPr>
            <p:ph idx="1"/>
          </p:nvPr>
        </p:nvSpPr>
        <p:spPr/>
        <p:txBody>
          <a:bodyPr>
            <a:normAutofit fontScale="85000" lnSpcReduction="20000"/>
          </a:bodyPr>
          <a:lstStyle/>
          <a:p>
            <a:pPr marL="0" indent="0">
              <a:buNone/>
            </a:pPr>
            <a:r>
              <a:rPr lang="el-GR" dirty="0" smtClean="0"/>
              <a:t>Λαμβάνοντας υπόψη</a:t>
            </a:r>
            <a:r>
              <a:rPr lang="el-GR" dirty="0"/>
              <a:t>:</a:t>
            </a:r>
          </a:p>
          <a:p>
            <a:pPr lvl="0"/>
            <a:r>
              <a:rPr lang="el-GR" dirty="0"/>
              <a:t>Το </a:t>
            </a:r>
            <a:r>
              <a:rPr lang="el-GR" b="1" dirty="0"/>
              <a:t>κόστος αγοράς</a:t>
            </a:r>
            <a:r>
              <a:rPr lang="el-GR" dirty="0"/>
              <a:t> των μετακινούμενων βάσεων καθώς επίσης και το </a:t>
            </a:r>
            <a:r>
              <a:rPr lang="el-GR" b="1" dirty="0"/>
              <a:t>κόστος εγκατάστασης,</a:t>
            </a:r>
            <a:r>
              <a:rPr lang="el-GR" dirty="0"/>
              <a:t> τα οποία είναι ακριβότερα σε σύγκριση με τις σταθερές βάσεις.</a:t>
            </a:r>
          </a:p>
          <a:p>
            <a:pPr lvl="0"/>
            <a:r>
              <a:rPr lang="el-GR" dirty="0"/>
              <a:t>Τη </a:t>
            </a:r>
            <a:r>
              <a:rPr lang="el-GR" b="1" dirty="0"/>
              <a:t>συντήρηση</a:t>
            </a:r>
            <a:r>
              <a:rPr lang="el-GR" dirty="0"/>
              <a:t> που απαιτούν οι μετακινούμενες βάσεις, η οποία αυξάνει σημαντικά τα λειτουργικά έξοδα.</a:t>
            </a:r>
          </a:p>
          <a:p>
            <a:pPr lvl="0"/>
            <a:r>
              <a:rPr lang="el-GR" dirty="0"/>
              <a:t>Την </a:t>
            </a:r>
            <a:r>
              <a:rPr lang="el-GR" b="1" dirty="0"/>
              <a:t>οικονομία κλίμακας</a:t>
            </a:r>
            <a:r>
              <a:rPr lang="el-GR" dirty="0"/>
              <a:t>, η οποία σε μικρά έργα δεν επιτρέπει στην επένδυση σε μετακινούμενες βάσεις να αποδώσει τις αναμενόμενες αλλαγές.</a:t>
            </a:r>
          </a:p>
          <a:p>
            <a:pPr lvl="0"/>
            <a:r>
              <a:rPr lang="el-GR" dirty="0"/>
              <a:t>Την </a:t>
            </a:r>
            <a:r>
              <a:rPr lang="el-GR" b="1" dirty="0"/>
              <a:t>ενεργειακή απόδοση</a:t>
            </a:r>
            <a:r>
              <a:rPr lang="el-GR" dirty="0"/>
              <a:t>, η οποία στην περίπτωσή μας, είναι 17% μεγαλύτερη, αλλά μπορεί να μην είναι αρκετή για να καλύψει τα πρόσθετα κόστη.</a:t>
            </a:r>
          </a:p>
          <a:p>
            <a:pPr lvl="0"/>
            <a:r>
              <a:rPr lang="el-GR" b="1" dirty="0"/>
              <a:t>Τις βλάβες </a:t>
            </a:r>
            <a:r>
              <a:rPr lang="el-GR" dirty="0"/>
              <a:t>που προκύπτουν λόγω της φύσης της κατασκευής των μετακινούμενων βάσεων.</a:t>
            </a:r>
          </a:p>
          <a:p>
            <a:pPr lvl="0"/>
            <a:r>
              <a:rPr lang="el-GR" dirty="0"/>
              <a:t>Την </a:t>
            </a:r>
            <a:r>
              <a:rPr lang="el-GR" b="1" dirty="0"/>
              <a:t>απώλεια παραγωγής </a:t>
            </a:r>
            <a:r>
              <a:rPr lang="el-GR" dirty="0"/>
              <a:t>κατά τη διάρκεια των βλαβών.</a:t>
            </a:r>
          </a:p>
          <a:p>
            <a:pPr algn="just"/>
            <a:endParaRPr lang="en-US" sz="2200" dirty="0"/>
          </a:p>
        </p:txBody>
      </p:sp>
      <p:sp>
        <p:nvSpPr>
          <p:cNvPr id="4" name="Date Placeholder 3">
            <a:extLst>
              <a:ext uri="{FF2B5EF4-FFF2-40B4-BE49-F238E27FC236}">
                <a16:creationId xmlns:a16="http://schemas.microsoft.com/office/drawing/2014/main" id="{295FF0C7-62BD-4949-9A99-24C04D290B2D}"/>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C7E7AEB0-465B-4C3F-9856-E1A0094A3D37}"/>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233C4E3B-8972-4F6E-B828-ADF0C08BD9AB}"/>
              </a:ext>
            </a:extLst>
          </p:cNvPr>
          <p:cNvSpPr>
            <a:spLocks noGrp="1"/>
          </p:cNvSpPr>
          <p:nvPr>
            <p:ph type="sldNum" sz="quarter" idx="12"/>
          </p:nvPr>
        </p:nvSpPr>
        <p:spPr/>
        <p:txBody>
          <a:bodyPr/>
          <a:lstStyle/>
          <a:p>
            <a:fld id="{28C4B9FD-BBCD-4D20-BE68-D5FD8F544B57}" type="slidenum">
              <a:rPr lang="el-GR" smtClean="0"/>
              <a:t>17</a:t>
            </a:fld>
            <a:endParaRPr lang="el-GR"/>
          </a:p>
        </p:txBody>
      </p:sp>
    </p:spTree>
    <p:extLst>
      <p:ext uri="{BB962C8B-B14F-4D97-AF65-F5344CB8AC3E}">
        <p14:creationId xmlns:p14="http://schemas.microsoft.com/office/powerpoint/2010/main" val="39996935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5728F-A814-4443-A937-DB0949E0EA5B}"/>
              </a:ext>
            </a:extLst>
          </p:cNvPr>
          <p:cNvSpPr>
            <a:spLocks noGrp="1"/>
          </p:cNvSpPr>
          <p:nvPr>
            <p:ph type="title"/>
          </p:nvPr>
        </p:nvSpPr>
        <p:spPr/>
        <p:txBody>
          <a:bodyPr/>
          <a:lstStyle/>
          <a:p>
            <a:r>
              <a:rPr lang="el-GR" b="1" dirty="0"/>
              <a:t>6. </a:t>
            </a:r>
            <a:r>
              <a:rPr lang="el-GR" b="1" u="sng" dirty="0" smtClean="0"/>
              <a:t>Πόρισμα</a:t>
            </a:r>
            <a:endParaRPr lang="en-US" b="1" u="sng" dirty="0"/>
          </a:p>
        </p:txBody>
      </p:sp>
      <p:sp>
        <p:nvSpPr>
          <p:cNvPr id="3" name="Content Placeholder 2">
            <a:extLst>
              <a:ext uri="{FF2B5EF4-FFF2-40B4-BE49-F238E27FC236}">
                <a16:creationId xmlns:a16="http://schemas.microsoft.com/office/drawing/2014/main" id="{11425B67-6F8F-4E8E-9AE4-D093E5313821}"/>
              </a:ext>
            </a:extLst>
          </p:cNvPr>
          <p:cNvSpPr>
            <a:spLocks noGrp="1"/>
          </p:cNvSpPr>
          <p:nvPr>
            <p:ph idx="1"/>
          </p:nvPr>
        </p:nvSpPr>
        <p:spPr>
          <a:xfrm>
            <a:off x="1221771" y="1603094"/>
            <a:ext cx="9999785" cy="1955067"/>
          </a:xfrm>
        </p:spPr>
        <p:txBody>
          <a:bodyPr>
            <a:normAutofit fontScale="92500" lnSpcReduction="10000"/>
          </a:bodyPr>
          <a:lstStyle/>
          <a:p>
            <a:r>
              <a:rPr lang="el-GR" sz="2400" dirty="0"/>
              <a:t>Η</a:t>
            </a:r>
            <a:r>
              <a:rPr lang="el-GR" sz="2400" dirty="0" smtClean="0"/>
              <a:t> </a:t>
            </a:r>
            <a:r>
              <a:rPr lang="el-GR" sz="2400" dirty="0"/>
              <a:t>χρήση μετακινούμενων βάσεων (trackers) ενδέχεται να μην είναι οικονομικά συμφέρουσα, καθώς συνοδεύεται από αυξημένους κινδύνους, όπως μηχανικές βλάβες και </a:t>
            </a:r>
            <a:r>
              <a:rPr lang="el-GR" sz="2400" dirty="0" smtClean="0"/>
              <a:t>απώλεια ενεργειακής απόδοσης.</a:t>
            </a:r>
          </a:p>
          <a:p>
            <a:r>
              <a:rPr lang="el-GR" sz="2400" dirty="0" smtClean="0"/>
              <a:t>Οι Tracker</a:t>
            </a:r>
            <a:r>
              <a:rPr lang="en-US" sz="2400" dirty="0"/>
              <a:t>s</a:t>
            </a:r>
            <a:r>
              <a:rPr lang="el-GR" sz="2400" dirty="0" smtClean="0"/>
              <a:t> </a:t>
            </a:r>
            <a:r>
              <a:rPr lang="el-GR" sz="2400" dirty="0"/>
              <a:t>μπορεί να προσφέρουν σημαντικά οφέλη σε μεγάλα φωτοβολταϊκά πάρκα, στα μικρά έργα τα οικονομικά και λειτουργικά μειονεκτήματα συχνά υπερτερούν των ωφελειών.</a:t>
            </a:r>
          </a:p>
          <a:p>
            <a:endParaRPr lang="el-GR" sz="2400" dirty="0"/>
          </a:p>
          <a:p>
            <a:pPr algn="just"/>
            <a:endParaRPr lang="en-US" sz="2200" dirty="0"/>
          </a:p>
        </p:txBody>
      </p:sp>
      <p:sp>
        <p:nvSpPr>
          <p:cNvPr id="4" name="Date Placeholder 3">
            <a:extLst>
              <a:ext uri="{FF2B5EF4-FFF2-40B4-BE49-F238E27FC236}">
                <a16:creationId xmlns:a16="http://schemas.microsoft.com/office/drawing/2014/main" id="{295FF0C7-62BD-4949-9A99-24C04D290B2D}"/>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C7E7AEB0-465B-4C3F-9856-E1A0094A3D37}"/>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233C4E3B-8972-4F6E-B828-ADF0C08BD9AB}"/>
              </a:ext>
            </a:extLst>
          </p:cNvPr>
          <p:cNvSpPr>
            <a:spLocks noGrp="1"/>
          </p:cNvSpPr>
          <p:nvPr>
            <p:ph type="sldNum" sz="quarter" idx="12"/>
          </p:nvPr>
        </p:nvSpPr>
        <p:spPr/>
        <p:txBody>
          <a:bodyPr/>
          <a:lstStyle/>
          <a:p>
            <a:fld id="{28C4B9FD-BBCD-4D20-BE68-D5FD8F544B57}" type="slidenum">
              <a:rPr lang="el-GR" smtClean="0"/>
              <a:t>18</a:t>
            </a:fld>
            <a:endParaRPr lang="el-GR"/>
          </a:p>
        </p:txBody>
      </p:sp>
      <p:pic>
        <p:nvPicPr>
          <p:cNvPr id="8" name="Picture 7"/>
          <p:cNvPicPr>
            <a:picLocks noChangeAspect="1"/>
          </p:cNvPicPr>
          <p:nvPr/>
        </p:nvPicPr>
        <p:blipFill>
          <a:blip r:embed="rId2"/>
          <a:stretch>
            <a:fillRect/>
          </a:stretch>
        </p:blipFill>
        <p:spPr>
          <a:xfrm>
            <a:off x="902714" y="3558161"/>
            <a:ext cx="10295396" cy="2599370"/>
          </a:xfrm>
          <a:prstGeom prst="rect">
            <a:avLst/>
          </a:prstGeom>
        </p:spPr>
      </p:pic>
      <p:sp>
        <p:nvSpPr>
          <p:cNvPr id="9" name="Rectangle 8"/>
          <p:cNvSpPr/>
          <p:nvPr/>
        </p:nvSpPr>
        <p:spPr>
          <a:xfrm>
            <a:off x="902714" y="6157531"/>
            <a:ext cx="10295396" cy="307777"/>
          </a:xfrm>
          <a:prstGeom prst="rect">
            <a:avLst/>
          </a:prstGeom>
        </p:spPr>
        <p:txBody>
          <a:bodyPr wrap="square">
            <a:spAutoFit/>
          </a:bodyPr>
          <a:lstStyle/>
          <a:p>
            <a:pPr algn="ctr"/>
            <a:r>
              <a:rPr lang="el-GR" sz="1400" i="1" dirty="0" smtClean="0"/>
              <a:t>Αεροφωτογραφία από Φ/β πάρκο με σταθερές βάσεις</a:t>
            </a:r>
            <a:endParaRPr lang="el-GR" sz="1400" i="1" dirty="0"/>
          </a:p>
        </p:txBody>
      </p:sp>
    </p:spTree>
    <p:extLst>
      <p:ext uri="{BB962C8B-B14F-4D97-AF65-F5344CB8AC3E}">
        <p14:creationId xmlns:p14="http://schemas.microsoft.com/office/powerpoint/2010/main" val="3129219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6DA5-123F-4410-A408-332DC774F8B2}"/>
              </a:ext>
            </a:extLst>
          </p:cNvPr>
          <p:cNvSpPr>
            <a:spLocks noGrp="1"/>
          </p:cNvSpPr>
          <p:nvPr>
            <p:ph type="title"/>
          </p:nvPr>
        </p:nvSpPr>
        <p:spPr/>
        <p:txBody>
          <a:bodyPr>
            <a:normAutofit/>
          </a:bodyPr>
          <a:lstStyle/>
          <a:p>
            <a:r>
              <a:rPr lang="el-GR" sz="4000" b="1" dirty="0"/>
              <a:t>7. </a:t>
            </a:r>
            <a:r>
              <a:rPr lang="el-GR" sz="4000" b="1" u="sng" dirty="0"/>
              <a:t>Προτάσεις Μελλοντικής </a:t>
            </a:r>
            <a:r>
              <a:rPr lang="el-GR" sz="4000" b="1" u="sng" dirty="0" smtClean="0"/>
              <a:t>Έρευνας</a:t>
            </a:r>
            <a:r>
              <a:rPr lang="el-GR" b="1" u="sng" dirty="0" smtClean="0"/>
              <a:t/>
            </a:r>
            <a:br>
              <a:rPr lang="el-GR" b="1" u="sng" dirty="0" smtClean="0"/>
            </a:br>
            <a:endParaRPr lang="en-US" b="1" u="sng" dirty="0"/>
          </a:p>
        </p:txBody>
      </p:sp>
      <p:sp>
        <p:nvSpPr>
          <p:cNvPr id="3" name="Content Placeholder 2">
            <a:extLst>
              <a:ext uri="{FF2B5EF4-FFF2-40B4-BE49-F238E27FC236}">
                <a16:creationId xmlns:a16="http://schemas.microsoft.com/office/drawing/2014/main" id="{D209F486-E4EA-4DCE-978C-ABEC7EB47EAD}"/>
              </a:ext>
            </a:extLst>
          </p:cNvPr>
          <p:cNvSpPr>
            <a:spLocks noGrp="1"/>
          </p:cNvSpPr>
          <p:nvPr>
            <p:ph idx="1"/>
          </p:nvPr>
        </p:nvSpPr>
        <p:spPr>
          <a:xfrm>
            <a:off x="838200" y="1825625"/>
            <a:ext cx="10515600" cy="1480283"/>
          </a:xfrm>
        </p:spPr>
        <p:txBody>
          <a:bodyPr>
            <a:normAutofit fontScale="92500"/>
          </a:bodyPr>
          <a:lstStyle/>
          <a:p>
            <a:r>
              <a:rPr lang="el-GR" sz="2400" dirty="0" smtClean="0"/>
              <a:t>Η </a:t>
            </a:r>
            <a:r>
              <a:rPr lang="el-GR" sz="2400" dirty="0"/>
              <a:t>επένδυση σε μετακινούμενες βάσεις καθίσταται ασφαλής μόνο σε μεγαλύτερα έργα, όπου η οικονομία κλίμακας επιτρέπει την απόσβεση του υψηλού αρχικού κόστους και των λειτουργικών εξόδων</a:t>
            </a:r>
            <a:r>
              <a:rPr lang="el-GR" sz="2400" dirty="0" smtClean="0"/>
              <a:t>. Πόση είναι άραγε αυτή η οικονομία κλίμακας, ώστε να είναι συμφέρουσα η επένδυση με  μετακινούμενες βάσεις στήριξης</a:t>
            </a:r>
            <a:r>
              <a:rPr lang="en-US" sz="2400" dirty="0"/>
              <a:t>;</a:t>
            </a:r>
            <a:endParaRPr lang="el-GR" sz="2400" dirty="0"/>
          </a:p>
          <a:p>
            <a:pPr marL="0" indent="0" fontAlgn="base">
              <a:spcAft>
                <a:spcPct val="0"/>
              </a:spcAft>
              <a:buNone/>
            </a:pPr>
            <a:endParaRPr lang="en-US" sz="2200" b="1" dirty="0"/>
          </a:p>
        </p:txBody>
      </p:sp>
      <p:sp>
        <p:nvSpPr>
          <p:cNvPr id="4" name="Date Placeholder 3">
            <a:extLst>
              <a:ext uri="{FF2B5EF4-FFF2-40B4-BE49-F238E27FC236}">
                <a16:creationId xmlns:a16="http://schemas.microsoft.com/office/drawing/2014/main" id="{C09B462A-67E7-43E3-A488-A45C2C395D00}"/>
              </a:ext>
            </a:extLst>
          </p:cNvPr>
          <p:cNvSpPr>
            <a:spLocks noGrp="1"/>
          </p:cNvSpPr>
          <p:nvPr>
            <p:ph type="dt" sz="half" idx="10"/>
          </p:nvPr>
        </p:nvSpPr>
        <p:spPr/>
        <p:txBody>
          <a:bodyPr/>
          <a:lstStyle/>
          <a:p>
            <a:fld id="{2F155C2B-0C9C-4BD2-B6C7-804AF6A85710}" type="datetime1">
              <a:rPr lang="el-GR" smtClean="0"/>
              <a:t>21/9/2024</a:t>
            </a:fld>
            <a:endParaRPr lang="el-GR"/>
          </a:p>
        </p:txBody>
      </p:sp>
      <p:sp>
        <p:nvSpPr>
          <p:cNvPr id="5" name="Footer Placeholder 4">
            <a:extLst>
              <a:ext uri="{FF2B5EF4-FFF2-40B4-BE49-F238E27FC236}">
                <a16:creationId xmlns:a16="http://schemas.microsoft.com/office/drawing/2014/main" id="{46BB5B9B-ECB9-470C-85F3-9D2D406CCA8B}"/>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D4308C15-AEFE-4957-A714-5DAE839D52E0}"/>
              </a:ext>
            </a:extLst>
          </p:cNvPr>
          <p:cNvSpPr>
            <a:spLocks noGrp="1"/>
          </p:cNvSpPr>
          <p:nvPr>
            <p:ph type="sldNum" sz="quarter" idx="12"/>
          </p:nvPr>
        </p:nvSpPr>
        <p:spPr/>
        <p:txBody>
          <a:bodyPr/>
          <a:lstStyle/>
          <a:p>
            <a:fld id="{28C4B9FD-BBCD-4D20-BE68-D5FD8F544B57}" type="slidenum">
              <a:rPr lang="el-GR" smtClean="0"/>
              <a:t>19</a:t>
            </a:fld>
            <a:endParaRPr lang="el-GR"/>
          </a:p>
        </p:txBody>
      </p:sp>
    </p:spTree>
    <p:extLst>
      <p:ext uri="{BB962C8B-B14F-4D97-AF65-F5344CB8AC3E}">
        <p14:creationId xmlns:p14="http://schemas.microsoft.com/office/powerpoint/2010/main" val="33672676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36E81-D37E-43D5-A6BB-3062E5AF6A43}"/>
              </a:ext>
            </a:extLst>
          </p:cNvPr>
          <p:cNvSpPr>
            <a:spLocks noGrp="1"/>
          </p:cNvSpPr>
          <p:nvPr>
            <p:ph type="title"/>
          </p:nvPr>
        </p:nvSpPr>
        <p:spPr>
          <a:xfrm>
            <a:off x="838200" y="2781837"/>
            <a:ext cx="10515600" cy="1043190"/>
          </a:xfrm>
        </p:spPr>
        <p:txBody>
          <a:bodyPr>
            <a:normAutofit/>
          </a:bodyPr>
          <a:lstStyle/>
          <a:p>
            <a:pPr algn="ctr"/>
            <a:r>
              <a:rPr lang="el-GR" sz="3600" b="1" dirty="0">
                <a:solidFill>
                  <a:srgbClr val="CE1E82"/>
                </a:solidFill>
              </a:rPr>
              <a:t>Ευχαριστώ πολύ για την προσοχή σας!</a:t>
            </a:r>
            <a:endParaRPr lang="en-US" sz="3600" b="1" dirty="0">
              <a:solidFill>
                <a:srgbClr val="CE1E82"/>
              </a:solidFill>
            </a:endParaRPr>
          </a:p>
        </p:txBody>
      </p:sp>
      <p:sp>
        <p:nvSpPr>
          <p:cNvPr id="4" name="Date Placeholder 3">
            <a:extLst>
              <a:ext uri="{FF2B5EF4-FFF2-40B4-BE49-F238E27FC236}">
                <a16:creationId xmlns:a16="http://schemas.microsoft.com/office/drawing/2014/main" id="{2DF1F3FD-08BE-456F-83C1-21EE633109B7}"/>
              </a:ext>
            </a:extLst>
          </p:cNvPr>
          <p:cNvSpPr>
            <a:spLocks noGrp="1"/>
          </p:cNvSpPr>
          <p:nvPr>
            <p:ph type="dt" sz="half" idx="10"/>
          </p:nvPr>
        </p:nvSpPr>
        <p:spPr/>
        <p:txBody>
          <a:bodyPr/>
          <a:lstStyle/>
          <a:p>
            <a:fld id="{8C480712-B4F2-449A-A132-25D3AF7A8C5B}" type="datetime1">
              <a:rPr lang="el-GR" smtClean="0"/>
              <a:t>21/9/2024</a:t>
            </a:fld>
            <a:endParaRPr lang="el-GR"/>
          </a:p>
        </p:txBody>
      </p:sp>
      <p:sp>
        <p:nvSpPr>
          <p:cNvPr id="5" name="Footer Placeholder 4">
            <a:extLst>
              <a:ext uri="{FF2B5EF4-FFF2-40B4-BE49-F238E27FC236}">
                <a16:creationId xmlns:a16="http://schemas.microsoft.com/office/drawing/2014/main" id="{79211BE3-0003-467B-8C9F-345A6128E765}"/>
              </a:ext>
            </a:extLst>
          </p:cNvPr>
          <p:cNvSpPr>
            <a:spLocks noGrp="1"/>
          </p:cNvSpPr>
          <p:nvPr>
            <p:ph type="ftr" sz="quarter" idx="11"/>
          </p:nvPr>
        </p:nvSpPr>
        <p:spPr/>
        <p:txBody>
          <a:bodyPr/>
          <a:lstStyle/>
          <a:p>
            <a:r>
              <a:rPr lang="el-GR" dirty="0"/>
              <a:t>Διπλωματική Εργασία</a:t>
            </a:r>
          </a:p>
        </p:txBody>
      </p:sp>
      <p:sp>
        <p:nvSpPr>
          <p:cNvPr id="6" name="Slide Number Placeholder 5">
            <a:extLst>
              <a:ext uri="{FF2B5EF4-FFF2-40B4-BE49-F238E27FC236}">
                <a16:creationId xmlns:a16="http://schemas.microsoft.com/office/drawing/2014/main" id="{6ECD81C7-D57B-4B0C-AD62-AF98BC3E3B7F}"/>
              </a:ext>
            </a:extLst>
          </p:cNvPr>
          <p:cNvSpPr>
            <a:spLocks noGrp="1"/>
          </p:cNvSpPr>
          <p:nvPr>
            <p:ph type="sldNum" sz="quarter" idx="12"/>
          </p:nvPr>
        </p:nvSpPr>
        <p:spPr/>
        <p:txBody>
          <a:bodyPr/>
          <a:lstStyle/>
          <a:p>
            <a:fld id="{28C4B9FD-BBCD-4D20-BE68-D5FD8F544B57}" type="slidenum">
              <a:rPr lang="el-GR" smtClean="0"/>
              <a:t>20</a:t>
            </a:fld>
            <a:endParaRPr lang="el-GR"/>
          </a:p>
        </p:txBody>
      </p:sp>
    </p:spTree>
    <p:extLst>
      <p:ext uri="{BB962C8B-B14F-4D97-AF65-F5344CB8AC3E}">
        <p14:creationId xmlns:p14="http://schemas.microsoft.com/office/powerpoint/2010/main" val="21919621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C1799F7-B698-4182-9425-05B70A6FFCD6}" vid="{1CE26449-DB6F-4F43-97D8-53CDEB0810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3982</TotalTime>
  <Words>1348</Words>
  <Application>Microsoft Office PowerPoint</Application>
  <PresentationFormat>Widescreen</PresentationFormat>
  <Paragraphs>156</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Μελέτη Φωτοβολταΐκου Σταθμού 1000 Kw. Σύγκριση διαφορετικών συστημάτων στήριξης Φ/Β πλαισίων. 1α) Μονοαξονικό Υδραυλικό Σύστημα Στήριξης 1β) Σταθερό σύστημα στήριξης</vt:lpstr>
      <vt:lpstr>1. Εισαγωγή</vt:lpstr>
      <vt:lpstr>1. Εισαγωγή</vt:lpstr>
      <vt:lpstr>2. Σκοπός Εργασίας</vt:lpstr>
      <vt:lpstr>3.1. Εξέλιξη Φωτοβολταϊκών συστημάτων</vt:lpstr>
      <vt:lpstr>3.2. Συστήματα στήριξης Φ/β πλαισίων</vt:lpstr>
      <vt:lpstr>3.2 Συστήματα στήριξης Φ/β πλαισίων</vt:lpstr>
      <vt:lpstr>3.2 Συστήματα στήριξης Φ/β πλαισίων</vt:lpstr>
      <vt:lpstr>3.3. Παράγοντες που επηρεάζουν την απόδοση των Φ/Β συστημάτων</vt:lpstr>
      <vt:lpstr>4. Σύγκριση δύο διαφορετικών συστημάτων 1000 Kw</vt:lpstr>
      <vt:lpstr>3.4  Λογισμικά προσομοίωσης για Φ/Β συστήματα</vt:lpstr>
      <vt:lpstr>4.1 Συλλογή δεδομένων </vt:lpstr>
      <vt:lpstr>5. Σύγκριση Παραγωγής ενέργειας</vt:lpstr>
      <vt:lpstr>5. Σύγκριση Παραγωγής ενέργειας</vt:lpstr>
      <vt:lpstr>5. Αποτελέσματα Συγκριτικής Μελέτης 5.1 Πλεονεκτήματα </vt:lpstr>
      <vt:lpstr>5. Αποτελέσματα Συγκριτικής Μελέτης 5.1 Μειονεκτήματα</vt:lpstr>
      <vt:lpstr>6. Συμπέρασμα</vt:lpstr>
      <vt:lpstr>6. Πόρισμα</vt:lpstr>
      <vt:lpstr>7. Προτάσεις Μελλοντικής Έρευνας </vt:lpstr>
      <vt:lpstr>Ευχαριστώ πολύ για την προσοχή σας!</vt:lpstr>
    </vt:vector>
  </TitlesOfParts>
  <Company>ΕΕΥΕΜ/ΕΑΠ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Αναλυτική αποτύπωση των ακραίων καιρικών καταστάσεων στον Ελλαδικό χώρο και πιθανές συσχετίσεις με την κλιματική αλλαγή</dc:title>
  <dc:creator>Vagelis Katsaras</dc:creator>
  <cp:lastModifiedBy>Panos</cp:lastModifiedBy>
  <cp:revision>133</cp:revision>
  <dcterms:created xsi:type="dcterms:W3CDTF">2016-10-18T07:42:06Z</dcterms:created>
  <dcterms:modified xsi:type="dcterms:W3CDTF">2024-09-21T09:06:02Z</dcterms:modified>
</cp:coreProperties>
</file>