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2"/>
  </p:notesMasterIdLst>
  <p:sldIdLst>
    <p:sldId id="256" r:id="rId5"/>
    <p:sldId id="259" r:id="rId6"/>
    <p:sldId id="270" r:id="rId7"/>
    <p:sldId id="260" r:id="rId8"/>
    <p:sldId id="261" r:id="rId9"/>
    <p:sldId id="265" r:id="rId10"/>
    <p:sldId id="267" r:id="rId11"/>
    <p:sldId id="282" r:id="rId12"/>
    <p:sldId id="281" r:id="rId13"/>
    <p:sldId id="276" r:id="rId14"/>
    <p:sldId id="277" r:id="rId15"/>
    <p:sldId id="278" r:id="rId16"/>
    <p:sldId id="279" r:id="rId17"/>
    <p:sldId id="280" r:id="rId18"/>
    <p:sldId id="272" r:id="rId19"/>
    <p:sldId id="273" r:id="rId20"/>
    <p:sldId id="274" r:id="rId21"/>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E1E82"/>
    <a:srgbClr val="272F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111" autoAdjust="0"/>
  </p:normalViewPr>
  <p:slideViewPr>
    <p:cSldViewPr snapToGrid="0">
      <p:cViewPr varScale="1">
        <p:scale>
          <a:sx n="83" d="100"/>
          <a:sy n="83" d="100"/>
        </p:scale>
        <p:origin x="658" y="288"/>
      </p:cViewPr>
      <p:guideLst/>
    </p:cSldViewPr>
  </p:slideViewPr>
  <p:notesTextViewPr>
    <p:cViewPr>
      <p:scale>
        <a:sx n="1" d="1"/>
        <a:sy n="1" d="1"/>
      </p:scale>
      <p:origin x="0" y="-192"/>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ΜΑΤΗΣ ΓΕΩΡΓΙΟΣ" userId="S::std140437@ac.eap.gr::f3ef7c16-0c02-4322-a6c4-5430198e9afa" providerId="AD" clId="Web-{52C7193F-ADB7-9D37-9D5E-F76DC8B4A665}"/>
    <pc:docChg chg="modSld">
      <pc:chgData name="ΜΑΤΗΣ ΓΕΩΡΓΙΟΣ" userId="S::std140437@ac.eap.gr::f3ef7c16-0c02-4322-a6c4-5430198e9afa" providerId="AD" clId="Web-{52C7193F-ADB7-9D37-9D5E-F76DC8B4A665}" dt="2022-09-04T12:44:51.096" v="3" actId="20577"/>
      <pc:docMkLst>
        <pc:docMk/>
      </pc:docMkLst>
      <pc:sldChg chg="modSp">
        <pc:chgData name="ΜΑΤΗΣ ΓΕΩΡΓΙΟΣ" userId="S::std140437@ac.eap.gr::f3ef7c16-0c02-4322-a6c4-5430198e9afa" providerId="AD" clId="Web-{52C7193F-ADB7-9D37-9D5E-F76DC8B4A665}" dt="2022-09-04T12:44:51.096" v="3" actId="20577"/>
        <pc:sldMkLst>
          <pc:docMk/>
          <pc:sldMk cId="2694258566" sldId="256"/>
        </pc:sldMkLst>
        <pc:spChg chg="mod">
          <ac:chgData name="ΜΑΤΗΣ ΓΕΩΡΓΙΟΣ" userId="S::std140437@ac.eap.gr::f3ef7c16-0c02-4322-a6c4-5430198e9afa" providerId="AD" clId="Web-{52C7193F-ADB7-9D37-9D5E-F76DC8B4A665}" dt="2022-09-04T12:44:51.096" v="3" actId="20577"/>
          <ac:spMkLst>
            <pc:docMk/>
            <pc:sldMk cId="2694258566" sldId="256"/>
            <ac:spMk id="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E06895-E411-444E-92F0-E1F43C5B9AD4}" type="datetimeFigureOut">
              <a:rPr lang="el-GR" smtClean="0"/>
              <a:t>13/9/2025</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66B0DF-8290-49D6-AD4A-66FEFED85A5C}" type="slidenum">
              <a:rPr lang="el-GR" smtClean="0"/>
              <a:t>‹#›</a:t>
            </a:fld>
            <a:endParaRPr lang="el-GR"/>
          </a:p>
        </p:txBody>
      </p:sp>
    </p:spTree>
    <p:extLst>
      <p:ext uri="{BB962C8B-B14F-4D97-AF65-F5344CB8AC3E}">
        <p14:creationId xmlns:p14="http://schemas.microsoft.com/office/powerpoint/2010/main" val="3702881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and thank you for being here. My dissertation focuses on smart manufacturing and the integration of Industry 4.0 technologies. Today, I’ll present the core findings, case studies, and implications for both Greek and international industries."</a:t>
            </a:r>
          </a:p>
        </p:txBody>
      </p:sp>
      <p:sp>
        <p:nvSpPr>
          <p:cNvPr id="4" name="Slide Number Placeholder 3"/>
          <p:cNvSpPr>
            <a:spLocks noGrp="1"/>
          </p:cNvSpPr>
          <p:nvPr>
            <p:ph type="sldNum" sz="quarter" idx="5"/>
          </p:nvPr>
        </p:nvSpPr>
        <p:spPr/>
        <p:txBody>
          <a:bodyPr/>
          <a:lstStyle/>
          <a:p>
            <a:fld id="{3766B0DF-8290-49D6-AD4A-66FEFED85A5C}" type="slidenum">
              <a:rPr lang="el-GR" smtClean="0"/>
              <a:t>1</a:t>
            </a:fld>
            <a:endParaRPr lang="el-GR"/>
          </a:p>
        </p:txBody>
      </p:sp>
    </p:spTree>
    <p:extLst>
      <p:ext uri="{BB962C8B-B14F-4D97-AF65-F5344CB8AC3E}">
        <p14:creationId xmlns:p14="http://schemas.microsoft.com/office/powerpoint/2010/main" val="303275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research is guided by five core questions, focusing on the technologies that enable the smart factory, the strategic advantages they bring, the pathways for enterprises to transition, the challenges of adoption, and finally the readiness of the Greek workforce to embrace this transformation.</a:t>
            </a:r>
          </a:p>
        </p:txBody>
      </p:sp>
      <p:sp>
        <p:nvSpPr>
          <p:cNvPr id="4" name="Slide Number Placeholder 3"/>
          <p:cNvSpPr>
            <a:spLocks noGrp="1"/>
          </p:cNvSpPr>
          <p:nvPr>
            <p:ph type="sldNum" sz="quarter" idx="5"/>
          </p:nvPr>
        </p:nvSpPr>
        <p:spPr/>
        <p:txBody>
          <a:bodyPr/>
          <a:lstStyle/>
          <a:p>
            <a:fld id="{3766B0DF-8290-49D6-AD4A-66FEFED85A5C}" type="slidenum">
              <a:rPr lang="el-GR" smtClean="0"/>
              <a:t>2</a:t>
            </a:fld>
            <a:endParaRPr lang="el-GR"/>
          </a:p>
        </p:txBody>
      </p:sp>
    </p:spTree>
    <p:extLst>
      <p:ext uri="{BB962C8B-B14F-4D97-AF65-F5344CB8AC3E}">
        <p14:creationId xmlns:p14="http://schemas.microsoft.com/office/powerpoint/2010/main" val="2207886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combined theoretical analysis with applied case study research. I examined academic sources and industry reports, then analyzed seven major companies. The comparative approach allowed me to identify both technologies used and measurable benefits as well as workforce readiness."</a:t>
            </a:r>
          </a:p>
        </p:txBody>
      </p:sp>
      <p:sp>
        <p:nvSpPr>
          <p:cNvPr id="4" name="Slide Number Placeholder 3"/>
          <p:cNvSpPr>
            <a:spLocks noGrp="1"/>
          </p:cNvSpPr>
          <p:nvPr>
            <p:ph type="sldNum" sz="quarter" idx="5"/>
          </p:nvPr>
        </p:nvSpPr>
        <p:spPr/>
        <p:txBody>
          <a:bodyPr/>
          <a:lstStyle/>
          <a:p>
            <a:fld id="{3766B0DF-8290-49D6-AD4A-66FEFED85A5C}" type="slidenum">
              <a:rPr lang="el-GR" smtClean="0"/>
              <a:t>3</a:t>
            </a:fld>
            <a:endParaRPr lang="el-GR"/>
          </a:p>
        </p:txBody>
      </p:sp>
    </p:spTree>
    <p:extLst>
      <p:ext uri="{BB962C8B-B14F-4D97-AF65-F5344CB8AC3E}">
        <p14:creationId xmlns:p14="http://schemas.microsoft.com/office/powerpoint/2010/main" val="305618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Let’s Start with technologies, Industry 4.0 introduces data-driven technologies that reshape processes. AI and ML enable predictive analysis, Big Data turns information into insights, real time connectivity I achieved that to IoT and Cloud Computing allows remote storage and collaboration. Together, these form the technological foundation of digital transformation."</a:t>
            </a:r>
          </a:p>
          <a:p>
            <a:endParaRPr lang="en-US" dirty="0"/>
          </a:p>
        </p:txBody>
      </p:sp>
      <p:sp>
        <p:nvSpPr>
          <p:cNvPr id="4" name="Slide Number Placeholder 3"/>
          <p:cNvSpPr>
            <a:spLocks noGrp="1"/>
          </p:cNvSpPr>
          <p:nvPr>
            <p:ph type="sldNum" sz="quarter" idx="5"/>
          </p:nvPr>
        </p:nvSpPr>
        <p:spPr/>
        <p:txBody>
          <a:bodyPr/>
          <a:lstStyle/>
          <a:p>
            <a:fld id="{3766B0DF-8290-49D6-AD4A-66FEFED85A5C}" type="slidenum">
              <a:rPr lang="el-GR" smtClean="0"/>
              <a:t>4</a:t>
            </a:fld>
            <a:endParaRPr lang="el-GR"/>
          </a:p>
        </p:txBody>
      </p:sp>
    </p:spTree>
    <p:extLst>
      <p:ext uri="{BB962C8B-B14F-4D97-AF65-F5344CB8AC3E}">
        <p14:creationId xmlns:p14="http://schemas.microsoft.com/office/powerpoint/2010/main" val="680098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"Alongside data-driven tools, automation technologies are also critical. Robotics and </a:t>
            </a:r>
            <a:r>
              <a:rPr lang="en-US" dirty="0" err="1"/>
              <a:t>cobots</a:t>
            </a:r>
            <a:r>
              <a:rPr lang="en-US" dirty="0"/>
              <a:t> are there to support workers, </a:t>
            </a:r>
            <a:r>
              <a:rPr lang="en-US" sz="1200" b="1" dirty="0"/>
              <a:t>Augmented &amp; Virtual Reality (</a:t>
            </a:r>
            <a:r>
              <a:rPr lang="en-US" dirty="0"/>
              <a:t>AR/VR) helps with training and maintenance, predictive maintenance prevents downtime in production, while cybersecurity and blockchain ensure safety and transparency. These tools complement the digital backbone I described earlier."</a:t>
            </a:r>
          </a:p>
        </p:txBody>
      </p:sp>
      <p:sp>
        <p:nvSpPr>
          <p:cNvPr id="4" name="Slide Number Placeholder 3"/>
          <p:cNvSpPr>
            <a:spLocks noGrp="1"/>
          </p:cNvSpPr>
          <p:nvPr>
            <p:ph type="sldNum" sz="quarter" idx="5"/>
          </p:nvPr>
        </p:nvSpPr>
        <p:spPr/>
        <p:txBody>
          <a:bodyPr/>
          <a:lstStyle/>
          <a:p>
            <a:fld id="{3766B0DF-8290-49D6-AD4A-66FEFED85A5C}" type="slidenum">
              <a:rPr lang="el-GR" smtClean="0"/>
              <a:t>5</a:t>
            </a:fld>
            <a:endParaRPr lang="el-GR"/>
          </a:p>
        </p:txBody>
      </p:sp>
    </p:spTree>
    <p:extLst>
      <p:ext uri="{BB962C8B-B14F-4D97-AF65-F5344CB8AC3E}">
        <p14:creationId xmlns:p14="http://schemas.microsoft.com/office/powerpoint/2010/main" val="9332266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Thanks to the technologies mentioned above "Smart factories are defined by connectivity, transparency, autonomous decision-making, and predictive capabilities. This means machines, people, and systems are always connected, processes are visible in real time, decisions can be automated, and future issues can be anticipated before they disrupt operations."</a:t>
            </a:r>
          </a:p>
          <a:p>
            <a:endParaRPr lang="en-US" dirty="0"/>
          </a:p>
        </p:txBody>
      </p:sp>
      <p:sp>
        <p:nvSpPr>
          <p:cNvPr id="4" name="Slide Number Placeholder 3"/>
          <p:cNvSpPr>
            <a:spLocks noGrp="1"/>
          </p:cNvSpPr>
          <p:nvPr>
            <p:ph type="sldNum" sz="quarter" idx="5"/>
          </p:nvPr>
        </p:nvSpPr>
        <p:spPr/>
        <p:txBody>
          <a:bodyPr/>
          <a:lstStyle/>
          <a:p>
            <a:fld id="{3766B0DF-8290-49D6-AD4A-66FEFED85A5C}" type="slidenum">
              <a:rPr lang="el-GR" smtClean="0"/>
              <a:t>6</a:t>
            </a:fld>
            <a:endParaRPr lang="el-GR"/>
          </a:p>
        </p:txBody>
      </p:sp>
    </p:spTree>
    <p:extLst>
      <p:ext uri="{BB962C8B-B14F-4D97-AF65-F5344CB8AC3E}">
        <p14:creationId xmlns:p14="http://schemas.microsoft.com/office/powerpoint/2010/main" val="354503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"Beyond automation, smart factories emphasize adaptability, efficiency, and collaboration. They adjust to changing markets, optimize resources, and use tools like </a:t>
            </a:r>
            <a:r>
              <a:rPr lang="en-US" dirty="0" err="1"/>
              <a:t>cobots</a:t>
            </a:r>
            <a:r>
              <a:rPr lang="en-US" dirty="0"/>
              <a:t> and AR/VR to support human–machine collaboration. Importantly, they can self-learn and improve continuously."</a:t>
            </a:r>
          </a:p>
          <a:p>
            <a:endParaRPr lang="en-US" dirty="0"/>
          </a:p>
        </p:txBody>
      </p:sp>
      <p:sp>
        <p:nvSpPr>
          <p:cNvPr id="4" name="Slide Number Placeholder 3"/>
          <p:cNvSpPr>
            <a:spLocks noGrp="1"/>
          </p:cNvSpPr>
          <p:nvPr>
            <p:ph type="sldNum" sz="quarter" idx="5"/>
          </p:nvPr>
        </p:nvSpPr>
        <p:spPr/>
        <p:txBody>
          <a:bodyPr/>
          <a:lstStyle/>
          <a:p>
            <a:fld id="{3766B0DF-8290-49D6-AD4A-66FEFED85A5C}" type="slidenum">
              <a:rPr lang="el-GR" smtClean="0"/>
              <a:t>7</a:t>
            </a:fld>
            <a:endParaRPr lang="el-GR"/>
          </a:p>
        </p:txBody>
      </p:sp>
    </p:spTree>
    <p:extLst>
      <p:ext uri="{BB962C8B-B14F-4D97-AF65-F5344CB8AC3E}">
        <p14:creationId xmlns:p14="http://schemas.microsoft.com/office/powerpoint/2010/main" val="29863776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9F03E-F1B6-5E86-1B87-EC8EC42D02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C3C480-410E-8FE3-8E54-C96565E69D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72029A-875D-518F-20AF-8FC7D8DB776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we see the example of TITAN Group. The company reduced CO₂ emissions significantly, from 4,200 to 3,620 kilotons, while also increasing the use of alternative fuels and lowering the clinker-to-cement ratio. It has implemented IoT sensors, predictive maintenance, and digital twins across production, which improved efficiency and sustainability. Digital transformation investments also tripled in just four years, showing a strong commitment to innovation and green transition.”</a:t>
            </a:r>
          </a:p>
          <a:p>
            <a:endParaRPr lang="en-US" dirty="0"/>
          </a:p>
        </p:txBody>
      </p:sp>
      <p:sp>
        <p:nvSpPr>
          <p:cNvPr id="4" name="Slide Number Placeholder 3">
            <a:extLst>
              <a:ext uri="{FF2B5EF4-FFF2-40B4-BE49-F238E27FC236}">
                <a16:creationId xmlns:a16="http://schemas.microsoft.com/office/drawing/2014/main" id="{F8B11FAB-19AC-D0E1-7776-BD941C6DE235}"/>
              </a:ext>
            </a:extLst>
          </p:cNvPr>
          <p:cNvSpPr>
            <a:spLocks noGrp="1"/>
          </p:cNvSpPr>
          <p:nvPr>
            <p:ph type="sldNum" sz="quarter" idx="5"/>
          </p:nvPr>
        </p:nvSpPr>
        <p:spPr/>
        <p:txBody>
          <a:bodyPr/>
          <a:lstStyle/>
          <a:p>
            <a:fld id="{3766B0DF-8290-49D6-AD4A-66FEFED85A5C}" type="slidenum">
              <a:rPr lang="el-GR" smtClean="0"/>
              <a:t>8</a:t>
            </a:fld>
            <a:endParaRPr lang="el-GR"/>
          </a:p>
        </p:txBody>
      </p:sp>
    </p:spTree>
    <p:extLst>
      <p:ext uri="{BB962C8B-B14F-4D97-AF65-F5344CB8AC3E}">
        <p14:creationId xmlns:p14="http://schemas.microsoft.com/office/powerpoint/2010/main" val="32200948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8CCFE-2CB3-8628-1206-4145585C5B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1701BA-75A6-F1CE-C916-731D191AF0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596E39-09DB-BFEC-3492-181A54DCA22D}"/>
              </a:ext>
            </a:extLst>
          </p:cNvPr>
          <p:cNvSpPr>
            <a:spLocks noGrp="1"/>
          </p:cNvSpPr>
          <p:nvPr>
            <p:ph type="body" idx="1"/>
          </p:nvPr>
        </p:nvSpPr>
        <p:spPr/>
        <p:txBody>
          <a:bodyPr/>
          <a:lstStyle/>
          <a:p>
            <a:r>
              <a:rPr lang="en-US" dirty="0"/>
              <a:t>“Cenergy Holdings, through Corinth </a:t>
            </a:r>
            <a:r>
              <a:rPr lang="en-US" dirty="0" err="1"/>
              <a:t>Pipeworks</a:t>
            </a:r>
            <a:r>
              <a:rPr lang="en-US" dirty="0"/>
              <a:t> and Hellenic Cables, integrated IoT, predictive maintenance, and real-time analytics. This helped reduce defect rates by 18%, saved six million euros in maintenance costs, and expanded its project backlog from 450 million to 1.4 billion euros. These results highlight how digital tools can simultaneously improve efficiency, lower costs, and strengthen market demand.”</a:t>
            </a:r>
          </a:p>
          <a:p>
            <a:endParaRPr lang="en-US" dirty="0"/>
          </a:p>
        </p:txBody>
      </p:sp>
      <p:sp>
        <p:nvSpPr>
          <p:cNvPr id="4" name="Slide Number Placeholder 3">
            <a:extLst>
              <a:ext uri="{FF2B5EF4-FFF2-40B4-BE49-F238E27FC236}">
                <a16:creationId xmlns:a16="http://schemas.microsoft.com/office/drawing/2014/main" id="{FEC45841-4072-A67C-7E9B-2772020414C6}"/>
              </a:ext>
            </a:extLst>
          </p:cNvPr>
          <p:cNvSpPr>
            <a:spLocks noGrp="1"/>
          </p:cNvSpPr>
          <p:nvPr>
            <p:ph type="sldNum" sz="quarter" idx="5"/>
          </p:nvPr>
        </p:nvSpPr>
        <p:spPr/>
        <p:txBody>
          <a:bodyPr/>
          <a:lstStyle/>
          <a:p>
            <a:fld id="{3766B0DF-8290-49D6-AD4A-66FEFED85A5C}" type="slidenum">
              <a:rPr lang="el-GR" smtClean="0"/>
              <a:t>9</a:t>
            </a:fld>
            <a:endParaRPr lang="el-GR"/>
          </a:p>
        </p:txBody>
      </p:sp>
    </p:spTree>
    <p:extLst>
      <p:ext uri="{BB962C8B-B14F-4D97-AF65-F5344CB8AC3E}">
        <p14:creationId xmlns:p14="http://schemas.microsoft.com/office/powerpoint/2010/main" val="344737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208B1-4B57-7999-0433-B6DF643611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C3ABE9-1DE6-F394-156D-00360D434D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F71953-CB63-4701-E2A3-4AB781277100}"/>
              </a:ext>
            </a:extLst>
          </p:cNvPr>
          <p:cNvSpPr>
            <a:spLocks noGrp="1"/>
          </p:cNvSpPr>
          <p:nvPr>
            <p:ph type="body" idx="1"/>
          </p:nvPr>
        </p:nvSpPr>
        <p:spPr/>
        <p:txBody>
          <a:bodyPr/>
          <a:lstStyle/>
          <a:p>
            <a:r>
              <a:rPr lang="en-US" dirty="0"/>
              <a:t>“Coca-Cola HBC is another strong example, with a 36% reduction in CO₂ emissions compared to its 2017 baseline. Water efficiency improved, and recycled PET in packaging rose from 5% to 45%. The </a:t>
            </a:r>
            <a:r>
              <a:rPr lang="en-US" dirty="0" err="1"/>
              <a:t>Edelstal</a:t>
            </a:r>
            <a:r>
              <a:rPr lang="en-US" dirty="0"/>
              <a:t> plant in Austria became a benchmark, using digital twins, autonomous guided vehicles, and smart glasses in logistics. These technologies supported both sustainability goals and operational innovation.”</a:t>
            </a:r>
          </a:p>
          <a:p>
            <a:endParaRPr lang="en-US" dirty="0"/>
          </a:p>
        </p:txBody>
      </p:sp>
      <p:sp>
        <p:nvSpPr>
          <p:cNvPr id="4" name="Slide Number Placeholder 3">
            <a:extLst>
              <a:ext uri="{FF2B5EF4-FFF2-40B4-BE49-F238E27FC236}">
                <a16:creationId xmlns:a16="http://schemas.microsoft.com/office/drawing/2014/main" id="{BBAD6521-4FD7-3825-49EF-69F1DA2FD9D4}"/>
              </a:ext>
            </a:extLst>
          </p:cNvPr>
          <p:cNvSpPr>
            <a:spLocks noGrp="1"/>
          </p:cNvSpPr>
          <p:nvPr>
            <p:ph type="sldNum" sz="quarter" idx="5"/>
          </p:nvPr>
        </p:nvSpPr>
        <p:spPr/>
        <p:txBody>
          <a:bodyPr/>
          <a:lstStyle/>
          <a:p>
            <a:fld id="{3766B0DF-8290-49D6-AD4A-66FEFED85A5C}" type="slidenum">
              <a:rPr lang="el-GR" smtClean="0"/>
              <a:t>10</a:t>
            </a:fld>
            <a:endParaRPr lang="el-GR"/>
          </a:p>
        </p:txBody>
      </p:sp>
    </p:spTree>
    <p:extLst>
      <p:ext uri="{BB962C8B-B14F-4D97-AF65-F5344CB8AC3E}">
        <p14:creationId xmlns:p14="http://schemas.microsoft.com/office/powerpoint/2010/main" val="1906524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74D73-7D3F-7C54-F224-E9643CE3F3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69933E-A7C5-FC17-1021-5F99DB3897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76C694-65D1-4F8B-7A5F-E9BE3E49D2B2}"/>
              </a:ext>
            </a:extLst>
          </p:cNvPr>
          <p:cNvSpPr>
            <a:spLocks noGrp="1"/>
          </p:cNvSpPr>
          <p:nvPr>
            <p:ph type="body" idx="1"/>
          </p:nvPr>
        </p:nvSpPr>
        <p:spPr/>
        <p:txBody>
          <a:bodyPr/>
          <a:lstStyle/>
          <a:p>
            <a:r>
              <a:rPr lang="en-US" dirty="0"/>
              <a:t>“</a:t>
            </a:r>
            <a:r>
              <a:rPr lang="en-US" dirty="0" err="1"/>
              <a:t>Mytilineos</a:t>
            </a:r>
            <a:r>
              <a:rPr lang="en-US" dirty="0"/>
              <a:t> integrated over 1,300 IoT sensors, predictive maintenance, and digital twins across its aluminum and energy operations. As a result, unplanned downtime was reduced from 220 hours to just 125, and energy costs fell by 8%. At the same time, more than 3,200 employees were trained in AI and Industry 4.0 technologies, showing how workforce transformation is central to digital transition.”</a:t>
            </a:r>
          </a:p>
        </p:txBody>
      </p:sp>
      <p:sp>
        <p:nvSpPr>
          <p:cNvPr id="4" name="Slide Number Placeholder 3">
            <a:extLst>
              <a:ext uri="{FF2B5EF4-FFF2-40B4-BE49-F238E27FC236}">
                <a16:creationId xmlns:a16="http://schemas.microsoft.com/office/drawing/2014/main" id="{BE953F24-3D0B-675D-1F6A-101BD6F317BA}"/>
              </a:ext>
            </a:extLst>
          </p:cNvPr>
          <p:cNvSpPr>
            <a:spLocks noGrp="1"/>
          </p:cNvSpPr>
          <p:nvPr>
            <p:ph type="sldNum" sz="quarter" idx="5"/>
          </p:nvPr>
        </p:nvSpPr>
        <p:spPr/>
        <p:txBody>
          <a:bodyPr/>
          <a:lstStyle/>
          <a:p>
            <a:fld id="{3766B0DF-8290-49D6-AD4A-66FEFED85A5C}" type="slidenum">
              <a:rPr lang="el-GR" smtClean="0"/>
              <a:t>11</a:t>
            </a:fld>
            <a:endParaRPr lang="el-GR"/>
          </a:p>
        </p:txBody>
      </p:sp>
    </p:spTree>
    <p:extLst>
      <p:ext uri="{BB962C8B-B14F-4D97-AF65-F5344CB8AC3E}">
        <p14:creationId xmlns:p14="http://schemas.microsoft.com/office/powerpoint/2010/main" val="23471028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23A1E-0F96-F754-E086-D941B627BA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ADE272-C617-EFC3-8593-FF1AD89D8B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13EBDA-520B-67DA-25B9-F6DBAD409650}"/>
              </a:ext>
            </a:extLst>
          </p:cNvPr>
          <p:cNvSpPr>
            <a:spLocks noGrp="1"/>
          </p:cNvSpPr>
          <p:nvPr>
            <p:ph type="body" idx="1"/>
          </p:nvPr>
        </p:nvSpPr>
        <p:spPr/>
        <p:txBody>
          <a:bodyPr/>
          <a:lstStyle/>
          <a:p>
            <a:r>
              <a:rPr lang="en-US" dirty="0"/>
              <a:t>“</a:t>
            </a:r>
            <a:r>
              <a:rPr lang="en-US" dirty="0" err="1"/>
              <a:t>Papastratos</a:t>
            </a:r>
            <a:r>
              <a:rPr lang="en-US" dirty="0"/>
              <a:t> is one of the most recognized examples, officially named a Global Lighthouse Factory by the World Economic Forum. Production efficiency increased from 70% to 90%, CO₂ emissions dropped by 18%, and errors decreased by 23%. Smart systems expanded from just 5 to 65, doubling production capacity without raising costs. This makes </a:t>
            </a:r>
            <a:r>
              <a:rPr lang="en-US" dirty="0" err="1"/>
              <a:t>Papastratos</a:t>
            </a:r>
            <a:r>
              <a:rPr lang="en-US" dirty="0"/>
              <a:t> a clear model of comprehensive Industry 4.0 integration.”</a:t>
            </a:r>
          </a:p>
        </p:txBody>
      </p:sp>
      <p:sp>
        <p:nvSpPr>
          <p:cNvPr id="4" name="Slide Number Placeholder 3">
            <a:extLst>
              <a:ext uri="{FF2B5EF4-FFF2-40B4-BE49-F238E27FC236}">
                <a16:creationId xmlns:a16="http://schemas.microsoft.com/office/drawing/2014/main" id="{82E499D4-B5B4-4AA6-A779-A2B5CD702C19}"/>
              </a:ext>
            </a:extLst>
          </p:cNvPr>
          <p:cNvSpPr>
            <a:spLocks noGrp="1"/>
          </p:cNvSpPr>
          <p:nvPr>
            <p:ph type="sldNum" sz="quarter" idx="5"/>
          </p:nvPr>
        </p:nvSpPr>
        <p:spPr/>
        <p:txBody>
          <a:bodyPr/>
          <a:lstStyle/>
          <a:p>
            <a:fld id="{3766B0DF-8290-49D6-AD4A-66FEFED85A5C}" type="slidenum">
              <a:rPr lang="el-GR" smtClean="0"/>
              <a:t>12</a:t>
            </a:fld>
            <a:endParaRPr lang="el-GR"/>
          </a:p>
        </p:txBody>
      </p:sp>
    </p:spTree>
    <p:extLst>
      <p:ext uri="{BB962C8B-B14F-4D97-AF65-F5344CB8AC3E}">
        <p14:creationId xmlns:p14="http://schemas.microsoft.com/office/powerpoint/2010/main" val="24163066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7B197-67B9-DD0C-6361-A00B04CDB4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E114D8-DC6B-1202-6F50-B88CEA4F1E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4B1053-AD77-2972-0907-678FBC077494}"/>
              </a:ext>
            </a:extLst>
          </p:cNvPr>
          <p:cNvSpPr>
            <a:spLocks noGrp="1"/>
          </p:cNvSpPr>
          <p:nvPr>
            <p:ph type="body" idx="1"/>
          </p:nvPr>
        </p:nvSpPr>
        <p:spPr/>
        <p:txBody>
          <a:bodyPr/>
          <a:lstStyle/>
          <a:p>
            <a:r>
              <a:rPr lang="en-US" dirty="0"/>
              <a:t>PPC invested heavily in digital transformation, with 500 million euros dedicated to smart grids, cloud computing, and predictive maintenance. Network downtime was reduced by 40%, interruptions fell sharply, and two million smart meters were installed. These steps not only improved service reliability but also marked a major step for digital modernization in Greece’s energy sector.”</a:t>
            </a:r>
          </a:p>
        </p:txBody>
      </p:sp>
      <p:sp>
        <p:nvSpPr>
          <p:cNvPr id="4" name="Slide Number Placeholder 3">
            <a:extLst>
              <a:ext uri="{FF2B5EF4-FFF2-40B4-BE49-F238E27FC236}">
                <a16:creationId xmlns:a16="http://schemas.microsoft.com/office/drawing/2014/main" id="{3504D013-BAFB-330B-DF3B-2B6710D8380B}"/>
              </a:ext>
            </a:extLst>
          </p:cNvPr>
          <p:cNvSpPr>
            <a:spLocks noGrp="1"/>
          </p:cNvSpPr>
          <p:nvPr>
            <p:ph type="sldNum" sz="quarter" idx="5"/>
          </p:nvPr>
        </p:nvSpPr>
        <p:spPr/>
        <p:txBody>
          <a:bodyPr/>
          <a:lstStyle/>
          <a:p>
            <a:fld id="{3766B0DF-8290-49D6-AD4A-66FEFED85A5C}" type="slidenum">
              <a:rPr lang="el-GR" smtClean="0"/>
              <a:t>13</a:t>
            </a:fld>
            <a:endParaRPr lang="el-GR"/>
          </a:p>
        </p:txBody>
      </p:sp>
    </p:spTree>
    <p:extLst>
      <p:ext uri="{BB962C8B-B14F-4D97-AF65-F5344CB8AC3E}">
        <p14:creationId xmlns:p14="http://schemas.microsoft.com/office/powerpoint/2010/main" val="2670069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B5FF9-E1F7-9BB4-3CC7-28300C5DB1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F9D0CC-3190-DBBF-40AA-3CDFF28454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5EA355-F94B-1692-ED30-5D2FBF9A85BB}"/>
              </a:ext>
            </a:extLst>
          </p:cNvPr>
          <p:cNvSpPr>
            <a:spLocks noGrp="1"/>
          </p:cNvSpPr>
          <p:nvPr>
            <p:ph type="body" idx="1"/>
          </p:nvPr>
        </p:nvSpPr>
        <p:spPr/>
        <p:txBody>
          <a:bodyPr/>
          <a:lstStyle/>
          <a:p>
            <a:pPr marL="0" indent="0">
              <a:buNone/>
            </a:pPr>
            <a:r>
              <a:rPr lang="en-US" dirty="0"/>
              <a:t>“Finally, EYDAP demonstrates Industry 4.0 adoption in the water sector. The company rolled out 170,000 smart meters and over 300 telemetry nodes, reducing water loss by 15% and improving service quality. Customer satisfaction also rose from 72 to 87, while more than 1,000 employees were trained annually. </a:t>
            </a:r>
            <a:r>
              <a:rPr lang="en-US"/>
              <a:t>This shows how even public utilities can leverage digital technologies for efficiency and transparency.”</a:t>
            </a:r>
            <a:endParaRPr lang="en-US" sz="1200" dirty="0"/>
          </a:p>
        </p:txBody>
      </p:sp>
      <p:sp>
        <p:nvSpPr>
          <p:cNvPr id="4" name="Slide Number Placeholder 3">
            <a:extLst>
              <a:ext uri="{FF2B5EF4-FFF2-40B4-BE49-F238E27FC236}">
                <a16:creationId xmlns:a16="http://schemas.microsoft.com/office/drawing/2014/main" id="{74C41236-886A-F993-3F59-CBEA248E0E77}"/>
              </a:ext>
            </a:extLst>
          </p:cNvPr>
          <p:cNvSpPr>
            <a:spLocks noGrp="1"/>
          </p:cNvSpPr>
          <p:nvPr>
            <p:ph type="sldNum" sz="quarter" idx="5"/>
          </p:nvPr>
        </p:nvSpPr>
        <p:spPr/>
        <p:txBody>
          <a:bodyPr/>
          <a:lstStyle/>
          <a:p>
            <a:fld id="{3766B0DF-8290-49D6-AD4A-66FEFED85A5C}" type="slidenum">
              <a:rPr lang="el-GR" smtClean="0"/>
              <a:t>14</a:t>
            </a:fld>
            <a:endParaRPr lang="el-GR"/>
          </a:p>
        </p:txBody>
      </p:sp>
    </p:spTree>
    <p:extLst>
      <p:ext uri="{BB962C8B-B14F-4D97-AF65-F5344CB8AC3E}">
        <p14:creationId xmlns:p14="http://schemas.microsoft.com/office/powerpoint/2010/main" val="25432552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Smart Factory is more than just an upgrade – it’s a whole new way of thinking about production. It’s based on four pillars—data, intelligence, human–machine interaction, and digital tools—that work together to create a smart, connected ecosystem. This brings better efficiency, greener operations, stronger competitiveness, and new opportunities for workers through training and safer roles.</a:t>
            </a:r>
          </a:p>
        </p:txBody>
      </p:sp>
      <p:sp>
        <p:nvSpPr>
          <p:cNvPr id="4" name="Slide Number Placeholder 3"/>
          <p:cNvSpPr>
            <a:spLocks noGrp="1"/>
          </p:cNvSpPr>
          <p:nvPr>
            <p:ph type="sldNum" sz="quarter" idx="5"/>
          </p:nvPr>
        </p:nvSpPr>
        <p:spPr/>
        <p:txBody>
          <a:bodyPr/>
          <a:lstStyle/>
          <a:p>
            <a:fld id="{3766B0DF-8290-49D6-AD4A-66FEFED85A5C}" type="slidenum">
              <a:rPr lang="el-GR" smtClean="0"/>
              <a:t>15</a:t>
            </a:fld>
            <a:endParaRPr lang="el-GR"/>
          </a:p>
        </p:txBody>
      </p:sp>
    </p:spTree>
    <p:extLst>
      <p:ext uri="{BB962C8B-B14F-4D97-AF65-F5344CB8AC3E}">
        <p14:creationId xmlns:p14="http://schemas.microsoft.com/office/powerpoint/2010/main" val="18529693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en-US" sz="1200" dirty="0"/>
              <a:t>While the benefits are clear, the transition to Industry 4.0 is not without obstacles, </a:t>
            </a:r>
            <a:r>
              <a:rPr lang="en-US" dirty="0"/>
              <a:t>challenges remain. High investment costs, cybersecurity risks, skill gaps, and resistance to change often slow down adoption. The Greek workforce shows both progress and gaps: companies like </a:t>
            </a:r>
            <a:r>
              <a:rPr lang="en-US" dirty="0" err="1"/>
              <a:t>Papastratos</a:t>
            </a:r>
            <a:r>
              <a:rPr lang="en-US" dirty="0"/>
              <a:t> and </a:t>
            </a:r>
            <a:r>
              <a:rPr lang="en-US" dirty="0" err="1"/>
              <a:t>Mytilineos</a:t>
            </a:r>
            <a:r>
              <a:rPr lang="en-US" dirty="0"/>
              <a:t> have trained thousands, but without a national strategy, these efforts remain fragmented. Workforce readiness is the real key to success."</a:t>
            </a:r>
          </a:p>
          <a:p>
            <a:endParaRPr lang="en-US" dirty="0"/>
          </a:p>
        </p:txBody>
      </p:sp>
      <p:sp>
        <p:nvSpPr>
          <p:cNvPr id="4" name="Slide Number Placeholder 3"/>
          <p:cNvSpPr>
            <a:spLocks noGrp="1"/>
          </p:cNvSpPr>
          <p:nvPr>
            <p:ph type="sldNum" sz="quarter" idx="5"/>
          </p:nvPr>
        </p:nvSpPr>
        <p:spPr/>
        <p:txBody>
          <a:bodyPr/>
          <a:lstStyle/>
          <a:p>
            <a:fld id="{3766B0DF-8290-49D6-AD4A-66FEFED85A5C}" type="slidenum">
              <a:rPr lang="el-GR" smtClean="0"/>
              <a:t>16</a:t>
            </a:fld>
            <a:endParaRPr lang="el-GR"/>
          </a:p>
        </p:txBody>
      </p:sp>
    </p:spTree>
    <p:extLst>
      <p:ext uri="{BB962C8B-B14F-4D97-AF65-F5344CB8AC3E}">
        <p14:creationId xmlns:p14="http://schemas.microsoft.com/office/powerpoint/2010/main" val="27821183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sum up, Industry 4.0 is not optional — it’s a strategic necessity. Smart factories turn reactive problem-solving into proactive innovation. Greece has success stories, but scaling them requires public policy support, education–industry partnerships, and large-scale reskilling. Globally, digital readiness will define competitiveness, and Greece has the potential to lead if it invests wisely in people and infrastructure."</a:t>
            </a:r>
          </a:p>
          <a:p>
            <a:endParaRPr lang="en-US" dirty="0"/>
          </a:p>
        </p:txBody>
      </p:sp>
      <p:sp>
        <p:nvSpPr>
          <p:cNvPr id="4" name="Slide Number Placeholder 3"/>
          <p:cNvSpPr>
            <a:spLocks noGrp="1"/>
          </p:cNvSpPr>
          <p:nvPr>
            <p:ph type="sldNum" sz="quarter" idx="5"/>
          </p:nvPr>
        </p:nvSpPr>
        <p:spPr/>
        <p:txBody>
          <a:bodyPr/>
          <a:lstStyle/>
          <a:p>
            <a:fld id="{3766B0DF-8290-49D6-AD4A-66FEFED85A5C}" type="slidenum">
              <a:rPr lang="el-GR" smtClean="0"/>
              <a:t>17</a:t>
            </a:fld>
            <a:endParaRPr lang="el-GR"/>
          </a:p>
        </p:txBody>
      </p:sp>
    </p:spTree>
    <p:extLst>
      <p:ext uri="{BB962C8B-B14F-4D97-AF65-F5344CB8AC3E}">
        <p14:creationId xmlns:p14="http://schemas.microsoft.com/office/powerpoint/2010/main" val="4612456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635161"/>
            <a:ext cx="9144000" cy="1874801"/>
          </a:xfrm>
        </p:spPr>
        <p:txBody>
          <a:bodyPr anchor="b">
            <a:noAutofit/>
          </a:bodyPr>
          <a:lstStyle>
            <a:lvl1pPr algn="ctr">
              <a:defRPr sz="4000" baseline="0">
                <a:solidFill>
                  <a:srgbClr val="CE1E82"/>
                </a:solidFill>
              </a:defRPr>
            </a:lvl1pPr>
          </a:lstStyle>
          <a:p>
            <a:r>
              <a:rPr lang="el-GR"/>
              <a:t>Τίτλος Πτυχιακής / Διπλωματικής Εργασίας</a:t>
            </a:r>
          </a:p>
        </p:txBody>
      </p:sp>
      <p:sp>
        <p:nvSpPr>
          <p:cNvPr id="3" name="Subtitle 2"/>
          <p:cNvSpPr>
            <a:spLocks noGrp="1"/>
          </p:cNvSpPr>
          <p:nvPr>
            <p:ph type="subTitle" idx="1" hasCustomPrompt="1"/>
          </p:nvPr>
        </p:nvSpPr>
        <p:spPr>
          <a:xfrm>
            <a:off x="1524000" y="3744913"/>
            <a:ext cx="9144000" cy="636587"/>
          </a:xfrm>
        </p:spPr>
        <p:txBody>
          <a:bodyPr/>
          <a:lstStyle>
            <a:lvl1pPr marL="0" indent="0" algn="ctr">
              <a:buNone/>
              <a:defRPr sz="2400">
                <a:solidFill>
                  <a:srgbClr val="272F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Ονοματεπώνυμο Φοιτητή/Φοιτήτριας</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6887" y="285089"/>
            <a:ext cx="2881233" cy="1110241"/>
          </a:xfrm>
          <a:prstGeom prst="rect">
            <a:avLst/>
          </a:prstGeom>
        </p:spPr>
      </p:pic>
      <p:sp>
        <p:nvSpPr>
          <p:cNvPr id="25" name="Text Placeholder 24"/>
          <p:cNvSpPr>
            <a:spLocks noGrp="1"/>
          </p:cNvSpPr>
          <p:nvPr>
            <p:ph type="body" sz="quarter" idx="10" hasCustomPrompt="1"/>
          </p:nvPr>
        </p:nvSpPr>
        <p:spPr>
          <a:xfrm>
            <a:off x="4152900" y="400050"/>
            <a:ext cx="6515100" cy="995363"/>
          </a:xfrm>
        </p:spPr>
        <p:txBody>
          <a:bodyPr>
            <a:normAutofit/>
          </a:bodyPr>
          <a:lstStyle>
            <a:lvl1pPr marL="0" indent="0" algn="ctr">
              <a:buNone/>
              <a:defRPr sz="3200" cap="small" baseline="0">
                <a:solidFill>
                  <a:srgbClr val="272F3D"/>
                </a:solidFill>
              </a:defRPr>
            </a:lvl1pPr>
          </a:lstStyle>
          <a:p>
            <a:pPr lvl="0"/>
            <a:r>
              <a:rPr lang="el-GR"/>
              <a:t>Τίτλος Προγράμματος Σπουδών</a:t>
            </a:r>
            <a:endParaRPr lang="en-US"/>
          </a:p>
        </p:txBody>
      </p:sp>
      <p:sp>
        <p:nvSpPr>
          <p:cNvPr id="27" name="Text Placeholder 26"/>
          <p:cNvSpPr>
            <a:spLocks noGrp="1"/>
          </p:cNvSpPr>
          <p:nvPr>
            <p:ph type="body" sz="quarter" idx="11" hasCustomPrompt="1"/>
          </p:nvPr>
        </p:nvSpPr>
        <p:spPr>
          <a:xfrm>
            <a:off x="6168000" y="4929943"/>
            <a:ext cx="4500000" cy="370800"/>
          </a:xfrm>
        </p:spPr>
        <p:txBody>
          <a:bodyPr anchor="ctr" anchorCtr="0">
            <a:normAutofit/>
          </a:bodyPr>
          <a:lstStyle>
            <a:lvl1pPr marL="0" indent="0">
              <a:buNone/>
              <a:defRPr sz="1800" baseline="0"/>
            </a:lvl1pPr>
            <a:lvl2pPr marL="457200" indent="0">
              <a:buNone/>
              <a:defRPr/>
            </a:lvl2pPr>
          </a:lstStyle>
          <a:p>
            <a:pPr lvl="0"/>
            <a:r>
              <a:rPr lang="el-GR"/>
              <a:t>Ονοματεπώνυμο Επιβλέποντος Καθηγητή</a:t>
            </a:r>
          </a:p>
        </p:txBody>
      </p:sp>
      <p:sp>
        <p:nvSpPr>
          <p:cNvPr id="28" name="Text Placeholder 26"/>
          <p:cNvSpPr>
            <a:spLocks noGrp="1"/>
          </p:cNvSpPr>
          <p:nvPr>
            <p:ph type="body" sz="quarter" idx="12" hasCustomPrompt="1"/>
          </p:nvPr>
        </p:nvSpPr>
        <p:spPr>
          <a:xfrm>
            <a:off x="6168000" y="5360036"/>
            <a:ext cx="4500000" cy="370800"/>
          </a:xfrm>
        </p:spPr>
        <p:txBody>
          <a:bodyPr anchor="ctr" anchorCtr="0">
            <a:normAutofit/>
          </a:bodyPr>
          <a:lstStyle>
            <a:lvl1pPr marL="0" indent="0">
              <a:buNone/>
              <a:defRPr sz="1800" baseline="0"/>
            </a:lvl1pPr>
            <a:lvl2pPr marL="457200" indent="0">
              <a:buNone/>
              <a:defRPr/>
            </a:lvl2pPr>
          </a:lstStyle>
          <a:p>
            <a:pPr lvl="0"/>
            <a:r>
              <a:rPr lang="el-GR"/>
              <a:t>Ονοματεπώνυμο Συν-Επιβλέποντος Καθηγητή</a:t>
            </a:r>
          </a:p>
        </p:txBody>
      </p:sp>
      <p:sp>
        <p:nvSpPr>
          <p:cNvPr id="29" name="TextBox 28"/>
          <p:cNvSpPr txBox="1"/>
          <p:nvPr userDrawn="1"/>
        </p:nvSpPr>
        <p:spPr>
          <a:xfrm>
            <a:off x="2958075" y="4916411"/>
            <a:ext cx="3209925" cy="369332"/>
          </a:xfrm>
          <a:prstGeom prst="rect">
            <a:avLst/>
          </a:prstGeom>
          <a:noFill/>
        </p:spPr>
        <p:txBody>
          <a:bodyPr wrap="square" rtlCol="0">
            <a:spAutoFit/>
          </a:bodyPr>
          <a:lstStyle/>
          <a:p>
            <a:pPr algn="r"/>
            <a:r>
              <a:rPr lang="el-GR"/>
              <a:t>Επιβλέπων</a:t>
            </a:r>
            <a:r>
              <a:rPr lang="el-GR" baseline="0"/>
              <a:t> καθηγητής:</a:t>
            </a:r>
            <a:endParaRPr lang="el-GR"/>
          </a:p>
        </p:txBody>
      </p:sp>
      <p:sp>
        <p:nvSpPr>
          <p:cNvPr id="30" name="TextBox 29"/>
          <p:cNvSpPr txBox="1"/>
          <p:nvPr userDrawn="1"/>
        </p:nvSpPr>
        <p:spPr>
          <a:xfrm>
            <a:off x="2958074" y="5345036"/>
            <a:ext cx="3209925" cy="369332"/>
          </a:xfrm>
          <a:prstGeom prst="rect">
            <a:avLst/>
          </a:prstGeom>
          <a:noFill/>
        </p:spPr>
        <p:txBody>
          <a:bodyPr wrap="square" rtlCol="0">
            <a:spAutoFit/>
          </a:bodyPr>
          <a:lstStyle/>
          <a:p>
            <a:pPr algn="r"/>
            <a:r>
              <a:rPr lang="el-GR" err="1"/>
              <a:t>Συνεπιβλέπων</a:t>
            </a:r>
            <a:r>
              <a:rPr lang="el-GR"/>
              <a:t> καθηγητής: </a:t>
            </a:r>
          </a:p>
        </p:txBody>
      </p:sp>
    </p:spTree>
    <p:extLst>
      <p:ext uri="{BB962C8B-B14F-4D97-AF65-F5344CB8AC3E}">
        <p14:creationId xmlns:p14="http://schemas.microsoft.com/office/powerpoint/2010/main" val="2851695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2F155C2B-0C9C-4BD2-B6C7-804AF6A85710}" type="datetime1">
              <a:rPr lang="el-GR" smtClean="0"/>
              <a:t>13/9/2025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8C4B9FD-BBCD-4D20-BE68-D5FD8F544B57}" type="slidenum">
              <a:rPr lang="el-GR" smtClean="0"/>
              <a:t>‹#›</a:t>
            </a:fld>
            <a:endParaRPr lang="el-GR"/>
          </a:p>
        </p:txBody>
      </p:sp>
    </p:spTree>
    <p:extLst>
      <p:ext uri="{BB962C8B-B14F-4D97-AF65-F5344CB8AC3E}">
        <p14:creationId xmlns:p14="http://schemas.microsoft.com/office/powerpoint/2010/main" val="15885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l-G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C480712-B4F2-449A-A132-25D3AF7A8C5B}" type="datetime1">
              <a:rPr lang="el-GR" smtClean="0"/>
              <a:t>13/9/2025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8C4B9FD-BBCD-4D20-BE68-D5FD8F544B57}" type="slidenum">
              <a:rPr lang="el-GR" smtClean="0"/>
              <a:t>‹#›</a:t>
            </a:fld>
            <a:endParaRPr lang="el-GR"/>
          </a:p>
        </p:txBody>
      </p:sp>
    </p:spTree>
    <p:extLst>
      <p:ext uri="{BB962C8B-B14F-4D97-AF65-F5344CB8AC3E}">
        <p14:creationId xmlns:p14="http://schemas.microsoft.com/office/powerpoint/2010/main" val="3499631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p:cNvSpPr>
            <a:spLocks noGrp="1"/>
          </p:cNvSpPr>
          <p:nvPr>
            <p:ph type="dt" sz="half" idx="10"/>
          </p:nvPr>
        </p:nvSpPr>
        <p:spPr/>
        <p:txBody>
          <a:bodyPr/>
          <a:lstStyle/>
          <a:p>
            <a:fld id="{485E9EAD-DFEB-4565-B7A5-3E520C091F5D}" type="datetime1">
              <a:rPr lang="el-GR" smtClean="0"/>
              <a:t>13/9/2025</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28C4B9FD-BBCD-4D20-BE68-D5FD8F544B57}" type="slidenum">
              <a:rPr lang="el-GR" smtClean="0"/>
              <a:t>‹#›</a:t>
            </a:fld>
            <a:endParaRPr lang="el-GR"/>
          </a:p>
        </p:txBody>
      </p:sp>
    </p:spTree>
    <p:extLst>
      <p:ext uri="{BB962C8B-B14F-4D97-AF65-F5344CB8AC3E}">
        <p14:creationId xmlns:p14="http://schemas.microsoft.com/office/powerpoint/2010/main" val="3323807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34000" y="363600"/>
            <a:ext cx="7524000" cy="1325563"/>
          </a:xfrm>
        </p:spPr>
        <p:txBody>
          <a:bodyPr/>
          <a:lstStyle/>
          <a:p>
            <a:r>
              <a:rPr lang="en-US"/>
              <a:t>Click to edit Master title style</a:t>
            </a:r>
            <a:endParaRPr lang="el-G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rgbClr val="CE1E8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rgbClr val="CE1E8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p:cNvSpPr>
            <a:spLocks noGrp="1"/>
          </p:cNvSpPr>
          <p:nvPr>
            <p:ph type="dt" sz="half" idx="10"/>
          </p:nvPr>
        </p:nvSpPr>
        <p:spPr/>
        <p:txBody>
          <a:bodyPr/>
          <a:lstStyle/>
          <a:p>
            <a:fld id="{E3FFD5EC-99FC-4D6E-9F2C-3BC0936AA1DB}" type="datetime1">
              <a:rPr lang="el-GR" smtClean="0"/>
              <a:t>13/9/2025</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28C4B9FD-BBCD-4D20-BE68-D5FD8F544B57}" type="slidenum">
              <a:rPr lang="el-GR" smtClean="0"/>
              <a:t>‹#›</a:t>
            </a:fld>
            <a:endParaRPr lang="el-GR"/>
          </a:p>
        </p:txBody>
      </p:sp>
    </p:spTree>
    <p:extLst>
      <p:ext uri="{BB962C8B-B14F-4D97-AF65-F5344CB8AC3E}">
        <p14:creationId xmlns:p14="http://schemas.microsoft.com/office/powerpoint/2010/main" val="1035046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Date Placeholder 2"/>
          <p:cNvSpPr>
            <a:spLocks noGrp="1"/>
          </p:cNvSpPr>
          <p:nvPr>
            <p:ph type="dt" sz="half" idx="10"/>
          </p:nvPr>
        </p:nvSpPr>
        <p:spPr/>
        <p:txBody>
          <a:bodyPr/>
          <a:lstStyle/>
          <a:p>
            <a:fld id="{71123903-EEDC-444C-9207-385EB443286F}" type="datetime1">
              <a:rPr lang="el-GR" smtClean="0"/>
              <a:t>13/9/2025</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28C4B9FD-BBCD-4D20-BE68-D5FD8F544B57}" type="slidenum">
              <a:rPr lang="el-GR" smtClean="0"/>
              <a:t>‹#›</a:t>
            </a:fld>
            <a:endParaRPr lang="el-GR"/>
          </a:p>
        </p:txBody>
      </p:sp>
    </p:spTree>
    <p:extLst>
      <p:ext uri="{BB962C8B-B14F-4D97-AF65-F5344CB8AC3E}">
        <p14:creationId xmlns:p14="http://schemas.microsoft.com/office/powerpoint/2010/main" val="2414038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645883-9285-4D58-B805-7A0A6A52D9F8}" type="datetime1">
              <a:rPr lang="el-GR" smtClean="0"/>
              <a:t>13/9/2025</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28C4B9FD-BBCD-4D20-BE68-D5FD8F544B57}" type="slidenum">
              <a:rPr lang="el-GR" smtClean="0"/>
              <a:t>‹#›</a:t>
            </a:fld>
            <a:endParaRPr lang="el-GR"/>
          </a:p>
        </p:txBody>
      </p:sp>
    </p:spTree>
    <p:extLst>
      <p:ext uri="{BB962C8B-B14F-4D97-AF65-F5344CB8AC3E}">
        <p14:creationId xmlns:p14="http://schemas.microsoft.com/office/powerpoint/2010/main" val="2111750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424763"/>
            <a:ext cx="3932237" cy="1031358"/>
          </a:xfrm>
        </p:spPr>
        <p:txBody>
          <a:bodyPr anchor="b"/>
          <a:lstStyle>
            <a:lvl1pPr>
              <a:defRPr sz="3200"/>
            </a:lvl1pPr>
          </a:lstStyle>
          <a:p>
            <a:r>
              <a:rPr lang="en-US"/>
              <a:t>Click to edit Master title style</a:t>
            </a:r>
            <a:endParaRPr lang="el-G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p:cNvSpPr>
            <a:spLocks noGrp="1"/>
          </p:cNvSpPr>
          <p:nvPr>
            <p:ph type="body" sz="half" idx="2"/>
          </p:nvPr>
        </p:nvSpPr>
        <p:spPr>
          <a:xfrm>
            <a:off x="839788" y="2583712"/>
            <a:ext cx="3932237" cy="32773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DCC323-CC5F-4863-81F1-93D54F88C512}" type="datetime1">
              <a:rPr lang="el-GR" smtClean="0"/>
              <a:t>13/9/2025</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28C4B9FD-BBCD-4D20-BE68-D5FD8F544B57}" type="slidenum">
              <a:rPr lang="el-GR" smtClean="0"/>
              <a:t>‹#›</a:t>
            </a:fld>
            <a:endParaRPr lang="el-GR"/>
          </a:p>
        </p:txBody>
      </p:sp>
    </p:spTree>
    <p:extLst>
      <p:ext uri="{BB962C8B-B14F-4D97-AF65-F5344CB8AC3E}">
        <p14:creationId xmlns:p14="http://schemas.microsoft.com/office/powerpoint/2010/main" val="2676039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l-GR"/>
          </a:p>
        </p:txBody>
      </p:sp>
      <p:sp>
        <p:nvSpPr>
          <p:cNvPr id="5" name="Date Placeholder 4"/>
          <p:cNvSpPr>
            <a:spLocks noGrp="1"/>
          </p:cNvSpPr>
          <p:nvPr>
            <p:ph type="dt" sz="half" idx="10"/>
          </p:nvPr>
        </p:nvSpPr>
        <p:spPr/>
        <p:txBody>
          <a:bodyPr/>
          <a:lstStyle/>
          <a:p>
            <a:fld id="{A6BCE75A-F852-4657-8ADB-83360D3D6C52}" type="datetime1">
              <a:rPr lang="el-GR" smtClean="0"/>
              <a:t>13/9/2025</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28C4B9FD-BBCD-4D20-BE68-D5FD8F544B57}" type="slidenum">
              <a:rPr lang="el-GR" smtClean="0"/>
              <a:t>‹#›</a:t>
            </a:fld>
            <a:endParaRPr lang="el-GR"/>
          </a:p>
        </p:txBody>
      </p:sp>
      <p:sp>
        <p:nvSpPr>
          <p:cNvPr id="8" name="Title 1"/>
          <p:cNvSpPr>
            <a:spLocks noGrp="1"/>
          </p:cNvSpPr>
          <p:nvPr>
            <p:ph type="title"/>
          </p:nvPr>
        </p:nvSpPr>
        <p:spPr>
          <a:xfrm>
            <a:off x="839788" y="1424763"/>
            <a:ext cx="3932237" cy="1031358"/>
          </a:xfrm>
        </p:spPr>
        <p:txBody>
          <a:bodyPr anchor="b"/>
          <a:lstStyle>
            <a:lvl1pPr>
              <a:defRPr sz="3200"/>
            </a:lvl1pPr>
          </a:lstStyle>
          <a:p>
            <a:r>
              <a:rPr lang="en-US"/>
              <a:t>Click to edit Master title style</a:t>
            </a:r>
            <a:endParaRPr lang="el-GR"/>
          </a:p>
        </p:txBody>
      </p:sp>
      <p:sp>
        <p:nvSpPr>
          <p:cNvPr id="9" name="Text Placeholder 3"/>
          <p:cNvSpPr>
            <a:spLocks noGrp="1"/>
          </p:cNvSpPr>
          <p:nvPr>
            <p:ph type="body" sz="half" idx="2"/>
          </p:nvPr>
        </p:nvSpPr>
        <p:spPr>
          <a:xfrm>
            <a:off x="839788" y="2583712"/>
            <a:ext cx="3932237" cy="32773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561438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tif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tif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33939" y="365125"/>
            <a:ext cx="7524000" cy="1325563"/>
          </a:xfrm>
          <a:prstGeom prst="rect">
            <a:avLst/>
          </a:prstGeom>
        </p:spPr>
        <p:txBody>
          <a:bodyPr vert="horz" lIns="91440" tIns="45720" rIns="91440" bIns="45720" rtlCol="0" anchor="t">
            <a:normAutofit/>
          </a:bodyPr>
          <a:lstStyle/>
          <a:p>
            <a:r>
              <a:rPr lang="en-US"/>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5F75D4-3E8F-4EF7-80BC-9667B1E2DFC7}" type="datetime1">
              <a:rPr lang="el-GR" smtClean="0"/>
              <a:t>13/9/2025</a:t>
            </a:fld>
            <a:endParaRPr lang="el-G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C4B9FD-BBCD-4D20-BE68-D5FD8F544B57}" type="slidenum">
              <a:rPr lang="el-GR" smtClean="0"/>
              <a:t>‹#›</a:t>
            </a:fld>
            <a:endParaRPr lang="el-GR"/>
          </a:p>
        </p:txBody>
      </p:sp>
      <p:pic>
        <p:nvPicPr>
          <p:cNvPr id="10" name="Picture 9"/>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1439619" y="1"/>
            <a:ext cx="752381" cy="6858000"/>
          </a:xfrm>
          <a:prstGeom prst="rect">
            <a:avLst/>
          </a:prstGeom>
        </p:spPr>
      </p:pic>
      <p:pic>
        <p:nvPicPr>
          <p:cNvPr id="12" name="Picture 11"/>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9524" y="0"/>
            <a:ext cx="761905" cy="6858000"/>
          </a:xfrm>
          <a:prstGeom prst="rect">
            <a:avLst/>
          </a:prstGeom>
        </p:spPr>
      </p:pic>
      <p:pic>
        <p:nvPicPr>
          <p:cNvPr id="13" name="Picture 12"/>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866887" y="285089"/>
            <a:ext cx="2881233" cy="1110241"/>
          </a:xfrm>
          <a:prstGeom prst="rect">
            <a:avLst/>
          </a:prstGeom>
        </p:spPr>
      </p:pic>
    </p:spTree>
    <p:extLst>
      <p:ext uri="{BB962C8B-B14F-4D97-AF65-F5344CB8AC3E}">
        <p14:creationId xmlns:p14="http://schemas.microsoft.com/office/powerpoint/2010/main" val="39338415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E1E8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E1E8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E1E8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98910" y="1753988"/>
            <a:ext cx="10594180" cy="1442482"/>
          </a:xfrm>
        </p:spPr>
        <p:txBody>
          <a:bodyPr/>
          <a:lstStyle/>
          <a:p>
            <a:r>
              <a:rPr lang="en-US" sz="3200" dirty="0"/>
              <a:t>Enhancing Smart Manufacturing through Data Analytics, Artificial Intelligence and Machine Learning: </a:t>
            </a:r>
            <a:br>
              <a:rPr lang="el-GR" sz="3200" dirty="0"/>
            </a:br>
            <a:r>
              <a:rPr lang="en-US" sz="3200" dirty="0"/>
              <a:t>The Impact and Integration of Industry 4.0 Technologies</a:t>
            </a:r>
          </a:p>
        </p:txBody>
      </p:sp>
      <p:sp>
        <p:nvSpPr>
          <p:cNvPr id="3" name="Subtitle 2"/>
          <p:cNvSpPr>
            <a:spLocks noGrp="1"/>
          </p:cNvSpPr>
          <p:nvPr>
            <p:ph type="subTitle" idx="1"/>
          </p:nvPr>
        </p:nvSpPr>
        <p:spPr/>
        <p:txBody>
          <a:bodyPr/>
          <a:lstStyle/>
          <a:p>
            <a:r>
              <a:rPr lang="el-GR" dirty="0"/>
              <a:t>Ραυτόπουλος Ανάργυρος</a:t>
            </a:r>
          </a:p>
        </p:txBody>
      </p:sp>
      <p:sp>
        <p:nvSpPr>
          <p:cNvPr id="4" name="Text Placeholder 3"/>
          <p:cNvSpPr>
            <a:spLocks noGrp="1"/>
          </p:cNvSpPr>
          <p:nvPr>
            <p:ph type="body" sz="quarter" idx="10"/>
          </p:nvPr>
        </p:nvSpPr>
        <p:spPr/>
        <p:txBody>
          <a:bodyPr vert="horz" lIns="91440" tIns="45720" rIns="91440" bIns="45720" rtlCol="0" anchor="t">
            <a:normAutofit/>
          </a:bodyPr>
          <a:lstStyle/>
          <a:p>
            <a:r>
              <a:rPr lang="el-GR">
                <a:cs typeface="Calibri"/>
              </a:rPr>
              <a:t>MBA</a:t>
            </a:r>
            <a:endParaRPr lang="el-GR"/>
          </a:p>
        </p:txBody>
      </p:sp>
      <p:sp>
        <p:nvSpPr>
          <p:cNvPr id="5" name="Text Placeholder 4"/>
          <p:cNvSpPr>
            <a:spLocks noGrp="1"/>
          </p:cNvSpPr>
          <p:nvPr>
            <p:ph type="body" sz="quarter" idx="11"/>
          </p:nvPr>
        </p:nvSpPr>
        <p:spPr/>
        <p:txBody>
          <a:bodyPr/>
          <a:lstStyle/>
          <a:p>
            <a:r>
              <a:rPr lang="el-GR" dirty="0" err="1"/>
              <a:t>Μαματζάκης</a:t>
            </a:r>
            <a:r>
              <a:rPr lang="el-GR" dirty="0"/>
              <a:t> Εμμανουήλ</a:t>
            </a:r>
          </a:p>
        </p:txBody>
      </p:sp>
      <p:sp>
        <p:nvSpPr>
          <p:cNvPr id="6" name="Text Placeholder 5"/>
          <p:cNvSpPr>
            <a:spLocks noGrp="1"/>
          </p:cNvSpPr>
          <p:nvPr>
            <p:ph type="body" sz="quarter" idx="12"/>
          </p:nvPr>
        </p:nvSpPr>
        <p:spPr/>
        <p:txBody>
          <a:bodyPr/>
          <a:lstStyle/>
          <a:p>
            <a:r>
              <a:rPr lang="el-GR" dirty="0"/>
              <a:t>Ανδρουλάκης Γεώργιος Σ.</a:t>
            </a:r>
          </a:p>
        </p:txBody>
      </p:sp>
    </p:spTree>
    <p:extLst>
      <p:ext uri="{BB962C8B-B14F-4D97-AF65-F5344CB8AC3E}">
        <p14:creationId xmlns:p14="http://schemas.microsoft.com/office/powerpoint/2010/main" val="2694258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Questions</a:t>
            </a:r>
            <a:endParaRPr lang="el-GR" dirty="0"/>
          </a:p>
        </p:txBody>
      </p:sp>
      <p:sp>
        <p:nvSpPr>
          <p:cNvPr id="4" name="Content Placeholder 3"/>
          <p:cNvSpPr>
            <a:spLocks noGrp="1"/>
          </p:cNvSpPr>
          <p:nvPr>
            <p:ph sz="half" idx="2"/>
          </p:nvPr>
        </p:nvSpPr>
        <p:spPr>
          <a:xfrm>
            <a:off x="839788" y="1521619"/>
            <a:ext cx="10325893" cy="4668044"/>
          </a:xfrm>
        </p:spPr>
        <p:txBody>
          <a:bodyPr>
            <a:normAutofit fontScale="92500" lnSpcReduction="10000"/>
          </a:bodyPr>
          <a:lstStyle/>
          <a:p>
            <a:pPr marL="0" indent="0">
              <a:buNone/>
            </a:pPr>
            <a:r>
              <a:rPr lang="en-US" dirty="0"/>
              <a:t>The research is guided by a series of key questions that address both the technological and organizational dimensions of Industry 4.0.</a:t>
            </a:r>
            <a:endParaRPr lang="el-GR" dirty="0"/>
          </a:p>
          <a:p>
            <a:r>
              <a:rPr lang="en-US" dirty="0"/>
              <a:t>Which fundamental technologies and tools are utilized in a Smart Factory and how do they function?</a:t>
            </a:r>
          </a:p>
          <a:p>
            <a:r>
              <a:rPr lang="en-US" dirty="0"/>
              <a:t>What are the competitive and strategic advantages of adopting smart manufacturing?</a:t>
            </a:r>
          </a:p>
          <a:p>
            <a:r>
              <a:rPr lang="en-US" dirty="0"/>
              <a:t>How can enterprises successfully transition to a Smart Factory environment?</a:t>
            </a:r>
          </a:p>
          <a:p>
            <a:r>
              <a:rPr lang="en-US" dirty="0"/>
              <a:t>What are the major challenges linked to the adoption of Industry 4.0 technologies?</a:t>
            </a:r>
          </a:p>
          <a:p>
            <a:r>
              <a:rPr lang="en-US" dirty="0"/>
              <a:t>To what extent is the Greek workforce prepared to adapt to the Smart Factory model?</a:t>
            </a:r>
          </a:p>
          <a:p>
            <a:endParaRPr lang="el-GR" dirty="0"/>
          </a:p>
        </p:txBody>
      </p:sp>
      <p:sp>
        <p:nvSpPr>
          <p:cNvPr id="7" name="Date Placeholder 6"/>
          <p:cNvSpPr>
            <a:spLocks noGrp="1"/>
          </p:cNvSpPr>
          <p:nvPr>
            <p:ph type="dt" sz="half" idx="10"/>
          </p:nvPr>
        </p:nvSpPr>
        <p:spPr/>
        <p:txBody>
          <a:bodyPr/>
          <a:lstStyle/>
          <a:p>
            <a:fld id="{E3FFD5EC-99FC-4D6E-9F2C-3BC0936AA1DB}" type="datetime1">
              <a:rPr lang="el-GR" smtClean="0"/>
              <a:t>13/9/2025</a:t>
            </a:fld>
            <a:endParaRPr lang="el-GR" dirty="0"/>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28C4B9FD-BBCD-4D20-BE68-D5FD8F544B57}" type="slidenum">
              <a:rPr lang="el-GR" smtClean="0"/>
              <a:t>2</a:t>
            </a:fld>
            <a:endParaRPr lang="el-GR"/>
          </a:p>
        </p:txBody>
      </p:sp>
    </p:spTree>
    <p:extLst>
      <p:ext uri="{BB962C8B-B14F-4D97-AF65-F5344CB8AC3E}">
        <p14:creationId xmlns:p14="http://schemas.microsoft.com/office/powerpoint/2010/main" val="878288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7AD5C-1E0D-B23C-3DDB-B8EA3A21BD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2E4C10-5873-9364-0C82-EA04AF4554B4}"/>
              </a:ext>
            </a:extLst>
          </p:cNvPr>
          <p:cNvSpPr>
            <a:spLocks noGrp="1"/>
          </p:cNvSpPr>
          <p:nvPr>
            <p:ph type="title"/>
          </p:nvPr>
        </p:nvSpPr>
        <p:spPr>
          <a:xfrm>
            <a:off x="3828212" y="349312"/>
            <a:ext cx="7524000" cy="1325563"/>
          </a:xfrm>
        </p:spPr>
        <p:txBody>
          <a:bodyPr/>
          <a:lstStyle/>
          <a:p>
            <a:r>
              <a:rPr lang="en-US" dirty="0"/>
              <a:t>Methodology</a:t>
            </a:r>
            <a:endParaRPr lang="el-GR" dirty="0"/>
          </a:p>
        </p:txBody>
      </p:sp>
      <p:sp>
        <p:nvSpPr>
          <p:cNvPr id="4" name="Content Placeholder 3">
            <a:extLst>
              <a:ext uri="{FF2B5EF4-FFF2-40B4-BE49-F238E27FC236}">
                <a16:creationId xmlns:a16="http://schemas.microsoft.com/office/drawing/2014/main" id="{1193C25B-1583-8051-9290-333FC4C42766}"/>
              </a:ext>
            </a:extLst>
          </p:cNvPr>
          <p:cNvSpPr>
            <a:spLocks noGrp="1"/>
          </p:cNvSpPr>
          <p:nvPr>
            <p:ph sz="half" idx="2"/>
          </p:nvPr>
        </p:nvSpPr>
        <p:spPr>
          <a:xfrm>
            <a:off x="839788" y="1521619"/>
            <a:ext cx="10440193" cy="4668044"/>
          </a:xfrm>
        </p:spPr>
        <p:txBody>
          <a:bodyPr>
            <a:normAutofit fontScale="92500" lnSpcReduction="10000"/>
          </a:bodyPr>
          <a:lstStyle/>
          <a:p>
            <a:pPr marL="0" indent="0">
              <a:buNone/>
            </a:pPr>
            <a:r>
              <a:rPr lang="en-US" dirty="0"/>
              <a:t>The study combines theoretical analysis with applied case study research in order to explore the Smart Factory concept. </a:t>
            </a:r>
            <a:endParaRPr lang="el-GR" dirty="0"/>
          </a:p>
          <a:p>
            <a:pPr marL="0" indent="0">
              <a:buNone/>
            </a:pPr>
            <a:r>
              <a:rPr lang="en-US" dirty="0"/>
              <a:t>These companies were selected for their visibility in digital strategies, availability of performance data, and relevance across manufacturing sector</a:t>
            </a:r>
            <a:r>
              <a:rPr lang="el-GR" dirty="0"/>
              <a:t>.</a:t>
            </a:r>
            <a:endParaRPr lang="en-US" dirty="0"/>
          </a:p>
          <a:p>
            <a:r>
              <a:rPr lang="en-US" b="1" dirty="0"/>
              <a:t>Literature Review:</a:t>
            </a:r>
            <a:r>
              <a:rPr lang="en-US" dirty="0"/>
              <a:t> Examination of academic sources and industry reports on Industry 4.0 and Smart Manufacturing.</a:t>
            </a:r>
          </a:p>
          <a:p>
            <a:r>
              <a:rPr lang="en-US" b="1" dirty="0"/>
              <a:t>Case Studies:</a:t>
            </a:r>
            <a:r>
              <a:rPr lang="en-US" dirty="0"/>
              <a:t> Analysis of leading Greek and international companies (e.g., TITAN, Cenergy, Coca-Cola HBC, </a:t>
            </a:r>
            <a:r>
              <a:rPr lang="en-US" dirty="0" err="1"/>
              <a:t>Mytilineos</a:t>
            </a:r>
            <a:r>
              <a:rPr lang="en-US" dirty="0"/>
              <a:t>, </a:t>
            </a:r>
            <a:r>
              <a:rPr lang="en-US" dirty="0" err="1"/>
              <a:t>Papastratos</a:t>
            </a:r>
            <a:r>
              <a:rPr lang="en-US" dirty="0"/>
              <a:t>, PPC, EYDAP).</a:t>
            </a:r>
          </a:p>
          <a:p>
            <a:r>
              <a:rPr lang="en-US" b="1" dirty="0"/>
              <a:t>Comparative Approach:</a:t>
            </a:r>
            <a:r>
              <a:rPr lang="en-US" dirty="0"/>
              <a:t> Identification of strategies, technologies, and measurable benefits across different sectors.</a:t>
            </a:r>
          </a:p>
          <a:p>
            <a:r>
              <a:rPr lang="en-US" b="1" dirty="0"/>
              <a:t>Focus on Workforce Readiness:</a:t>
            </a:r>
            <a:r>
              <a:rPr lang="en-US" dirty="0"/>
              <a:t> Assessment of Greece’s human capital preparedness for Industry 4.0, based on secondary data and reports.</a:t>
            </a:r>
          </a:p>
          <a:p>
            <a:pPr marL="0" indent="0">
              <a:buNone/>
            </a:pPr>
            <a:endParaRPr lang="el-GR" dirty="0"/>
          </a:p>
        </p:txBody>
      </p:sp>
      <p:sp>
        <p:nvSpPr>
          <p:cNvPr id="7" name="Date Placeholder 6">
            <a:extLst>
              <a:ext uri="{FF2B5EF4-FFF2-40B4-BE49-F238E27FC236}">
                <a16:creationId xmlns:a16="http://schemas.microsoft.com/office/drawing/2014/main" id="{7F9E1B53-5ACC-7CB7-107C-E26037131A11}"/>
              </a:ext>
            </a:extLst>
          </p:cNvPr>
          <p:cNvSpPr>
            <a:spLocks noGrp="1"/>
          </p:cNvSpPr>
          <p:nvPr>
            <p:ph type="dt" sz="half" idx="10"/>
          </p:nvPr>
        </p:nvSpPr>
        <p:spPr/>
        <p:txBody>
          <a:bodyPr/>
          <a:lstStyle/>
          <a:p>
            <a:fld id="{E3FFD5EC-99FC-4D6E-9F2C-3BC0936AA1DB}" type="datetime1">
              <a:rPr lang="el-GR" smtClean="0"/>
              <a:t>13/9/2025</a:t>
            </a:fld>
            <a:endParaRPr lang="el-GR" dirty="0"/>
          </a:p>
        </p:txBody>
      </p:sp>
      <p:sp>
        <p:nvSpPr>
          <p:cNvPr id="8" name="Footer Placeholder 7">
            <a:extLst>
              <a:ext uri="{FF2B5EF4-FFF2-40B4-BE49-F238E27FC236}">
                <a16:creationId xmlns:a16="http://schemas.microsoft.com/office/drawing/2014/main" id="{5978C590-5055-2396-4DA4-85745743CFEF}"/>
              </a:ext>
            </a:extLst>
          </p:cNvPr>
          <p:cNvSpPr>
            <a:spLocks noGrp="1"/>
          </p:cNvSpPr>
          <p:nvPr>
            <p:ph type="ftr" sz="quarter" idx="11"/>
          </p:nvPr>
        </p:nvSpPr>
        <p:spPr/>
        <p:txBody>
          <a:bodyPr/>
          <a:lstStyle/>
          <a:p>
            <a:endParaRPr lang="el-GR"/>
          </a:p>
        </p:txBody>
      </p:sp>
      <p:sp>
        <p:nvSpPr>
          <p:cNvPr id="9" name="Slide Number Placeholder 8">
            <a:extLst>
              <a:ext uri="{FF2B5EF4-FFF2-40B4-BE49-F238E27FC236}">
                <a16:creationId xmlns:a16="http://schemas.microsoft.com/office/drawing/2014/main" id="{ED850044-53D2-597F-BB10-1965A2994437}"/>
              </a:ext>
            </a:extLst>
          </p:cNvPr>
          <p:cNvSpPr>
            <a:spLocks noGrp="1"/>
          </p:cNvSpPr>
          <p:nvPr>
            <p:ph type="sldNum" sz="quarter" idx="12"/>
          </p:nvPr>
        </p:nvSpPr>
        <p:spPr/>
        <p:txBody>
          <a:bodyPr/>
          <a:lstStyle/>
          <a:p>
            <a:fld id="{28C4B9FD-BBCD-4D20-BE68-D5FD8F544B57}" type="slidenum">
              <a:rPr lang="el-GR" smtClean="0"/>
              <a:t>3</a:t>
            </a:fld>
            <a:endParaRPr lang="el-GR"/>
          </a:p>
        </p:txBody>
      </p:sp>
    </p:spTree>
    <p:extLst>
      <p:ext uri="{BB962C8B-B14F-4D97-AF65-F5344CB8AC3E}">
        <p14:creationId xmlns:p14="http://schemas.microsoft.com/office/powerpoint/2010/main" val="1569547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5075" y="440928"/>
            <a:ext cx="9812338" cy="654843"/>
          </a:xfrm>
        </p:spPr>
        <p:txBody>
          <a:bodyPr>
            <a:normAutofit/>
          </a:bodyPr>
          <a:lstStyle/>
          <a:p>
            <a:r>
              <a:rPr lang="en-US" sz="3600" dirty="0"/>
              <a:t>Industry 4.0 Technologies (Part A)</a:t>
            </a:r>
            <a:endParaRPr lang="el-GR" sz="3600" dirty="0"/>
          </a:p>
        </p:txBody>
      </p:sp>
      <p:sp>
        <p:nvSpPr>
          <p:cNvPr id="3" name="Text Placeholder 2"/>
          <p:cNvSpPr>
            <a:spLocks noGrp="1"/>
          </p:cNvSpPr>
          <p:nvPr>
            <p:ph type="body" idx="1"/>
          </p:nvPr>
        </p:nvSpPr>
        <p:spPr>
          <a:xfrm>
            <a:off x="831850" y="1707357"/>
            <a:ext cx="10515600" cy="4382294"/>
          </a:xfrm>
        </p:spPr>
        <p:txBody>
          <a:bodyPr/>
          <a:lstStyle/>
          <a:p>
            <a:r>
              <a:rPr lang="el-GR" dirty="0">
                <a:solidFill>
                  <a:schemeClr val="tx1"/>
                </a:solidFill>
              </a:rPr>
              <a:t>Ι</a:t>
            </a:r>
            <a:r>
              <a:rPr lang="en-US" dirty="0" err="1">
                <a:solidFill>
                  <a:schemeClr val="tx1"/>
                </a:solidFill>
              </a:rPr>
              <a:t>ndustry</a:t>
            </a:r>
            <a:r>
              <a:rPr lang="en-US" dirty="0">
                <a:solidFill>
                  <a:schemeClr val="tx1"/>
                </a:solidFill>
              </a:rPr>
              <a:t> 4.0 introduces advanced technologies that reshape production processes, decision-making, and supply chain management.</a:t>
            </a:r>
          </a:p>
          <a:p>
            <a:pPr marL="342900" indent="-342900">
              <a:buFont typeface="Arial" panose="020B0604020202020204" pitchFamily="34" charset="0"/>
              <a:buChar char="•"/>
            </a:pPr>
            <a:r>
              <a:rPr lang="en-US" b="1" dirty="0">
                <a:solidFill>
                  <a:schemeClr val="tx1"/>
                </a:solidFill>
              </a:rPr>
              <a:t>Artificial Intelligence (AI) &amp; Machine Learning (ML): </a:t>
            </a:r>
            <a:r>
              <a:rPr lang="en-US" dirty="0">
                <a:solidFill>
                  <a:schemeClr val="tx1"/>
                </a:solidFill>
              </a:rPr>
              <a:t>Enable predictive analysis, process optimization, and autonomous decision-making.</a:t>
            </a:r>
          </a:p>
          <a:p>
            <a:pPr marL="342900" indent="-342900">
              <a:buFont typeface="Arial" panose="020B0604020202020204" pitchFamily="34" charset="0"/>
              <a:buChar char="•"/>
            </a:pPr>
            <a:r>
              <a:rPr lang="en-US" b="1" dirty="0">
                <a:solidFill>
                  <a:schemeClr val="tx1"/>
                </a:solidFill>
              </a:rPr>
              <a:t>Big Data &amp; Analytics: </a:t>
            </a:r>
            <a:r>
              <a:rPr lang="en-US" dirty="0">
                <a:solidFill>
                  <a:schemeClr val="tx1"/>
                </a:solidFill>
              </a:rPr>
              <a:t>Transform large volumes of information into strategic insights for demand forecasting and quality control.</a:t>
            </a:r>
          </a:p>
          <a:p>
            <a:pPr marL="342900" indent="-342900">
              <a:buFont typeface="Arial" panose="020B0604020202020204" pitchFamily="34" charset="0"/>
              <a:buChar char="•"/>
            </a:pPr>
            <a:r>
              <a:rPr lang="en-US" b="1" dirty="0">
                <a:solidFill>
                  <a:schemeClr val="tx1"/>
                </a:solidFill>
              </a:rPr>
              <a:t>Internet of Things (IoT): </a:t>
            </a:r>
            <a:r>
              <a:rPr lang="en-US" dirty="0">
                <a:solidFill>
                  <a:schemeClr val="tx1"/>
                </a:solidFill>
              </a:rPr>
              <a:t>Connects machines, devices, and people through sensors for real-time monitoring and communication.</a:t>
            </a:r>
          </a:p>
          <a:p>
            <a:pPr marL="342900" indent="-342900">
              <a:buFont typeface="Arial" panose="020B0604020202020204" pitchFamily="34" charset="0"/>
              <a:buChar char="•"/>
            </a:pPr>
            <a:r>
              <a:rPr lang="en-US" b="1" dirty="0">
                <a:solidFill>
                  <a:schemeClr val="tx1"/>
                </a:solidFill>
              </a:rPr>
              <a:t>Cloud Computing: </a:t>
            </a:r>
            <a:r>
              <a:rPr lang="en-US" dirty="0">
                <a:solidFill>
                  <a:schemeClr val="tx1"/>
                </a:solidFill>
              </a:rPr>
              <a:t>Provides scalable data storage, remote access, and enhanced collaboration across production networks.</a:t>
            </a:r>
          </a:p>
          <a:p>
            <a:endParaRPr lang="el-GR" dirty="0"/>
          </a:p>
        </p:txBody>
      </p:sp>
      <p:sp>
        <p:nvSpPr>
          <p:cNvPr id="4" name="Date Placeholder 3"/>
          <p:cNvSpPr>
            <a:spLocks noGrp="1"/>
          </p:cNvSpPr>
          <p:nvPr>
            <p:ph type="dt" sz="half" idx="10"/>
          </p:nvPr>
        </p:nvSpPr>
        <p:spPr/>
        <p:txBody>
          <a:bodyPr/>
          <a:lstStyle/>
          <a:p>
            <a:fld id="{8C480712-B4F2-449A-A132-25D3AF7A8C5B}" type="datetime1">
              <a:rPr lang="el-GR" smtClean="0"/>
              <a:t>13/9/2025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8C4B9FD-BBCD-4D20-BE68-D5FD8F544B57}" type="slidenum">
              <a:rPr lang="el-GR" smtClean="0"/>
              <a:t>4</a:t>
            </a:fld>
            <a:endParaRPr lang="el-GR"/>
          </a:p>
        </p:txBody>
      </p:sp>
    </p:spTree>
    <p:extLst>
      <p:ext uri="{BB962C8B-B14F-4D97-AF65-F5344CB8AC3E}">
        <p14:creationId xmlns:p14="http://schemas.microsoft.com/office/powerpoint/2010/main" val="1349908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3939" y="365125"/>
            <a:ext cx="7524000" cy="735013"/>
          </a:xfrm>
        </p:spPr>
        <p:txBody>
          <a:bodyPr/>
          <a:lstStyle/>
          <a:p>
            <a:r>
              <a:rPr lang="en-US" dirty="0"/>
              <a:t>Industry 4.0 Technologies (Part </a:t>
            </a:r>
            <a:r>
              <a:rPr lang="el-GR" dirty="0"/>
              <a:t>Β</a:t>
            </a:r>
            <a:r>
              <a:rPr lang="en-US" dirty="0"/>
              <a:t>)</a:t>
            </a:r>
            <a:endParaRPr lang="el-GR" dirty="0"/>
          </a:p>
        </p:txBody>
      </p:sp>
      <p:sp>
        <p:nvSpPr>
          <p:cNvPr id="3" name="Date Placeholder 2"/>
          <p:cNvSpPr>
            <a:spLocks noGrp="1"/>
          </p:cNvSpPr>
          <p:nvPr>
            <p:ph type="dt" sz="half" idx="10"/>
          </p:nvPr>
        </p:nvSpPr>
        <p:spPr/>
        <p:txBody>
          <a:bodyPr/>
          <a:lstStyle/>
          <a:p>
            <a:fld id="{71123903-EEDC-444C-9207-385EB443286F}" type="datetime1">
              <a:rPr lang="el-GR" smtClean="0"/>
              <a:t>13/9/2025</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28C4B9FD-BBCD-4D20-BE68-D5FD8F544B57}" type="slidenum">
              <a:rPr lang="el-GR" smtClean="0"/>
              <a:t>5</a:t>
            </a:fld>
            <a:endParaRPr lang="el-GR"/>
          </a:p>
        </p:txBody>
      </p:sp>
      <p:sp>
        <p:nvSpPr>
          <p:cNvPr id="6" name="Text Placeholder 2">
            <a:extLst>
              <a:ext uri="{FF2B5EF4-FFF2-40B4-BE49-F238E27FC236}">
                <a16:creationId xmlns:a16="http://schemas.microsoft.com/office/drawing/2014/main" id="{C1ED504E-2207-BB3E-16FD-C7C4EF49266E}"/>
              </a:ext>
            </a:extLst>
          </p:cNvPr>
          <p:cNvSpPr txBox="1">
            <a:spLocks/>
          </p:cNvSpPr>
          <p:nvPr/>
        </p:nvSpPr>
        <p:spPr>
          <a:xfrm>
            <a:off x="831850" y="1707357"/>
            <a:ext cx="10515600" cy="4382294"/>
          </a:xfrm>
          <a:prstGeom prst="rect">
            <a:avLst/>
          </a:prstGeom>
        </p:spPr>
        <p:txBody>
          <a:bodyPr/>
          <a:lstStyle>
            <a:lvl1pPr marL="228600" indent="-228600" algn="l" defTabSz="914400" rtl="0" eaLnBrk="1" latinLnBrk="0" hangingPunct="1">
              <a:lnSpc>
                <a:spcPct val="90000"/>
              </a:lnSpc>
              <a:spcBef>
                <a:spcPts val="1000"/>
              </a:spcBef>
              <a:buClr>
                <a:srgbClr val="CE1E8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E1E8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E1E8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l-GR" dirty="0"/>
          </a:p>
        </p:txBody>
      </p:sp>
      <p:sp>
        <p:nvSpPr>
          <p:cNvPr id="8" name="TextBox 7">
            <a:extLst>
              <a:ext uri="{FF2B5EF4-FFF2-40B4-BE49-F238E27FC236}">
                <a16:creationId xmlns:a16="http://schemas.microsoft.com/office/drawing/2014/main" id="{6041A9F5-88B5-2654-A7B1-BA03F3178F00}"/>
              </a:ext>
            </a:extLst>
          </p:cNvPr>
          <p:cNvSpPr txBox="1"/>
          <p:nvPr/>
        </p:nvSpPr>
        <p:spPr>
          <a:xfrm>
            <a:off x="1128315" y="1443986"/>
            <a:ext cx="9922669" cy="4909036"/>
          </a:xfrm>
          <a:prstGeom prst="rect">
            <a:avLst/>
          </a:prstGeom>
          <a:noFill/>
        </p:spPr>
        <p:txBody>
          <a:bodyPr wrap="square">
            <a:spAutoFit/>
          </a:bodyPr>
          <a:lstStyle/>
          <a:p>
            <a:r>
              <a:rPr lang="en-US" sz="2400" dirty="0"/>
              <a:t>Alongside data-driven tools, Industry 4.0 integrates advanced technologies that strengthen automation, security, and operational efficiency.</a:t>
            </a:r>
            <a:endParaRPr lang="el-GR" sz="2400" dirty="0"/>
          </a:p>
          <a:p>
            <a:endParaRPr lang="el-GR" sz="500" dirty="0"/>
          </a:p>
          <a:p>
            <a:pPr marL="285750" indent="-285750">
              <a:buFont typeface="Arial" panose="020B0604020202020204" pitchFamily="34" charset="0"/>
              <a:buChar char="•"/>
            </a:pPr>
            <a:r>
              <a:rPr lang="en-US" sz="2400" b="1" dirty="0"/>
              <a:t>Robotics &amp; </a:t>
            </a:r>
            <a:r>
              <a:rPr lang="en-US" sz="2400" b="1" dirty="0" err="1"/>
              <a:t>Cobots</a:t>
            </a:r>
            <a:r>
              <a:rPr lang="en-US" sz="2400" b="1" dirty="0"/>
              <a:t>: </a:t>
            </a:r>
            <a:r>
              <a:rPr lang="en-US" sz="2400" dirty="0"/>
              <a:t>Support human workers by performing complex or repetitive tasks with precision and safety.</a:t>
            </a:r>
            <a:endParaRPr lang="el-GR" sz="2400" dirty="0"/>
          </a:p>
          <a:p>
            <a:endParaRPr lang="el-GR" sz="500" dirty="0"/>
          </a:p>
          <a:p>
            <a:pPr marL="285750" indent="-285750">
              <a:buFont typeface="Arial" panose="020B0604020202020204" pitchFamily="34" charset="0"/>
              <a:buChar char="•"/>
            </a:pPr>
            <a:r>
              <a:rPr lang="en-US" sz="2400" b="1" dirty="0"/>
              <a:t>Augmented &amp; Virtual Reality (AR/VR): </a:t>
            </a:r>
            <a:r>
              <a:rPr lang="en-US" sz="2400" dirty="0"/>
              <a:t>Facilitate training, remote maintenance, and real-time guidance in complex operations.</a:t>
            </a:r>
            <a:endParaRPr lang="el-GR" sz="2400" dirty="0"/>
          </a:p>
          <a:p>
            <a:endParaRPr lang="el-GR" sz="500" dirty="0"/>
          </a:p>
          <a:p>
            <a:pPr marL="285750" indent="-285750">
              <a:buFont typeface="Arial" panose="020B0604020202020204" pitchFamily="34" charset="0"/>
              <a:buChar char="•"/>
            </a:pPr>
            <a:r>
              <a:rPr lang="en-US" sz="2400" b="1" dirty="0"/>
              <a:t>Predictive Maintenance &amp; Simulation: </a:t>
            </a:r>
            <a:r>
              <a:rPr lang="en-US" sz="2400" dirty="0"/>
              <a:t>Anticipate equipment failures and test improvements through digital twins before real-world implementation.</a:t>
            </a:r>
            <a:endParaRPr lang="el-GR" sz="2400" dirty="0"/>
          </a:p>
          <a:p>
            <a:pPr marL="285750" indent="-285750">
              <a:buFont typeface="Arial" panose="020B0604020202020204" pitchFamily="34" charset="0"/>
              <a:buChar char="•"/>
            </a:pPr>
            <a:endParaRPr lang="el-GR" sz="500" dirty="0"/>
          </a:p>
          <a:p>
            <a:pPr marL="285750" indent="-285750">
              <a:buFont typeface="Arial" panose="020B0604020202020204" pitchFamily="34" charset="0"/>
              <a:buChar char="•"/>
            </a:pPr>
            <a:r>
              <a:rPr lang="en-US" sz="2400" b="1" dirty="0"/>
              <a:t>Cybersecurity: </a:t>
            </a:r>
            <a:r>
              <a:rPr lang="en-US" sz="2400" dirty="0"/>
              <a:t>Safeguards interconnected systems and sensitive data against growing digital threats.</a:t>
            </a:r>
            <a:endParaRPr lang="el-GR" sz="2400" dirty="0"/>
          </a:p>
          <a:p>
            <a:pPr marL="285750" indent="-285750">
              <a:buFont typeface="Arial" panose="020B0604020202020204" pitchFamily="34" charset="0"/>
              <a:buChar char="•"/>
            </a:pPr>
            <a:endParaRPr lang="el-GR" sz="500" dirty="0"/>
          </a:p>
          <a:p>
            <a:pPr marL="285750" indent="-285750">
              <a:buFont typeface="Arial" panose="020B0604020202020204" pitchFamily="34" charset="0"/>
              <a:buChar char="•"/>
            </a:pPr>
            <a:r>
              <a:rPr lang="en-US" sz="2400" b="1" dirty="0"/>
              <a:t>Blockchain: </a:t>
            </a:r>
            <a:r>
              <a:rPr lang="en-US" sz="2400" dirty="0"/>
              <a:t>Ensures transparency, traceability, and trust across the supply chain.</a:t>
            </a:r>
          </a:p>
        </p:txBody>
      </p:sp>
    </p:spTree>
    <p:extLst>
      <p:ext uri="{BB962C8B-B14F-4D97-AF65-F5344CB8AC3E}">
        <p14:creationId xmlns:p14="http://schemas.microsoft.com/office/powerpoint/2010/main" val="469436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F489B-D14F-22DA-8C09-AA479ADAD9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9102BE-4B9C-5E85-FC70-A85B97B5F647}"/>
              </a:ext>
            </a:extLst>
          </p:cNvPr>
          <p:cNvSpPr>
            <a:spLocks noGrp="1"/>
          </p:cNvSpPr>
          <p:nvPr>
            <p:ph type="title"/>
          </p:nvPr>
        </p:nvSpPr>
        <p:spPr>
          <a:xfrm>
            <a:off x="3653631" y="248046"/>
            <a:ext cx="9812338" cy="654843"/>
          </a:xfrm>
        </p:spPr>
        <p:txBody>
          <a:bodyPr>
            <a:normAutofit/>
          </a:bodyPr>
          <a:lstStyle/>
          <a:p>
            <a:r>
              <a:rPr lang="en-US" sz="3600" dirty="0"/>
              <a:t>Key Features of the Smart Factory</a:t>
            </a:r>
            <a:r>
              <a:rPr lang="el-GR" sz="3600" dirty="0"/>
              <a:t> </a:t>
            </a:r>
            <a:r>
              <a:rPr lang="en-US" sz="3600" dirty="0"/>
              <a:t>(Part A)</a:t>
            </a:r>
            <a:endParaRPr lang="el-GR" sz="3600" dirty="0"/>
          </a:p>
        </p:txBody>
      </p:sp>
      <p:sp>
        <p:nvSpPr>
          <p:cNvPr id="3" name="Text Placeholder 2">
            <a:extLst>
              <a:ext uri="{FF2B5EF4-FFF2-40B4-BE49-F238E27FC236}">
                <a16:creationId xmlns:a16="http://schemas.microsoft.com/office/drawing/2014/main" id="{7518BA35-7976-37C1-1108-70CB541C9FEE}"/>
              </a:ext>
            </a:extLst>
          </p:cNvPr>
          <p:cNvSpPr>
            <a:spLocks noGrp="1"/>
          </p:cNvSpPr>
          <p:nvPr>
            <p:ph type="body" idx="1"/>
          </p:nvPr>
        </p:nvSpPr>
        <p:spPr>
          <a:xfrm>
            <a:off x="831850" y="1707357"/>
            <a:ext cx="10515600" cy="4382294"/>
          </a:xfrm>
        </p:spPr>
        <p:txBody>
          <a:bodyPr>
            <a:normAutofit fontScale="92500"/>
          </a:bodyPr>
          <a:lstStyle/>
          <a:p>
            <a:r>
              <a:rPr lang="en-US" dirty="0">
                <a:solidFill>
                  <a:schemeClr val="tx1"/>
                </a:solidFill>
              </a:rPr>
              <a:t>Smart Factories reshape production by combining connectivity, intelligence, and real-time visibility.</a:t>
            </a:r>
            <a:endParaRPr lang="el-GR" dirty="0">
              <a:solidFill>
                <a:schemeClr val="tx1"/>
              </a:solidFill>
            </a:endParaRPr>
          </a:p>
          <a:p>
            <a:pPr marL="342900" indent="-342900">
              <a:buFont typeface="Arial" panose="020B0604020202020204" pitchFamily="34" charset="0"/>
              <a:buChar char="•"/>
            </a:pPr>
            <a:r>
              <a:rPr lang="en-US" b="1" dirty="0">
                <a:solidFill>
                  <a:schemeClr val="tx1"/>
                </a:solidFill>
              </a:rPr>
              <a:t>Connectivity: </a:t>
            </a:r>
            <a:r>
              <a:rPr lang="en-US" dirty="0">
                <a:solidFill>
                  <a:schemeClr val="tx1"/>
                </a:solidFill>
              </a:rPr>
              <a:t>Ensures continuous interaction between machines, people, sensors, and IT systems, enabling seamless data exchange across all levels of production.</a:t>
            </a:r>
            <a:endParaRPr lang="el-GR" dirty="0">
              <a:solidFill>
                <a:schemeClr val="tx1"/>
              </a:solidFill>
            </a:endParaRPr>
          </a:p>
          <a:p>
            <a:pPr marL="342900" indent="-342900">
              <a:buFont typeface="Arial" panose="020B0604020202020204" pitchFamily="34" charset="0"/>
              <a:buChar char="•"/>
            </a:pPr>
            <a:r>
              <a:rPr lang="en-US" b="1" dirty="0">
                <a:solidFill>
                  <a:schemeClr val="tx1"/>
                </a:solidFill>
              </a:rPr>
              <a:t>Transparency &amp; Visibility: </a:t>
            </a:r>
            <a:r>
              <a:rPr lang="en-US" dirty="0">
                <a:solidFill>
                  <a:schemeClr val="tx1"/>
                </a:solidFill>
              </a:rPr>
              <a:t>Provides real-time insights into workflows, inventory, and machine performance, allowing for early detection of issues and informed decision-making.</a:t>
            </a:r>
            <a:endParaRPr lang="el-GR" dirty="0">
              <a:solidFill>
                <a:schemeClr val="tx1"/>
              </a:solidFill>
            </a:endParaRPr>
          </a:p>
          <a:p>
            <a:pPr marL="342900" indent="-342900">
              <a:buFont typeface="Arial" panose="020B0604020202020204" pitchFamily="34" charset="0"/>
              <a:buChar char="•"/>
            </a:pPr>
            <a:r>
              <a:rPr lang="en-US" b="1" dirty="0">
                <a:solidFill>
                  <a:schemeClr val="tx1"/>
                </a:solidFill>
              </a:rPr>
              <a:t>Autonomous Decision-Making: </a:t>
            </a:r>
            <a:r>
              <a:rPr lang="en-US" dirty="0">
                <a:solidFill>
                  <a:schemeClr val="tx1"/>
                </a:solidFill>
              </a:rPr>
              <a:t>With AI and ML, systems can independently adjust operations, optimize processes, and resolve problems without direct human intervention.</a:t>
            </a:r>
            <a:endParaRPr lang="el-GR" dirty="0">
              <a:solidFill>
                <a:schemeClr val="tx1"/>
              </a:solidFill>
            </a:endParaRPr>
          </a:p>
          <a:p>
            <a:pPr marL="342900" indent="-342900">
              <a:buFont typeface="Arial" panose="020B0604020202020204" pitchFamily="34" charset="0"/>
              <a:buChar char="•"/>
            </a:pPr>
            <a:r>
              <a:rPr lang="en-US" b="1" dirty="0">
                <a:solidFill>
                  <a:schemeClr val="tx1"/>
                </a:solidFill>
              </a:rPr>
              <a:t>Predictive Capabilities: </a:t>
            </a:r>
            <a:r>
              <a:rPr lang="en-US" dirty="0">
                <a:solidFill>
                  <a:schemeClr val="tx1"/>
                </a:solidFill>
              </a:rPr>
              <a:t>Large-scale data analysis enables forecasting of equipment failures, market demand, and supply chain disruptions before they occur.</a:t>
            </a:r>
            <a:endParaRPr lang="el-GR" dirty="0"/>
          </a:p>
        </p:txBody>
      </p:sp>
      <p:sp>
        <p:nvSpPr>
          <p:cNvPr id="4" name="Date Placeholder 3">
            <a:extLst>
              <a:ext uri="{FF2B5EF4-FFF2-40B4-BE49-F238E27FC236}">
                <a16:creationId xmlns:a16="http://schemas.microsoft.com/office/drawing/2014/main" id="{32F64F42-5504-7DFF-BD0E-762FCF08C354}"/>
              </a:ext>
            </a:extLst>
          </p:cNvPr>
          <p:cNvSpPr>
            <a:spLocks noGrp="1"/>
          </p:cNvSpPr>
          <p:nvPr>
            <p:ph type="dt" sz="half" idx="10"/>
          </p:nvPr>
        </p:nvSpPr>
        <p:spPr/>
        <p:txBody>
          <a:bodyPr/>
          <a:lstStyle/>
          <a:p>
            <a:fld id="{8C480712-B4F2-449A-A132-25D3AF7A8C5B}" type="datetime1">
              <a:rPr lang="el-GR" smtClean="0"/>
              <a:t>13/9/2025</a:t>
            </a:fld>
            <a:endParaRPr lang="el-GR"/>
          </a:p>
        </p:txBody>
      </p:sp>
      <p:sp>
        <p:nvSpPr>
          <p:cNvPr id="5" name="Footer Placeholder 4">
            <a:extLst>
              <a:ext uri="{FF2B5EF4-FFF2-40B4-BE49-F238E27FC236}">
                <a16:creationId xmlns:a16="http://schemas.microsoft.com/office/drawing/2014/main" id="{F031977E-6F48-1631-879E-BB7370C47015}"/>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C5AFF29D-39C5-1913-92D4-B04EF65427BF}"/>
              </a:ext>
            </a:extLst>
          </p:cNvPr>
          <p:cNvSpPr>
            <a:spLocks noGrp="1"/>
          </p:cNvSpPr>
          <p:nvPr>
            <p:ph type="sldNum" sz="quarter" idx="12"/>
          </p:nvPr>
        </p:nvSpPr>
        <p:spPr/>
        <p:txBody>
          <a:bodyPr/>
          <a:lstStyle/>
          <a:p>
            <a:fld id="{28C4B9FD-BBCD-4D20-BE68-D5FD8F544B57}" type="slidenum">
              <a:rPr lang="el-GR" smtClean="0"/>
              <a:t>6</a:t>
            </a:fld>
            <a:endParaRPr lang="el-GR"/>
          </a:p>
        </p:txBody>
      </p:sp>
    </p:spTree>
    <p:extLst>
      <p:ext uri="{BB962C8B-B14F-4D97-AF65-F5344CB8AC3E}">
        <p14:creationId xmlns:p14="http://schemas.microsoft.com/office/powerpoint/2010/main" val="3154423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9921B-CAFA-BC27-CA39-A3EF575CDF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5113D0-6B54-56FD-4317-28B6CFB26C68}"/>
              </a:ext>
            </a:extLst>
          </p:cNvPr>
          <p:cNvSpPr>
            <a:spLocks noGrp="1"/>
          </p:cNvSpPr>
          <p:nvPr>
            <p:ph type="title"/>
          </p:nvPr>
        </p:nvSpPr>
        <p:spPr>
          <a:xfrm>
            <a:off x="3640137" y="255190"/>
            <a:ext cx="9812338" cy="654843"/>
          </a:xfrm>
        </p:spPr>
        <p:txBody>
          <a:bodyPr>
            <a:normAutofit/>
          </a:bodyPr>
          <a:lstStyle/>
          <a:p>
            <a:r>
              <a:rPr lang="en-US" sz="3600" dirty="0"/>
              <a:t>Key Features of the Smart Factory (Part B)</a:t>
            </a:r>
            <a:endParaRPr lang="el-GR" sz="3600" dirty="0"/>
          </a:p>
        </p:txBody>
      </p:sp>
      <p:sp>
        <p:nvSpPr>
          <p:cNvPr id="3" name="Text Placeholder 2">
            <a:extLst>
              <a:ext uri="{FF2B5EF4-FFF2-40B4-BE49-F238E27FC236}">
                <a16:creationId xmlns:a16="http://schemas.microsoft.com/office/drawing/2014/main" id="{972681EE-DF5F-DF03-2FEC-DBA675EFCDE2}"/>
              </a:ext>
            </a:extLst>
          </p:cNvPr>
          <p:cNvSpPr>
            <a:spLocks noGrp="1"/>
          </p:cNvSpPr>
          <p:nvPr>
            <p:ph type="body" idx="1"/>
          </p:nvPr>
        </p:nvSpPr>
        <p:spPr>
          <a:xfrm>
            <a:off x="831850" y="1707357"/>
            <a:ext cx="10515600" cy="4382294"/>
          </a:xfrm>
        </p:spPr>
        <p:txBody>
          <a:bodyPr>
            <a:normAutofit/>
          </a:bodyPr>
          <a:lstStyle/>
          <a:p>
            <a:r>
              <a:rPr lang="en-US" sz="2200" dirty="0">
                <a:solidFill>
                  <a:schemeClr val="tx1"/>
                </a:solidFill>
              </a:rPr>
              <a:t>Beyond automation, Smart Factories emphasize adaptability, efficiency, and collaboration.</a:t>
            </a:r>
            <a:endParaRPr lang="el-GR" sz="2200" dirty="0">
              <a:solidFill>
                <a:schemeClr val="tx1"/>
              </a:solidFill>
            </a:endParaRPr>
          </a:p>
          <a:p>
            <a:pPr marL="342900" indent="-342900">
              <a:buFont typeface="Arial" panose="020B0604020202020204" pitchFamily="34" charset="0"/>
              <a:buChar char="•"/>
            </a:pPr>
            <a:r>
              <a:rPr lang="en-US" sz="2200" b="1" dirty="0">
                <a:solidFill>
                  <a:schemeClr val="tx1"/>
                </a:solidFill>
              </a:rPr>
              <a:t>Agility &amp; Flexibility: </a:t>
            </a:r>
            <a:r>
              <a:rPr lang="en-US" sz="2200" dirty="0">
                <a:solidFill>
                  <a:schemeClr val="tx1"/>
                </a:solidFill>
              </a:rPr>
              <a:t>Allow quick adaptation to fluctuating market conditions, product customization, and unexpected disruptions in production.</a:t>
            </a:r>
            <a:endParaRPr lang="el-GR" sz="2200" dirty="0">
              <a:solidFill>
                <a:schemeClr val="tx1"/>
              </a:solidFill>
            </a:endParaRPr>
          </a:p>
          <a:p>
            <a:pPr marL="342900" indent="-342900">
              <a:buFont typeface="Arial" panose="020B0604020202020204" pitchFamily="34" charset="0"/>
              <a:buChar char="•"/>
            </a:pPr>
            <a:r>
              <a:rPr lang="en-US" sz="2200" b="1" dirty="0">
                <a:solidFill>
                  <a:schemeClr val="tx1"/>
                </a:solidFill>
              </a:rPr>
              <a:t>Resource Optimization &amp; Energy Efficiency: </a:t>
            </a:r>
            <a:r>
              <a:rPr lang="en-US" sz="2200" dirty="0">
                <a:solidFill>
                  <a:schemeClr val="tx1"/>
                </a:solidFill>
              </a:rPr>
              <a:t>Leverage advanced sensors and digital monitoring to minimize waste, optimize labor allocation, and reduce energy consumption.</a:t>
            </a:r>
            <a:endParaRPr lang="el-GR" sz="2200" dirty="0">
              <a:solidFill>
                <a:schemeClr val="tx1"/>
              </a:solidFill>
            </a:endParaRPr>
          </a:p>
          <a:p>
            <a:pPr marL="342900" indent="-342900">
              <a:buFont typeface="Arial" panose="020B0604020202020204" pitchFamily="34" charset="0"/>
              <a:buChar char="•"/>
            </a:pPr>
            <a:r>
              <a:rPr lang="en-US" sz="2200" b="1" dirty="0">
                <a:solidFill>
                  <a:schemeClr val="tx1"/>
                </a:solidFill>
              </a:rPr>
              <a:t>Collaborative Integration: </a:t>
            </a:r>
            <a:r>
              <a:rPr lang="en-US" sz="2200" dirty="0">
                <a:solidFill>
                  <a:schemeClr val="tx1"/>
                </a:solidFill>
              </a:rPr>
              <a:t>Foster strong cooperation between humans and machines through </a:t>
            </a:r>
            <a:r>
              <a:rPr lang="en-US" sz="2200" dirty="0" err="1">
                <a:solidFill>
                  <a:schemeClr val="tx1"/>
                </a:solidFill>
              </a:rPr>
              <a:t>cobots</a:t>
            </a:r>
            <a:r>
              <a:rPr lang="en-US" sz="2200" dirty="0">
                <a:solidFill>
                  <a:schemeClr val="tx1"/>
                </a:solidFill>
              </a:rPr>
              <a:t>, AR/VR tools, and interconnected enterprise systems.</a:t>
            </a:r>
            <a:endParaRPr lang="el-GR" sz="2200" dirty="0">
              <a:solidFill>
                <a:schemeClr val="tx1"/>
              </a:solidFill>
            </a:endParaRPr>
          </a:p>
          <a:p>
            <a:pPr marL="342900" indent="-342900">
              <a:buFont typeface="Arial" panose="020B0604020202020204" pitchFamily="34" charset="0"/>
              <a:buChar char="•"/>
            </a:pPr>
            <a:r>
              <a:rPr lang="en-US" sz="2200" b="1" dirty="0">
                <a:solidFill>
                  <a:schemeClr val="tx1"/>
                </a:solidFill>
              </a:rPr>
              <a:t>Self-Organization &amp; Learning: </a:t>
            </a:r>
            <a:r>
              <a:rPr lang="en-US" sz="2200" dirty="0">
                <a:solidFill>
                  <a:schemeClr val="tx1"/>
                </a:solidFill>
              </a:rPr>
              <a:t>Enable factories to continuously improve by learning from their environment, adapting workflows, and evolving into dynamic, self-developing ecosystems.</a:t>
            </a:r>
            <a:endParaRPr lang="el-GR" sz="2200" dirty="0"/>
          </a:p>
        </p:txBody>
      </p:sp>
      <p:sp>
        <p:nvSpPr>
          <p:cNvPr id="4" name="Date Placeholder 3">
            <a:extLst>
              <a:ext uri="{FF2B5EF4-FFF2-40B4-BE49-F238E27FC236}">
                <a16:creationId xmlns:a16="http://schemas.microsoft.com/office/drawing/2014/main" id="{9E9CFAE3-7A72-FEC9-1D4E-79B75DDE7874}"/>
              </a:ext>
            </a:extLst>
          </p:cNvPr>
          <p:cNvSpPr>
            <a:spLocks noGrp="1"/>
          </p:cNvSpPr>
          <p:nvPr>
            <p:ph type="dt" sz="half" idx="10"/>
          </p:nvPr>
        </p:nvSpPr>
        <p:spPr/>
        <p:txBody>
          <a:bodyPr/>
          <a:lstStyle/>
          <a:p>
            <a:fld id="{8C480712-B4F2-449A-A132-25D3AF7A8C5B}" type="datetime1">
              <a:rPr lang="el-GR" smtClean="0"/>
              <a:t>13/9/2025</a:t>
            </a:fld>
            <a:endParaRPr lang="el-GR"/>
          </a:p>
        </p:txBody>
      </p:sp>
      <p:sp>
        <p:nvSpPr>
          <p:cNvPr id="5" name="Footer Placeholder 4">
            <a:extLst>
              <a:ext uri="{FF2B5EF4-FFF2-40B4-BE49-F238E27FC236}">
                <a16:creationId xmlns:a16="http://schemas.microsoft.com/office/drawing/2014/main" id="{E6B03B82-74C9-DCFF-7C65-12086BD2791F}"/>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87F1C125-327A-6194-EF67-3BD3D2B7081F}"/>
              </a:ext>
            </a:extLst>
          </p:cNvPr>
          <p:cNvSpPr>
            <a:spLocks noGrp="1"/>
          </p:cNvSpPr>
          <p:nvPr>
            <p:ph type="sldNum" sz="quarter" idx="12"/>
          </p:nvPr>
        </p:nvSpPr>
        <p:spPr/>
        <p:txBody>
          <a:bodyPr/>
          <a:lstStyle/>
          <a:p>
            <a:fld id="{28C4B9FD-BBCD-4D20-BE68-D5FD8F544B57}" type="slidenum">
              <a:rPr lang="el-GR" smtClean="0"/>
              <a:t>7</a:t>
            </a:fld>
            <a:endParaRPr lang="el-GR"/>
          </a:p>
        </p:txBody>
      </p:sp>
    </p:spTree>
    <p:extLst>
      <p:ext uri="{BB962C8B-B14F-4D97-AF65-F5344CB8AC3E}">
        <p14:creationId xmlns:p14="http://schemas.microsoft.com/office/powerpoint/2010/main" val="687866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C7392-C0E4-6F11-D884-B07F114D0C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650217-91E9-3EA6-6623-E53FFF97B5F8}"/>
              </a:ext>
            </a:extLst>
          </p:cNvPr>
          <p:cNvSpPr>
            <a:spLocks noGrp="1"/>
          </p:cNvSpPr>
          <p:nvPr>
            <p:ph type="title"/>
          </p:nvPr>
        </p:nvSpPr>
        <p:spPr>
          <a:xfrm>
            <a:off x="4310062" y="61531"/>
            <a:ext cx="6155531" cy="635000"/>
          </a:xfrm>
        </p:spPr>
        <p:txBody>
          <a:bodyPr>
            <a:normAutofit/>
          </a:bodyPr>
          <a:lstStyle/>
          <a:p>
            <a:r>
              <a:rPr lang="en-US" b="1" dirty="0"/>
              <a:t>TITAN Group</a:t>
            </a:r>
          </a:p>
        </p:txBody>
      </p:sp>
      <p:sp>
        <p:nvSpPr>
          <p:cNvPr id="5" name="Date Placeholder 4">
            <a:extLst>
              <a:ext uri="{FF2B5EF4-FFF2-40B4-BE49-F238E27FC236}">
                <a16:creationId xmlns:a16="http://schemas.microsoft.com/office/drawing/2014/main" id="{044F69FC-4BBD-3959-1CD5-DF040777C5CD}"/>
              </a:ext>
            </a:extLst>
          </p:cNvPr>
          <p:cNvSpPr>
            <a:spLocks noGrp="1"/>
          </p:cNvSpPr>
          <p:nvPr>
            <p:ph type="dt" sz="half" idx="10"/>
          </p:nvPr>
        </p:nvSpPr>
        <p:spPr/>
        <p:txBody>
          <a:bodyPr/>
          <a:lstStyle/>
          <a:p>
            <a:fld id="{485E9EAD-DFEB-4565-B7A5-3E520C091F5D}" type="datetime1">
              <a:rPr lang="el-GR" smtClean="0"/>
              <a:t>13/9/2025</a:t>
            </a:fld>
            <a:endParaRPr lang="el-GR"/>
          </a:p>
        </p:txBody>
      </p:sp>
      <p:sp>
        <p:nvSpPr>
          <p:cNvPr id="7" name="Slide Number Placeholder 6">
            <a:extLst>
              <a:ext uri="{FF2B5EF4-FFF2-40B4-BE49-F238E27FC236}">
                <a16:creationId xmlns:a16="http://schemas.microsoft.com/office/drawing/2014/main" id="{3247ACA9-220D-6ED2-5B83-C4C687CB927A}"/>
              </a:ext>
            </a:extLst>
          </p:cNvPr>
          <p:cNvSpPr>
            <a:spLocks noGrp="1"/>
          </p:cNvSpPr>
          <p:nvPr>
            <p:ph type="sldNum" sz="quarter" idx="12"/>
          </p:nvPr>
        </p:nvSpPr>
        <p:spPr/>
        <p:txBody>
          <a:bodyPr/>
          <a:lstStyle/>
          <a:p>
            <a:fld id="{28C4B9FD-BBCD-4D20-BE68-D5FD8F544B57}" type="slidenum">
              <a:rPr lang="el-GR" smtClean="0"/>
              <a:t>8</a:t>
            </a:fld>
            <a:endParaRPr lang="el-GR"/>
          </a:p>
        </p:txBody>
      </p:sp>
      <p:sp>
        <p:nvSpPr>
          <p:cNvPr id="15" name="TextBox 14">
            <a:extLst>
              <a:ext uri="{FF2B5EF4-FFF2-40B4-BE49-F238E27FC236}">
                <a16:creationId xmlns:a16="http://schemas.microsoft.com/office/drawing/2014/main" id="{D03A2575-50FC-4C43-2584-DB5A11264B61}"/>
              </a:ext>
            </a:extLst>
          </p:cNvPr>
          <p:cNvSpPr txBox="1"/>
          <p:nvPr/>
        </p:nvSpPr>
        <p:spPr>
          <a:xfrm>
            <a:off x="2084028" y="1752510"/>
            <a:ext cx="4195328" cy="432106"/>
          </a:xfrm>
          <a:prstGeom prst="rect">
            <a:avLst/>
          </a:prstGeom>
          <a:noFill/>
        </p:spPr>
        <p:txBody>
          <a:bodyPr wrap="square">
            <a:spAutoFit/>
          </a:bodyPr>
          <a:lstStyle/>
          <a:p>
            <a:pPr marL="342900" lvl="0" indent="-342900" rtl="0">
              <a:lnSpc>
                <a:spcPct val="115000"/>
              </a:lnSpc>
              <a:spcAft>
                <a:spcPts val="800"/>
              </a:spcAft>
              <a:buFont typeface="Times New Roman" panose="02020603050405020304" pitchFamily="18" charset="0"/>
              <a:buChar char="-"/>
            </a:pPr>
            <a:r>
              <a:rPr lang="en-US" sz="1000" b="1" kern="100" dirty="0">
                <a:effectLst/>
                <a:latin typeface="Times New Roman" panose="02020603050405020304" pitchFamily="18" charset="0"/>
                <a:ea typeface="Aptos" panose="020B0004020202020204" pitchFamily="34" charset="0"/>
                <a:cs typeface="Arial" panose="020B0604020202020204" pitchFamily="34" charset="0"/>
              </a:rPr>
              <a:t>CO₂ Emissions (kt): </a:t>
            </a:r>
            <a:r>
              <a:rPr lang="en-US" sz="1000" kern="100" dirty="0">
                <a:effectLst/>
                <a:latin typeface="Times New Roman" panose="02020603050405020304" pitchFamily="18" charset="0"/>
                <a:ea typeface="Aptos" panose="020B0004020202020204" pitchFamily="34" charset="0"/>
                <a:cs typeface="Arial" panose="020B0604020202020204" pitchFamily="34" charset="0"/>
              </a:rPr>
              <a:t>A clear downward trend from 4,200 kt in 2018 to 3,620 kt in 2022, showing TITAN’s commitment to decarbonization.</a:t>
            </a:r>
          </a:p>
        </p:txBody>
      </p:sp>
      <p:sp>
        <p:nvSpPr>
          <p:cNvPr id="17" name="TextBox 16">
            <a:extLst>
              <a:ext uri="{FF2B5EF4-FFF2-40B4-BE49-F238E27FC236}">
                <a16:creationId xmlns:a16="http://schemas.microsoft.com/office/drawing/2014/main" id="{DA6056F1-054A-D5FC-45D0-4D8B38B36D20}"/>
              </a:ext>
            </a:extLst>
          </p:cNvPr>
          <p:cNvSpPr txBox="1"/>
          <p:nvPr/>
        </p:nvSpPr>
        <p:spPr>
          <a:xfrm>
            <a:off x="6857209" y="1743425"/>
            <a:ext cx="4001936" cy="436338"/>
          </a:xfrm>
          <a:prstGeom prst="rect">
            <a:avLst/>
          </a:prstGeom>
          <a:noFill/>
        </p:spPr>
        <p:txBody>
          <a:bodyPr wrap="square">
            <a:spAutoFit/>
          </a:bodyPr>
          <a:lstStyle/>
          <a:p>
            <a:pPr marL="342900" lvl="0" indent="-342900" rtl="0">
              <a:lnSpc>
                <a:spcPct val="115000"/>
              </a:lnSpc>
              <a:spcAft>
                <a:spcPts val="800"/>
              </a:spcAft>
              <a:buFont typeface="Times New Roman" panose="02020603050405020304" pitchFamily="18" charset="0"/>
              <a:buChar char="-"/>
            </a:pPr>
            <a:r>
              <a:rPr lang="en-US" sz="1000" b="1" kern="100" dirty="0">
                <a:effectLst/>
                <a:latin typeface="Times New Roman" panose="02020603050405020304" pitchFamily="18" charset="0"/>
                <a:ea typeface="Aptos" panose="020B0004020202020204" pitchFamily="34" charset="0"/>
                <a:cs typeface="Arial" panose="020B0604020202020204" pitchFamily="34" charset="0"/>
              </a:rPr>
              <a:t>Alternative Fuels Usage (%): </a:t>
            </a:r>
            <a:r>
              <a:rPr lang="en-US" sz="1000" kern="100" dirty="0">
                <a:effectLst/>
                <a:latin typeface="Times New Roman" panose="02020603050405020304" pitchFamily="18" charset="0"/>
                <a:ea typeface="Aptos" panose="020B0004020202020204" pitchFamily="34" charset="0"/>
                <a:cs typeface="Arial" panose="020B0604020202020204" pitchFamily="34" charset="0"/>
              </a:rPr>
              <a:t>Steady increase from 10.5% to 24.6%, reflecting progress in energy substitution.</a:t>
            </a:r>
            <a:endParaRPr lang="en-US" sz="10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BB37EB81-ACA9-3517-45D2-26AFA5597968}"/>
              </a:ext>
            </a:extLst>
          </p:cNvPr>
          <p:cNvSpPr txBox="1"/>
          <p:nvPr/>
        </p:nvSpPr>
        <p:spPr>
          <a:xfrm>
            <a:off x="2003856" y="4242350"/>
            <a:ext cx="4092143" cy="432106"/>
          </a:xfrm>
          <a:prstGeom prst="rect">
            <a:avLst/>
          </a:prstGeom>
          <a:noFill/>
        </p:spPr>
        <p:txBody>
          <a:bodyPr wrap="square">
            <a:spAutoFit/>
          </a:bodyPr>
          <a:lstStyle/>
          <a:p>
            <a:pPr marL="342900" lvl="0" indent="-342900" rtl="0">
              <a:lnSpc>
                <a:spcPct val="115000"/>
              </a:lnSpc>
              <a:spcAft>
                <a:spcPts val="800"/>
              </a:spcAft>
              <a:buFont typeface="Times New Roman" panose="02020603050405020304" pitchFamily="18" charset="0"/>
              <a:buChar char="-"/>
            </a:pPr>
            <a:r>
              <a:rPr lang="en-US" sz="1000" b="1" kern="100" dirty="0">
                <a:effectLst/>
                <a:latin typeface="Times New Roman" panose="02020603050405020304" pitchFamily="18" charset="0"/>
                <a:ea typeface="Aptos" panose="020B0004020202020204" pitchFamily="34" charset="0"/>
                <a:cs typeface="Arial" panose="020B0604020202020204" pitchFamily="34" charset="0"/>
              </a:rPr>
              <a:t>Clinker-to-Cement Ratio (%): </a:t>
            </a:r>
            <a:r>
              <a:rPr lang="en-US" sz="1000" kern="100" dirty="0">
                <a:effectLst/>
                <a:latin typeface="Times New Roman" panose="02020603050405020304" pitchFamily="18" charset="0"/>
                <a:ea typeface="Aptos" panose="020B0004020202020204" pitchFamily="34" charset="0"/>
                <a:cs typeface="Arial" panose="020B0604020202020204" pitchFamily="34" charset="0"/>
              </a:rPr>
              <a:t>Continuous reduction from 78.5% to 74.2%, aligning with industry goals to reduce carbon intensity.</a:t>
            </a:r>
          </a:p>
        </p:txBody>
      </p:sp>
      <p:sp>
        <p:nvSpPr>
          <p:cNvPr id="22" name="TextBox 21">
            <a:extLst>
              <a:ext uri="{FF2B5EF4-FFF2-40B4-BE49-F238E27FC236}">
                <a16:creationId xmlns:a16="http://schemas.microsoft.com/office/drawing/2014/main" id="{48E32C17-61ED-7E0B-8A92-A8613CB0C8E1}"/>
              </a:ext>
            </a:extLst>
          </p:cNvPr>
          <p:cNvSpPr txBox="1"/>
          <p:nvPr/>
        </p:nvSpPr>
        <p:spPr>
          <a:xfrm>
            <a:off x="3843641" y="791903"/>
            <a:ext cx="6429072" cy="919098"/>
          </a:xfrm>
          <a:prstGeom prst="rect">
            <a:avLst/>
          </a:prstGeom>
          <a:noFill/>
        </p:spPr>
        <p:txBody>
          <a:bodyPr wrap="square">
            <a:spAutoFit/>
          </a:bodyPr>
          <a:lstStyle/>
          <a:p>
            <a:pPr marL="342900" lvl="0" indent="-342900">
              <a:lnSpc>
                <a:spcPct val="115000"/>
              </a:lnSpc>
              <a:spcAft>
                <a:spcPts val="800"/>
              </a:spcAft>
              <a:buFont typeface="Times New Roman" panose="02020603050405020304" pitchFamily="18" charset="0"/>
              <a:buChar char="-"/>
            </a:pPr>
            <a:r>
              <a:rPr lang="en-US" sz="1600" kern="100" dirty="0">
                <a:latin typeface="Times New Roman" panose="02020603050405020304" pitchFamily="18" charset="0"/>
                <a:ea typeface="Aptos" panose="020B0004020202020204" pitchFamily="34" charset="0"/>
                <a:cs typeface="Arial" panose="020B0604020202020204" pitchFamily="34" charset="0"/>
              </a:rPr>
              <a:t>TITAN Group has adopted digital twins, IoT sensors, and predictive maintenance across its production units, enabling real-time monitoring and optimization.</a:t>
            </a:r>
            <a:endParaRPr lang="el-GR" sz="1600" kern="100" dirty="0">
              <a:latin typeface="Times New Roman" panose="02020603050405020304" pitchFamily="18" charset="0"/>
              <a:ea typeface="Aptos" panose="020B00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A9DBE8A3-B599-CB2C-3A90-7E50F61D9BC6}"/>
              </a:ext>
            </a:extLst>
          </p:cNvPr>
          <p:cNvSpPr txBox="1"/>
          <p:nvPr/>
        </p:nvSpPr>
        <p:spPr>
          <a:xfrm>
            <a:off x="6976320" y="4242350"/>
            <a:ext cx="3763714" cy="436338"/>
          </a:xfrm>
          <a:prstGeom prst="rect">
            <a:avLst/>
          </a:prstGeom>
          <a:noFill/>
        </p:spPr>
        <p:txBody>
          <a:bodyPr wrap="square">
            <a:spAutoFit/>
          </a:bodyPr>
          <a:lstStyle/>
          <a:p>
            <a:pPr marL="342900" lvl="0" indent="-342900" rtl="0">
              <a:lnSpc>
                <a:spcPct val="115000"/>
              </a:lnSpc>
              <a:spcAft>
                <a:spcPts val="800"/>
              </a:spcAft>
              <a:buFont typeface="Times New Roman" panose="02020603050405020304" pitchFamily="18" charset="0"/>
              <a:buChar char="-"/>
            </a:pPr>
            <a:r>
              <a:rPr lang="en-US" sz="1000" b="1" kern="100" dirty="0">
                <a:effectLst/>
                <a:latin typeface="Times New Roman" panose="02020603050405020304" pitchFamily="18" charset="0"/>
                <a:ea typeface="Aptos" panose="020B0004020202020204" pitchFamily="34" charset="0"/>
                <a:cs typeface="Arial" panose="020B0604020202020204" pitchFamily="34" charset="0"/>
              </a:rPr>
              <a:t>Digital Transformation Investment (€m)</a:t>
            </a:r>
            <a:r>
              <a:rPr lang="en-US" sz="1000" kern="100" dirty="0">
                <a:effectLst/>
                <a:latin typeface="Times New Roman" panose="02020603050405020304" pitchFamily="18" charset="0"/>
                <a:ea typeface="Aptos" panose="020B0004020202020204" pitchFamily="34" charset="0"/>
                <a:cs typeface="Arial" panose="020B0604020202020204" pitchFamily="34" charset="0"/>
              </a:rPr>
              <a:t>: Annual digital </a:t>
            </a:r>
            <a:r>
              <a:rPr lang="en-US" sz="1000" kern="100" dirty="0" err="1">
                <a:effectLst/>
                <a:latin typeface="Times New Roman" panose="02020603050405020304" pitchFamily="18" charset="0"/>
                <a:ea typeface="Aptos" panose="020B0004020202020204" pitchFamily="34" charset="0"/>
                <a:cs typeface="Arial" panose="020B0604020202020204" pitchFamily="34" charset="0"/>
              </a:rPr>
              <a:t>CapEx</a:t>
            </a:r>
            <a:r>
              <a:rPr lang="en-US" sz="1000" kern="100" dirty="0">
                <a:effectLst/>
                <a:latin typeface="Times New Roman" panose="02020603050405020304" pitchFamily="18" charset="0"/>
                <a:ea typeface="Aptos" panose="020B0004020202020204" pitchFamily="34" charset="0"/>
                <a:cs typeface="Arial" panose="020B0604020202020204" pitchFamily="34" charset="0"/>
              </a:rPr>
              <a:t> has nearly tripled from €8M in 2018 to €23M in 2022.</a:t>
            </a:r>
            <a:endParaRPr lang="en-US" sz="1000" kern="100" dirty="0">
              <a:effectLst/>
              <a:latin typeface="Aptos" panose="020B0004020202020204" pitchFamily="34" charset="0"/>
              <a:ea typeface="Aptos" panose="020B0004020202020204" pitchFamily="34" charset="0"/>
              <a:cs typeface="Arial" panose="020B0604020202020204" pitchFamily="34" charset="0"/>
            </a:endParaRPr>
          </a:p>
        </p:txBody>
      </p:sp>
      <p:pic>
        <p:nvPicPr>
          <p:cNvPr id="4" name="Εικόνα 3" descr="A graph with a line going up&#10;&#10;AI-generated content may be incorrect.">
            <a:extLst>
              <a:ext uri="{FF2B5EF4-FFF2-40B4-BE49-F238E27FC236}">
                <a16:creationId xmlns:a16="http://schemas.microsoft.com/office/drawing/2014/main" id="{2EE33D4A-C106-9BB3-1E61-0781E420E7A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96192" y="2226125"/>
            <a:ext cx="3600000" cy="2098082"/>
          </a:xfrm>
          <a:prstGeom prst="rect">
            <a:avLst/>
          </a:prstGeom>
          <a:noFill/>
          <a:ln>
            <a:noFill/>
          </a:ln>
        </p:spPr>
      </p:pic>
      <p:pic>
        <p:nvPicPr>
          <p:cNvPr id="6" name="Εικόνα 2" descr="A graph with a green line&#10;&#10;AI-generated content may be incorrect.">
            <a:extLst>
              <a:ext uri="{FF2B5EF4-FFF2-40B4-BE49-F238E27FC236}">
                <a16:creationId xmlns:a16="http://schemas.microsoft.com/office/drawing/2014/main" id="{510B1B99-F84D-1251-5EF7-BB7843154B6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60260" y="4674456"/>
            <a:ext cx="3600000" cy="2183544"/>
          </a:xfrm>
          <a:prstGeom prst="rect">
            <a:avLst/>
          </a:prstGeom>
          <a:noFill/>
          <a:ln>
            <a:noFill/>
          </a:ln>
        </p:spPr>
      </p:pic>
      <p:pic>
        <p:nvPicPr>
          <p:cNvPr id="12" name="Εικόνα 1" descr="A graph of a graph showing the number of fuel prices&#10;&#10;AI-generated content may be incorrect.">
            <a:extLst>
              <a:ext uri="{FF2B5EF4-FFF2-40B4-BE49-F238E27FC236}">
                <a16:creationId xmlns:a16="http://schemas.microsoft.com/office/drawing/2014/main" id="{47DBEBB3-C5F5-721F-F9F5-48571A8A9D4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58177" y="2184617"/>
            <a:ext cx="3671845" cy="2098800"/>
          </a:xfrm>
          <a:prstGeom prst="rect">
            <a:avLst/>
          </a:prstGeom>
          <a:noFill/>
          <a:ln>
            <a:noFill/>
          </a:ln>
        </p:spPr>
      </p:pic>
      <p:pic>
        <p:nvPicPr>
          <p:cNvPr id="13" name="Εικόνα 4" descr="A graph of a number of bars&#10;&#10;AI-generated content may be incorrect.">
            <a:extLst>
              <a:ext uri="{FF2B5EF4-FFF2-40B4-BE49-F238E27FC236}">
                <a16:creationId xmlns:a16="http://schemas.microsoft.com/office/drawing/2014/main" id="{44CD40B1-DDE2-5992-CB18-D06FD19E664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12059" y="4674457"/>
            <a:ext cx="3600000" cy="2183544"/>
          </a:xfrm>
          <a:prstGeom prst="rect">
            <a:avLst/>
          </a:prstGeom>
          <a:noFill/>
          <a:ln>
            <a:noFill/>
          </a:ln>
        </p:spPr>
      </p:pic>
    </p:spTree>
    <p:extLst>
      <p:ext uri="{BB962C8B-B14F-4D97-AF65-F5344CB8AC3E}">
        <p14:creationId xmlns:p14="http://schemas.microsoft.com/office/powerpoint/2010/main" val="4227834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53637-C1EE-036B-B7BF-5879355F74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D02DF1-070F-DAB5-149C-6407211E6CC7}"/>
              </a:ext>
            </a:extLst>
          </p:cNvPr>
          <p:cNvSpPr>
            <a:spLocks noGrp="1"/>
          </p:cNvSpPr>
          <p:nvPr>
            <p:ph type="title"/>
          </p:nvPr>
        </p:nvSpPr>
        <p:spPr>
          <a:xfrm>
            <a:off x="4272266" y="94291"/>
            <a:ext cx="7524000" cy="635000"/>
          </a:xfrm>
        </p:spPr>
        <p:txBody>
          <a:bodyPr>
            <a:normAutofit fontScale="90000"/>
          </a:bodyPr>
          <a:lstStyle/>
          <a:p>
            <a:r>
              <a:rPr lang="en-US" b="1" dirty="0"/>
              <a:t>Cenergy Holdings</a:t>
            </a:r>
            <a:br>
              <a:rPr lang="en-US" dirty="0"/>
            </a:br>
            <a:endParaRPr lang="en-US" dirty="0"/>
          </a:p>
        </p:txBody>
      </p:sp>
      <p:sp>
        <p:nvSpPr>
          <p:cNvPr id="5" name="Date Placeholder 4">
            <a:extLst>
              <a:ext uri="{FF2B5EF4-FFF2-40B4-BE49-F238E27FC236}">
                <a16:creationId xmlns:a16="http://schemas.microsoft.com/office/drawing/2014/main" id="{5FAA069A-A613-597B-4688-CA587E8E87B6}"/>
              </a:ext>
            </a:extLst>
          </p:cNvPr>
          <p:cNvSpPr>
            <a:spLocks noGrp="1"/>
          </p:cNvSpPr>
          <p:nvPr>
            <p:ph type="dt" sz="half" idx="10"/>
          </p:nvPr>
        </p:nvSpPr>
        <p:spPr/>
        <p:txBody>
          <a:bodyPr/>
          <a:lstStyle/>
          <a:p>
            <a:fld id="{485E9EAD-DFEB-4565-B7A5-3E520C091F5D}" type="datetime1">
              <a:rPr lang="el-GR" smtClean="0"/>
              <a:t>13/9/2025</a:t>
            </a:fld>
            <a:endParaRPr lang="el-GR"/>
          </a:p>
        </p:txBody>
      </p:sp>
      <p:sp>
        <p:nvSpPr>
          <p:cNvPr id="7" name="Slide Number Placeholder 6">
            <a:extLst>
              <a:ext uri="{FF2B5EF4-FFF2-40B4-BE49-F238E27FC236}">
                <a16:creationId xmlns:a16="http://schemas.microsoft.com/office/drawing/2014/main" id="{F9244715-1CFF-B88B-E913-F7B450C06643}"/>
              </a:ext>
            </a:extLst>
          </p:cNvPr>
          <p:cNvSpPr>
            <a:spLocks noGrp="1"/>
          </p:cNvSpPr>
          <p:nvPr>
            <p:ph type="sldNum" sz="quarter" idx="12"/>
          </p:nvPr>
        </p:nvSpPr>
        <p:spPr/>
        <p:txBody>
          <a:bodyPr/>
          <a:lstStyle/>
          <a:p>
            <a:fld id="{28C4B9FD-BBCD-4D20-BE68-D5FD8F544B57}" type="slidenum">
              <a:rPr lang="el-GR" smtClean="0"/>
              <a:t>9</a:t>
            </a:fld>
            <a:endParaRPr lang="el-GR"/>
          </a:p>
        </p:txBody>
      </p:sp>
      <p:pic>
        <p:nvPicPr>
          <p:cNvPr id="9" name="Εικόνα 2" descr="A graph showing the cost savings of energy&#10;&#10;AI-generated content may be incorrect.">
            <a:extLst>
              <a:ext uri="{FF2B5EF4-FFF2-40B4-BE49-F238E27FC236}">
                <a16:creationId xmlns:a16="http://schemas.microsoft.com/office/drawing/2014/main" id="{5CE8C6E4-C386-47A5-1297-1431DD41C5F1}"/>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6674642" y="3566673"/>
            <a:ext cx="3960000" cy="2445331"/>
          </a:xfrm>
          <a:prstGeom prst="rect">
            <a:avLst/>
          </a:prstGeom>
          <a:noFill/>
          <a:ln>
            <a:noFill/>
          </a:ln>
        </p:spPr>
      </p:pic>
      <p:pic>
        <p:nvPicPr>
          <p:cNvPr id="10" name="Εικόνα 1" descr="A graph of a bar chart&#10;&#10;AI-generated content may be incorrect.">
            <a:extLst>
              <a:ext uri="{FF2B5EF4-FFF2-40B4-BE49-F238E27FC236}">
                <a16:creationId xmlns:a16="http://schemas.microsoft.com/office/drawing/2014/main" id="{AAE63FB2-04A1-EC73-46BA-1283D678E7F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07373" y="4560168"/>
            <a:ext cx="3960000" cy="2149887"/>
          </a:xfrm>
          <a:prstGeom prst="rect">
            <a:avLst/>
          </a:prstGeom>
          <a:noFill/>
          <a:ln>
            <a:noFill/>
          </a:ln>
        </p:spPr>
      </p:pic>
      <p:pic>
        <p:nvPicPr>
          <p:cNvPr id="13" name="Εικόνα 3" descr="A graph with a red line&#10;&#10;AI-generated content may be incorrect.">
            <a:extLst>
              <a:ext uri="{FF2B5EF4-FFF2-40B4-BE49-F238E27FC236}">
                <a16:creationId xmlns:a16="http://schemas.microsoft.com/office/drawing/2014/main" id="{7170E3C6-18B5-BA7A-7B16-3F9D0BBA1AF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62125" y="2040111"/>
            <a:ext cx="3960000" cy="1914813"/>
          </a:xfrm>
          <a:prstGeom prst="rect">
            <a:avLst/>
          </a:prstGeom>
          <a:noFill/>
          <a:ln>
            <a:noFill/>
          </a:ln>
        </p:spPr>
      </p:pic>
      <p:sp>
        <p:nvSpPr>
          <p:cNvPr id="15" name="TextBox 14">
            <a:extLst>
              <a:ext uri="{FF2B5EF4-FFF2-40B4-BE49-F238E27FC236}">
                <a16:creationId xmlns:a16="http://schemas.microsoft.com/office/drawing/2014/main" id="{823C33CB-9629-4C5A-06AC-7385D59BF66A}"/>
              </a:ext>
            </a:extLst>
          </p:cNvPr>
          <p:cNvSpPr txBox="1"/>
          <p:nvPr/>
        </p:nvSpPr>
        <p:spPr>
          <a:xfrm>
            <a:off x="1762125" y="1388399"/>
            <a:ext cx="2786639" cy="613309"/>
          </a:xfrm>
          <a:prstGeom prst="rect">
            <a:avLst/>
          </a:prstGeom>
          <a:noFill/>
        </p:spPr>
        <p:txBody>
          <a:bodyPr wrap="square">
            <a:spAutoFit/>
          </a:bodyPr>
          <a:lstStyle/>
          <a:p>
            <a:pPr marL="342900" lvl="0" indent="-342900" rtl="0">
              <a:lnSpc>
                <a:spcPct val="115000"/>
              </a:lnSpc>
              <a:spcAft>
                <a:spcPts val="800"/>
              </a:spcAft>
              <a:buFont typeface="Times New Roman" panose="02020603050405020304" pitchFamily="18" charset="0"/>
              <a:buChar char="-"/>
            </a:pPr>
            <a:r>
              <a:rPr lang="en-US" sz="1000" b="1" kern="100" dirty="0">
                <a:effectLst/>
                <a:latin typeface="Times New Roman" panose="02020603050405020304" pitchFamily="18" charset="0"/>
                <a:ea typeface="Aptos" panose="020B0004020202020204" pitchFamily="34" charset="0"/>
                <a:cs typeface="Arial" panose="020B0604020202020204" pitchFamily="34" charset="0"/>
              </a:rPr>
              <a:t>Defect Rate Reduction (%):</a:t>
            </a:r>
            <a:r>
              <a:rPr lang="en-US" sz="1000" kern="100" dirty="0">
                <a:effectLst/>
                <a:latin typeface="Times New Roman" panose="02020603050405020304" pitchFamily="18" charset="0"/>
                <a:ea typeface="Aptos" panose="020B0004020202020204" pitchFamily="34" charset="0"/>
                <a:cs typeface="Arial" panose="020B0604020202020204" pitchFamily="34" charset="0"/>
              </a:rPr>
              <a:t> Manufacturing defect rate dropped by 18% from 2019 to 2023</a:t>
            </a:r>
            <a:endParaRPr lang="en-US" sz="10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A5303ABE-DB1C-546F-0D11-0D38B50F5A87}"/>
              </a:ext>
            </a:extLst>
          </p:cNvPr>
          <p:cNvSpPr txBox="1"/>
          <p:nvPr/>
        </p:nvSpPr>
        <p:spPr>
          <a:xfrm>
            <a:off x="6674642" y="3004158"/>
            <a:ext cx="3583781" cy="436338"/>
          </a:xfrm>
          <a:prstGeom prst="rect">
            <a:avLst/>
          </a:prstGeom>
          <a:noFill/>
        </p:spPr>
        <p:txBody>
          <a:bodyPr wrap="square">
            <a:spAutoFit/>
          </a:bodyPr>
          <a:lstStyle/>
          <a:p>
            <a:pPr marL="342900" lvl="0" indent="-342900" rtl="0">
              <a:lnSpc>
                <a:spcPct val="115000"/>
              </a:lnSpc>
              <a:spcAft>
                <a:spcPts val="800"/>
              </a:spcAft>
              <a:buFont typeface="Times New Roman" panose="02020603050405020304" pitchFamily="18" charset="0"/>
              <a:buChar char="-"/>
            </a:pPr>
            <a:r>
              <a:rPr lang="en-US" sz="1000" b="1" kern="100" dirty="0">
                <a:effectLst/>
                <a:latin typeface="Times New Roman" panose="02020603050405020304" pitchFamily="18" charset="0"/>
                <a:ea typeface="Aptos" panose="020B0004020202020204" pitchFamily="34" charset="0"/>
                <a:cs typeface="Arial" panose="020B0604020202020204" pitchFamily="34" charset="0"/>
              </a:rPr>
              <a:t>Predictive Maintenance Cost Savings (€M):</a:t>
            </a:r>
            <a:r>
              <a:rPr lang="en-US" sz="1000" kern="100" dirty="0">
                <a:effectLst/>
                <a:latin typeface="Times New Roman" panose="02020603050405020304" pitchFamily="18" charset="0"/>
                <a:ea typeface="Aptos" panose="020B0004020202020204" pitchFamily="34" charset="0"/>
                <a:cs typeface="Arial" panose="020B0604020202020204" pitchFamily="34" charset="0"/>
              </a:rPr>
              <a:t> Predictive maintenance systems saved €6M cumulatively by 2023.</a:t>
            </a:r>
            <a:endParaRPr lang="en-US" sz="10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CCF1622C-4D29-428C-BD6A-F60D0B95735C}"/>
              </a:ext>
            </a:extLst>
          </p:cNvPr>
          <p:cNvSpPr txBox="1"/>
          <p:nvPr/>
        </p:nvSpPr>
        <p:spPr>
          <a:xfrm>
            <a:off x="1676704" y="3954925"/>
            <a:ext cx="4333875" cy="613309"/>
          </a:xfrm>
          <a:prstGeom prst="rect">
            <a:avLst/>
          </a:prstGeom>
          <a:noFill/>
        </p:spPr>
        <p:txBody>
          <a:bodyPr wrap="square">
            <a:spAutoFit/>
          </a:bodyPr>
          <a:lstStyle/>
          <a:p>
            <a:pPr marL="342900" lvl="0" indent="-342900" rtl="0">
              <a:lnSpc>
                <a:spcPct val="115000"/>
              </a:lnSpc>
              <a:spcAft>
                <a:spcPts val="800"/>
              </a:spcAft>
              <a:buFont typeface="Times New Roman" panose="02020603050405020304" pitchFamily="18" charset="0"/>
              <a:buChar char="-"/>
            </a:pPr>
            <a:r>
              <a:rPr lang="en-US" sz="1000" b="1" kern="100" dirty="0">
                <a:effectLst/>
                <a:latin typeface="Times New Roman" panose="02020603050405020304" pitchFamily="18" charset="0"/>
                <a:ea typeface="Aptos" panose="020B0004020202020204" pitchFamily="34" charset="0"/>
                <a:cs typeface="Arial" panose="020B0604020202020204" pitchFamily="34" charset="0"/>
              </a:rPr>
              <a:t>Order Backlog (€M):</a:t>
            </a:r>
            <a:r>
              <a:rPr lang="en-US" sz="1000" kern="100" dirty="0">
                <a:effectLst/>
                <a:latin typeface="Times New Roman" panose="02020603050405020304" pitchFamily="18" charset="0"/>
                <a:ea typeface="Aptos" panose="020B0004020202020204" pitchFamily="34" charset="0"/>
                <a:cs typeface="Arial" panose="020B0604020202020204" pitchFamily="34" charset="0"/>
              </a:rPr>
              <a:t> Project backlog grew from €450M to €1.4B, reflecting strong demand across energy, subsea cables, and hydrogen sectors.</a:t>
            </a:r>
            <a:endParaRPr lang="en-US" sz="10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7C6DF0EB-DD64-5A00-09DB-94463A122A7B}"/>
              </a:ext>
            </a:extLst>
          </p:cNvPr>
          <p:cNvSpPr txBox="1"/>
          <p:nvPr/>
        </p:nvSpPr>
        <p:spPr>
          <a:xfrm>
            <a:off x="6215657" y="916850"/>
            <a:ext cx="4789885" cy="1202252"/>
          </a:xfrm>
          <a:prstGeom prst="rect">
            <a:avLst/>
          </a:prstGeom>
          <a:noFill/>
        </p:spPr>
        <p:txBody>
          <a:bodyPr wrap="square">
            <a:spAutoFit/>
          </a:bodyPr>
          <a:lstStyle/>
          <a:p>
            <a:pPr marL="342900" lvl="0" indent="-342900" rtl="0">
              <a:lnSpc>
                <a:spcPct val="115000"/>
              </a:lnSpc>
              <a:spcAft>
                <a:spcPts val="800"/>
              </a:spcAft>
              <a:buFont typeface="Times New Roman" panose="02020603050405020304" pitchFamily="18" charset="0"/>
              <a:buChar char="-"/>
            </a:pPr>
            <a:r>
              <a:rPr lang="en-US" sz="1600" kern="100" dirty="0">
                <a:effectLst/>
                <a:latin typeface="Times New Roman" panose="02020603050405020304" pitchFamily="18" charset="0"/>
                <a:ea typeface="Aptos" panose="020B0004020202020204" pitchFamily="34" charset="0"/>
                <a:cs typeface="Arial" panose="020B0604020202020204" pitchFamily="34" charset="0"/>
              </a:rPr>
              <a:t>Cenergy Holdings has integrated IoT sensors, predictive maintenance, and real-time analytics systems, improving efficiency and reducing failures in cable and pipe production.</a:t>
            </a:r>
            <a:endParaRPr lang="el-GR" sz="1600" kern="100" dirty="0">
              <a:effectLst/>
              <a:latin typeface="Times New Roman" panose="02020603050405020304" pitchFamily="18"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935738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46433-BDCD-6CB5-031E-2C4DFA96F8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4F4515-709C-639C-CB55-57AF51DA849B}"/>
              </a:ext>
            </a:extLst>
          </p:cNvPr>
          <p:cNvSpPr>
            <a:spLocks noGrp="1"/>
          </p:cNvSpPr>
          <p:nvPr>
            <p:ph type="title"/>
          </p:nvPr>
        </p:nvSpPr>
        <p:spPr>
          <a:xfrm>
            <a:off x="4286553" y="7417"/>
            <a:ext cx="7524000" cy="635000"/>
          </a:xfrm>
        </p:spPr>
        <p:txBody>
          <a:bodyPr>
            <a:normAutofit/>
          </a:bodyPr>
          <a:lstStyle/>
          <a:p>
            <a:r>
              <a:rPr lang="en-US" b="1" dirty="0"/>
              <a:t>Coca-Cola HBC</a:t>
            </a:r>
            <a:endParaRPr lang="en-US" dirty="0"/>
          </a:p>
        </p:txBody>
      </p:sp>
      <p:sp>
        <p:nvSpPr>
          <p:cNvPr id="5" name="Date Placeholder 4">
            <a:extLst>
              <a:ext uri="{FF2B5EF4-FFF2-40B4-BE49-F238E27FC236}">
                <a16:creationId xmlns:a16="http://schemas.microsoft.com/office/drawing/2014/main" id="{FFCBD802-5E9F-3C1F-F2FA-860A33F241C4}"/>
              </a:ext>
            </a:extLst>
          </p:cNvPr>
          <p:cNvSpPr>
            <a:spLocks noGrp="1"/>
          </p:cNvSpPr>
          <p:nvPr>
            <p:ph type="dt" sz="half" idx="10"/>
          </p:nvPr>
        </p:nvSpPr>
        <p:spPr/>
        <p:txBody>
          <a:bodyPr/>
          <a:lstStyle/>
          <a:p>
            <a:fld id="{485E9EAD-DFEB-4565-B7A5-3E520C091F5D}" type="datetime1">
              <a:rPr lang="el-GR" smtClean="0"/>
              <a:t>13/9/2025</a:t>
            </a:fld>
            <a:endParaRPr lang="el-GR"/>
          </a:p>
        </p:txBody>
      </p:sp>
      <p:sp>
        <p:nvSpPr>
          <p:cNvPr id="7" name="Slide Number Placeholder 6">
            <a:extLst>
              <a:ext uri="{FF2B5EF4-FFF2-40B4-BE49-F238E27FC236}">
                <a16:creationId xmlns:a16="http://schemas.microsoft.com/office/drawing/2014/main" id="{74694AB7-CC80-5AD2-EFA4-273EE83ED76D}"/>
              </a:ext>
            </a:extLst>
          </p:cNvPr>
          <p:cNvSpPr>
            <a:spLocks noGrp="1"/>
          </p:cNvSpPr>
          <p:nvPr>
            <p:ph type="sldNum" sz="quarter" idx="12"/>
          </p:nvPr>
        </p:nvSpPr>
        <p:spPr/>
        <p:txBody>
          <a:bodyPr/>
          <a:lstStyle/>
          <a:p>
            <a:fld id="{28C4B9FD-BBCD-4D20-BE68-D5FD8F544B57}" type="slidenum">
              <a:rPr lang="el-GR" smtClean="0"/>
              <a:t>10</a:t>
            </a:fld>
            <a:endParaRPr lang="el-GR"/>
          </a:p>
        </p:txBody>
      </p:sp>
      <p:sp>
        <p:nvSpPr>
          <p:cNvPr id="15" name="TextBox 14">
            <a:extLst>
              <a:ext uri="{FF2B5EF4-FFF2-40B4-BE49-F238E27FC236}">
                <a16:creationId xmlns:a16="http://schemas.microsoft.com/office/drawing/2014/main" id="{01010195-46E5-A9FA-E7F2-D88D17258A0C}"/>
              </a:ext>
            </a:extLst>
          </p:cNvPr>
          <p:cNvSpPr txBox="1"/>
          <p:nvPr/>
        </p:nvSpPr>
        <p:spPr>
          <a:xfrm>
            <a:off x="1762125" y="1388399"/>
            <a:ext cx="2786639" cy="790281"/>
          </a:xfrm>
          <a:prstGeom prst="rect">
            <a:avLst/>
          </a:prstGeom>
          <a:noFill/>
        </p:spPr>
        <p:txBody>
          <a:bodyPr wrap="square">
            <a:spAutoFit/>
          </a:bodyPr>
          <a:lstStyle/>
          <a:p>
            <a:pPr marL="342900" lvl="0" indent="-342900" rtl="0">
              <a:lnSpc>
                <a:spcPct val="115000"/>
              </a:lnSpc>
              <a:spcAft>
                <a:spcPts val="800"/>
              </a:spcAft>
              <a:buFont typeface="Times New Roman" panose="02020603050405020304" pitchFamily="18" charset="0"/>
              <a:buChar char="-"/>
            </a:pPr>
            <a:r>
              <a:rPr lang="en-US" sz="1000" b="1" kern="100" dirty="0">
                <a:effectLst/>
                <a:latin typeface="Times New Roman" panose="02020603050405020304" pitchFamily="18" charset="0"/>
                <a:ea typeface="Aptos" panose="020B0004020202020204" pitchFamily="34" charset="0"/>
                <a:cs typeface="Arial" panose="020B0604020202020204" pitchFamily="34" charset="0"/>
              </a:rPr>
              <a:t>CO₂ Emissions Reduction (% vs 2017 baseline):</a:t>
            </a:r>
            <a:r>
              <a:rPr lang="en-US" sz="1000" kern="100" dirty="0">
                <a:effectLst/>
                <a:latin typeface="Times New Roman" panose="02020603050405020304" pitchFamily="18" charset="0"/>
                <a:ea typeface="Aptos" panose="020B0004020202020204" pitchFamily="34" charset="0"/>
                <a:cs typeface="Arial" panose="020B0604020202020204" pitchFamily="34" charset="0"/>
              </a:rPr>
              <a:t> A cumulative drop reaching 36% by 2022  a strong indicator of sustainability progress.</a:t>
            </a:r>
            <a:endParaRPr lang="en-US" sz="10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51A6DF4E-0ABD-5BB0-2413-F837FAC6082A}"/>
              </a:ext>
            </a:extLst>
          </p:cNvPr>
          <p:cNvSpPr txBox="1"/>
          <p:nvPr/>
        </p:nvSpPr>
        <p:spPr>
          <a:xfrm>
            <a:off x="6674642" y="3004158"/>
            <a:ext cx="3583781" cy="436338"/>
          </a:xfrm>
          <a:prstGeom prst="rect">
            <a:avLst/>
          </a:prstGeom>
          <a:noFill/>
        </p:spPr>
        <p:txBody>
          <a:bodyPr wrap="square">
            <a:spAutoFit/>
          </a:bodyPr>
          <a:lstStyle/>
          <a:p>
            <a:pPr marL="342900" lvl="0" indent="-342900" rtl="0">
              <a:lnSpc>
                <a:spcPct val="115000"/>
              </a:lnSpc>
              <a:spcAft>
                <a:spcPts val="800"/>
              </a:spcAft>
              <a:buFont typeface="Times New Roman" panose="02020603050405020304" pitchFamily="18" charset="0"/>
              <a:buChar char="-"/>
            </a:pPr>
            <a:r>
              <a:rPr lang="en-US" sz="1000" b="1" kern="100" dirty="0">
                <a:effectLst/>
                <a:latin typeface="Times New Roman" panose="02020603050405020304" pitchFamily="18" charset="0"/>
                <a:ea typeface="Aptos" panose="020B0004020202020204" pitchFamily="34" charset="0"/>
                <a:cs typeface="Arial" panose="020B0604020202020204" pitchFamily="34" charset="0"/>
              </a:rPr>
              <a:t>Water Use Ratio: </a:t>
            </a:r>
            <a:r>
              <a:rPr lang="en-US" sz="1000" kern="100" dirty="0">
                <a:effectLst/>
                <a:latin typeface="Times New Roman" panose="02020603050405020304" pitchFamily="18" charset="0"/>
                <a:ea typeface="Aptos" panose="020B0004020202020204" pitchFamily="34" charset="0"/>
                <a:cs typeface="Arial" panose="020B0604020202020204" pitchFamily="34" charset="0"/>
              </a:rPr>
              <a:t>Improved efficiency from 2.0L to 1.68L per </a:t>
            </a:r>
            <a:r>
              <a:rPr lang="en-US" sz="1000" kern="100" dirty="0" err="1">
                <a:effectLst/>
                <a:latin typeface="Times New Roman" panose="02020603050405020304" pitchFamily="18" charset="0"/>
                <a:ea typeface="Aptos" panose="020B0004020202020204" pitchFamily="34" charset="0"/>
                <a:cs typeface="Arial" panose="020B0604020202020204" pitchFamily="34" charset="0"/>
              </a:rPr>
              <a:t>litre</a:t>
            </a:r>
            <a:r>
              <a:rPr lang="en-US" sz="1000" kern="100" dirty="0">
                <a:effectLst/>
                <a:latin typeface="Times New Roman" panose="02020603050405020304" pitchFamily="18" charset="0"/>
                <a:ea typeface="Aptos" panose="020B0004020202020204" pitchFamily="34" charset="0"/>
                <a:cs typeface="Arial" panose="020B0604020202020204" pitchFamily="34" charset="0"/>
              </a:rPr>
              <a:t> of product between 2017–2022.</a:t>
            </a:r>
            <a:endParaRPr lang="en-US" sz="10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AD0DE764-DCB5-6BC4-E0F1-C60345A278C3}"/>
              </a:ext>
            </a:extLst>
          </p:cNvPr>
          <p:cNvSpPr txBox="1"/>
          <p:nvPr/>
        </p:nvSpPr>
        <p:spPr>
          <a:xfrm>
            <a:off x="1676703" y="4047568"/>
            <a:ext cx="4333875" cy="436338"/>
          </a:xfrm>
          <a:prstGeom prst="rect">
            <a:avLst/>
          </a:prstGeom>
          <a:noFill/>
        </p:spPr>
        <p:txBody>
          <a:bodyPr wrap="square">
            <a:spAutoFit/>
          </a:bodyPr>
          <a:lstStyle/>
          <a:p>
            <a:pPr marL="342900" lvl="0" indent="-342900" rtl="0">
              <a:lnSpc>
                <a:spcPct val="115000"/>
              </a:lnSpc>
              <a:spcAft>
                <a:spcPts val="800"/>
              </a:spcAft>
              <a:buFont typeface="Times New Roman" panose="02020603050405020304" pitchFamily="18" charset="0"/>
              <a:buChar char="-"/>
            </a:pPr>
            <a:r>
              <a:rPr lang="en-US" sz="1000" b="1" kern="100" dirty="0">
                <a:effectLst/>
                <a:latin typeface="Times New Roman" panose="02020603050405020304" pitchFamily="18" charset="0"/>
                <a:ea typeface="Aptos" panose="020B0004020202020204" pitchFamily="34" charset="0"/>
                <a:cs typeface="Arial" panose="020B0604020202020204" pitchFamily="34" charset="0"/>
              </a:rPr>
              <a:t>rPET Usage (% in packaging): </a:t>
            </a:r>
            <a:r>
              <a:rPr lang="en-US" sz="1000" kern="100" dirty="0">
                <a:effectLst/>
                <a:latin typeface="Times New Roman" panose="02020603050405020304" pitchFamily="18" charset="0"/>
                <a:ea typeface="Aptos" panose="020B0004020202020204" pitchFamily="34" charset="0"/>
                <a:cs typeface="Arial" panose="020B0604020202020204" pitchFamily="34" charset="0"/>
              </a:rPr>
              <a:t>Increased sharply from 5% in 2017 to 45% in 2022, demonstrating a significant circular economy commitment.</a:t>
            </a:r>
            <a:endParaRPr lang="en-US" sz="10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20A3C457-BD6E-5098-6EC3-4840AA0AC8E3}"/>
              </a:ext>
            </a:extLst>
          </p:cNvPr>
          <p:cNvSpPr txBox="1"/>
          <p:nvPr/>
        </p:nvSpPr>
        <p:spPr>
          <a:xfrm>
            <a:off x="6215657" y="916850"/>
            <a:ext cx="4789885" cy="1242391"/>
          </a:xfrm>
          <a:prstGeom prst="rect">
            <a:avLst/>
          </a:prstGeom>
          <a:noFill/>
        </p:spPr>
        <p:txBody>
          <a:bodyPr wrap="square">
            <a:spAutoFit/>
          </a:bodyPr>
          <a:lstStyle/>
          <a:p>
            <a:pPr marL="342900" lvl="0" indent="-342900">
              <a:lnSpc>
                <a:spcPct val="115000"/>
              </a:lnSpc>
              <a:spcAft>
                <a:spcPts val="800"/>
              </a:spcAft>
              <a:buFont typeface="Times New Roman" panose="02020603050405020304" pitchFamily="18" charset="0"/>
              <a:buChar char="-"/>
            </a:pPr>
            <a:r>
              <a:rPr lang="en-US" sz="1600" dirty="0"/>
              <a:t>Coca-Cola HBC</a:t>
            </a:r>
            <a:r>
              <a:rPr lang="el-GR" sz="1600" dirty="0"/>
              <a:t>, </a:t>
            </a:r>
            <a:r>
              <a:rPr lang="en-US" sz="1600" dirty="0" err="1"/>
              <a:t>Edelstal</a:t>
            </a:r>
            <a:r>
              <a:rPr lang="en-US" sz="1600" dirty="0"/>
              <a:t> plant in Austria pioneered digital twins, autonomous transport vehicles (LGVs), and voice-controlled smart glasses for logistics and warehousing.</a:t>
            </a:r>
            <a:endParaRPr lang="el-GR" sz="1600" kern="100" dirty="0">
              <a:effectLst/>
              <a:latin typeface="Times New Roman" panose="02020603050405020304" pitchFamily="18" charset="0"/>
              <a:ea typeface="Aptos" panose="020B0004020202020204" pitchFamily="34" charset="0"/>
              <a:cs typeface="Arial" panose="020B0604020202020204" pitchFamily="34" charset="0"/>
            </a:endParaRPr>
          </a:p>
        </p:txBody>
      </p:sp>
      <p:pic>
        <p:nvPicPr>
          <p:cNvPr id="4" name="Εικόνα 3" descr="A graph of a graph showing the cost of carbon dioxide&#10;&#10;AI-generated content may be incorrect.">
            <a:extLst>
              <a:ext uri="{FF2B5EF4-FFF2-40B4-BE49-F238E27FC236}">
                <a16:creationId xmlns:a16="http://schemas.microsoft.com/office/drawing/2014/main" id="{E7C1B556-5AE7-5F5B-FFB9-3D37CC3D734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07373" y="2035315"/>
            <a:ext cx="3600000" cy="2015809"/>
          </a:xfrm>
          <a:prstGeom prst="rect">
            <a:avLst/>
          </a:prstGeom>
          <a:noFill/>
          <a:ln>
            <a:noFill/>
          </a:ln>
        </p:spPr>
      </p:pic>
      <p:pic>
        <p:nvPicPr>
          <p:cNvPr id="6" name="Εικόνα 4" descr="A graph of a graph showing the amount of pet&#10;&#10;AI-generated content may be incorrect.">
            <a:extLst>
              <a:ext uri="{FF2B5EF4-FFF2-40B4-BE49-F238E27FC236}">
                <a16:creationId xmlns:a16="http://schemas.microsoft.com/office/drawing/2014/main" id="{BF16E039-4C10-9013-7909-7400BC82597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17359" y="4483906"/>
            <a:ext cx="3600000" cy="2094798"/>
          </a:xfrm>
          <a:prstGeom prst="rect">
            <a:avLst/>
          </a:prstGeom>
          <a:noFill/>
          <a:ln>
            <a:noFill/>
          </a:ln>
        </p:spPr>
      </p:pic>
      <p:pic>
        <p:nvPicPr>
          <p:cNvPr id="12" name="Εικόνα 1" descr="A graph of a graph showing the growth of water&#10;&#10;AI-generated content may be incorrect.">
            <a:extLst>
              <a:ext uri="{FF2B5EF4-FFF2-40B4-BE49-F238E27FC236}">
                <a16:creationId xmlns:a16="http://schemas.microsoft.com/office/drawing/2014/main" id="{21765640-DB33-CB53-612D-3AA2241F8133}"/>
              </a:ext>
            </a:extLst>
          </p:cNvPr>
          <p:cNvPicPr>
            <a:picLocks noGrp="1" noChangeAspect="1"/>
          </p:cNvPicPr>
          <p:nvPr>
            <p:ph sz="half" idx="2"/>
          </p:nvPr>
        </p:nvPicPr>
        <p:blipFill>
          <a:blip r:embed="rId5" cstate="print">
            <a:extLst>
              <a:ext uri="{28A0092B-C50C-407E-A947-70E740481C1C}">
                <a14:useLocalDpi xmlns:a14="http://schemas.microsoft.com/office/drawing/2010/main" val="0"/>
              </a:ext>
            </a:extLst>
          </a:blip>
          <a:srcRect/>
          <a:stretch>
            <a:fillRect/>
          </a:stretch>
        </p:blipFill>
        <p:spPr bwMode="auto">
          <a:xfrm>
            <a:off x="6450599" y="3547949"/>
            <a:ext cx="4320000" cy="2667634"/>
          </a:xfrm>
          <a:prstGeom prst="rect">
            <a:avLst/>
          </a:prstGeom>
          <a:noFill/>
          <a:ln>
            <a:noFill/>
          </a:ln>
        </p:spPr>
      </p:pic>
    </p:spTree>
    <p:extLst>
      <p:ext uri="{BB962C8B-B14F-4D97-AF65-F5344CB8AC3E}">
        <p14:creationId xmlns:p14="http://schemas.microsoft.com/office/powerpoint/2010/main" val="17874384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DEB35-4B4F-FF5A-8EFC-E11686D51C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D1E8BF-ADB6-9089-2EA3-3B234731846E}"/>
              </a:ext>
            </a:extLst>
          </p:cNvPr>
          <p:cNvSpPr>
            <a:spLocks noGrp="1"/>
          </p:cNvSpPr>
          <p:nvPr>
            <p:ph type="title"/>
          </p:nvPr>
        </p:nvSpPr>
        <p:spPr>
          <a:xfrm>
            <a:off x="4683100" y="72283"/>
            <a:ext cx="7524000" cy="635000"/>
          </a:xfrm>
        </p:spPr>
        <p:txBody>
          <a:bodyPr>
            <a:normAutofit/>
          </a:bodyPr>
          <a:lstStyle/>
          <a:p>
            <a:r>
              <a:rPr lang="en-US" b="1" dirty="0" err="1"/>
              <a:t>Mytilineos</a:t>
            </a:r>
            <a:endParaRPr lang="en-US" dirty="0"/>
          </a:p>
        </p:txBody>
      </p:sp>
      <p:sp>
        <p:nvSpPr>
          <p:cNvPr id="5" name="Date Placeholder 4">
            <a:extLst>
              <a:ext uri="{FF2B5EF4-FFF2-40B4-BE49-F238E27FC236}">
                <a16:creationId xmlns:a16="http://schemas.microsoft.com/office/drawing/2014/main" id="{F425A0C5-6451-3E22-56B8-295917EDEC24}"/>
              </a:ext>
            </a:extLst>
          </p:cNvPr>
          <p:cNvSpPr>
            <a:spLocks noGrp="1"/>
          </p:cNvSpPr>
          <p:nvPr>
            <p:ph type="dt" sz="half" idx="10"/>
          </p:nvPr>
        </p:nvSpPr>
        <p:spPr/>
        <p:txBody>
          <a:bodyPr/>
          <a:lstStyle/>
          <a:p>
            <a:fld id="{485E9EAD-DFEB-4565-B7A5-3E520C091F5D}" type="datetime1">
              <a:rPr lang="el-GR" smtClean="0"/>
              <a:t>13/9/2025</a:t>
            </a:fld>
            <a:endParaRPr lang="el-GR"/>
          </a:p>
        </p:txBody>
      </p:sp>
      <p:sp>
        <p:nvSpPr>
          <p:cNvPr id="7" name="Slide Number Placeholder 6">
            <a:extLst>
              <a:ext uri="{FF2B5EF4-FFF2-40B4-BE49-F238E27FC236}">
                <a16:creationId xmlns:a16="http://schemas.microsoft.com/office/drawing/2014/main" id="{145CA6D7-CD44-84CF-F151-766C81582FD0}"/>
              </a:ext>
            </a:extLst>
          </p:cNvPr>
          <p:cNvSpPr>
            <a:spLocks noGrp="1"/>
          </p:cNvSpPr>
          <p:nvPr>
            <p:ph type="sldNum" sz="quarter" idx="12"/>
          </p:nvPr>
        </p:nvSpPr>
        <p:spPr/>
        <p:txBody>
          <a:bodyPr/>
          <a:lstStyle/>
          <a:p>
            <a:fld id="{28C4B9FD-BBCD-4D20-BE68-D5FD8F544B57}" type="slidenum">
              <a:rPr lang="el-GR" smtClean="0"/>
              <a:t>11</a:t>
            </a:fld>
            <a:endParaRPr lang="el-GR"/>
          </a:p>
        </p:txBody>
      </p:sp>
      <p:sp>
        <p:nvSpPr>
          <p:cNvPr id="15" name="TextBox 14">
            <a:extLst>
              <a:ext uri="{FF2B5EF4-FFF2-40B4-BE49-F238E27FC236}">
                <a16:creationId xmlns:a16="http://schemas.microsoft.com/office/drawing/2014/main" id="{BD166980-8F10-AC60-2725-6B962B6233FD}"/>
              </a:ext>
            </a:extLst>
          </p:cNvPr>
          <p:cNvSpPr txBox="1"/>
          <p:nvPr/>
        </p:nvSpPr>
        <p:spPr>
          <a:xfrm>
            <a:off x="1762125" y="1388399"/>
            <a:ext cx="2786639" cy="613309"/>
          </a:xfrm>
          <a:prstGeom prst="rect">
            <a:avLst/>
          </a:prstGeom>
          <a:noFill/>
        </p:spPr>
        <p:txBody>
          <a:bodyPr wrap="square">
            <a:spAutoFit/>
          </a:bodyPr>
          <a:lstStyle/>
          <a:p>
            <a:pPr marL="342900" lvl="0" indent="-342900" rtl="0">
              <a:lnSpc>
                <a:spcPct val="115000"/>
              </a:lnSpc>
              <a:spcAft>
                <a:spcPts val="800"/>
              </a:spcAft>
              <a:buFont typeface="Times New Roman" panose="02020603050405020304" pitchFamily="18" charset="0"/>
              <a:buChar char="-"/>
            </a:pPr>
            <a:r>
              <a:rPr lang="en-US" sz="1000" b="1" kern="100" dirty="0">
                <a:effectLst/>
                <a:latin typeface="Times New Roman" panose="02020603050405020304" pitchFamily="18" charset="0"/>
                <a:ea typeface="Aptos" panose="020B0004020202020204" pitchFamily="34" charset="0"/>
                <a:cs typeface="Arial" panose="020B0604020202020204" pitchFamily="34" charset="0"/>
              </a:rPr>
              <a:t>Energy Cost Reduction: </a:t>
            </a:r>
            <a:r>
              <a:rPr lang="en-US" sz="1000" kern="100" dirty="0">
                <a:effectLst/>
                <a:latin typeface="Times New Roman" panose="02020603050405020304" pitchFamily="18" charset="0"/>
                <a:ea typeface="Aptos" panose="020B0004020202020204" pitchFamily="34" charset="0"/>
                <a:cs typeface="Arial" panose="020B0604020202020204" pitchFamily="34" charset="0"/>
              </a:rPr>
              <a:t>Operational savings improved progressively, reaching an 8% reduction by 2022.</a:t>
            </a:r>
            <a:endParaRPr lang="en-US" sz="10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C03CC96D-EC9A-889F-D734-C898AEFFED95}"/>
              </a:ext>
            </a:extLst>
          </p:cNvPr>
          <p:cNvSpPr txBox="1"/>
          <p:nvPr/>
        </p:nvSpPr>
        <p:spPr>
          <a:xfrm>
            <a:off x="6653210" y="2876461"/>
            <a:ext cx="3583781" cy="613309"/>
          </a:xfrm>
          <a:prstGeom prst="rect">
            <a:avLst/>
          </a:prstGeom>
          <a:noFill/>
        </p:spPr>
        <p:txBody>
          <a:bodyPr wrap="square">
            <a:spAutoFit/>
          </a:bodyPr>
          <a:lstStyle/>
          <a:p>
            <a:pPr marL="342900" lvl="0" indent="-342900" rtl="0">
              <a:lnSpc>
                <a:spcPct val="115000"/>
              </a:lnSpc>
              <a:spcAft>
                <a:spcPts val="800"/>
              </a:spcAft>
              <a:buFont typeface="Times New Roman" panose="02020603050405020304" pitchFamily="18" charset="0"/>
              <a:buChar char="-"/>
            </a:pPr>
            <a:r>
              <a:rPr lang="en-US" sz="1000" b="1" kern="100" dirty="0">
                <a:effectLst/>
                <a:latin typeface="Times New Roman" panose="02020603050405020304" pitchFamily="18" charset="0"/>
                <a:ea typeface="Aptos" panose="020B0004020202020204" pitchFamily="34" charset="0"/>
                <a:cs typeface="Arial" panose="020B0604020202020204" pitchFamily="34" charset="0"/>
              </a:rPr>
              <a:t>Employees Trained: </a:t>
            </a:r>
            <a:r>
              <a:rPr lang="en-US" sz="1000" kern="100" dirty="0">
                <a:effectLst/>
                <a:latin typeface="Times New Roman" panose="02020603050405020304" pitchFamily="18" charset="0"/>
                <a:ea typeface="Aptos" panose="020B0004020202020204" pitchFamily="34" charset="0"/>
                <a:cs typeface="Arial" panose="020B0604020202020204" pitchFamily="34" charset="0"/>
              </a:rPr>
              <a:t>3,200 employees trained in AI and Industry 4.0 technologies by 2022, up from zero in 2018, demonstrating strong workforce transformation</a:t>
            </a:r>
            <a:r>
              <a:rPr lang="en-US" sz="1000" b="1" kern="100" dirty="0">
                <a:effectLst/>
                <a:latin typeface="Times New Roman" panose="02020603050405020304" pitchFamily="18" charset="0"/>
                <a:ea typeface="Aptos" panose="020B0004020202020204" pitchFamily="34" charset="0"/>
                <a:cs typeface="Arial" panose="020B0604020202020204" pitchFamily="34" charset="0"/>
              </a:rPr>
              <a:t>.</a:t>
            </a:r>
            <a:endParaRPr lang="en-US" sz="10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1D478C22-9C14-0EEC-B298-85E728E602AC}"/>
              </a:ext>
            </a:extLst>
          </p:cNvPr>
          <p:cNvSpPr txBox="1"/>
          <p:nvPr/>
        </p:nvSpPr>
        <p:spPr>
          <a:xfrm>
            <a:off x="1676703" y="4047568"/>
            <a:ext cx="4333875" cy="436338"/>
          </a:xfrm>
          <a:prstGeom prst="rect">
            <a:avLst/>
          </a:prstGeom>
          <a:noFill/>
        </p:spPr>
        <p:txBody>
          <a:bodyPr wrap="square">
            <a:spAutoFit/>
          </a:bodyPr>
          <a:lstStyle/>
          <a:p>
            <a:pPr marL="342900" lvl="0" indent="-342900" rtl="0">
              <a:lnSpc>
                <a:spcPct val="115000"/>
              </a:lnSpc>
              <a:spcAft>
                <a:spcPts val="800"/>
              </a:spcAft>
              <a:buFont typeface="Times New Roman" panose="02020603050405020304" pitchFamily="18" charset="0"/>
              <a:buChar char="-"/>
            </a:pPr>
            <a:r>
              <a:rPr lang="en-US" sz="1000" b="1" kern="100" dirty="0">
                <a:effectLst/>
                <a:latin typeface="Times New Roman" panose="02020603050405020304" pitchFamily="18" charset="0"/>
                <a:ea typeface="Aptos" panose="020B0004020202020204" pitchFamily="34" charset="0"/>
                <a:cs typeface="Arial" panose="020B0604020202020204" pitchFamily="34" charset="0"/>
              </a:rPr>
              <a:t>Unplanned Downtime: </a:t>
            </a:r>
            <a:r>
              <a:rPr lang="en-US" sz="1000" kern="100" dirty="0">
                <a:effectLst/>
                <a:latin typeface="Times New Roman" panose="02020603050405020304" pitchFamily="18" charset="0"/>
                <a:ea typeface="Aptos" panose="020B0004020202020204" pitchFamily="34" charset="0"/>
                <a:cs typeface="Arial" panose="020B0604020202020204" pitchFamily="34" charset="0"/>
              </a:rPr>
              <a:t>Dropped from 220 hours in 2018 to just 125 in 2022, thanks to predictive maintenance and IoT.</a:t>
            </a:r>
            <a:endParaRPr lang="en-US" sz="10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89BF1907-4FE7-AC8F-0FA9-EBE9252F1AC9}"/>
              </a:ext>
            </a:extLst>
          </p:cNvPr>
          <p:cNvSpPr txBox="1"/>
          <p:nvPr/>
        </p:nvSpPr>
        <p:spPr>
          <a:xfrm>
            <a:off x="6265663" y="991110"/>
            <a:ext cx="4789885" cy="923843"/>
          </a:xfrm>
          <a:prstGeom prst="rect">
            <a:avLst/>
          </a:prstGeom>
          <a:noFill/>
        </p:spPr>
        <p:txBody>
          <a:bodyPr wrap="square">
            <a:spAutoFit/>
          </a:bodyPr>
          <a:lstStyle/>
          <a:p>
            <a:pPr marL="342900" lvl="0" indent="-342900">
              <a:lnSpc>
                <a:spcPct val="115000"/>
              </a:lnSpc>
              <a:spcAft>
                <a:spcPts val="800"/>
              </a:spcAft>
              <a:buFont typeface="Times New Roman" panose="02020603050405020304" pitchFamily="18" charset="0"/>
              <a:buChar char="-"/>
            </a:pPr>
            <a:r>
              <a:rPr lang="en-US" sz="1600" dirty="0" err="1"/>
              <a:t>Mytilineos</a:t>
            </a:r>
            <a:r>
              <a:rPr lang="en-US" sz="1600" dirty="0"/>
              <a:t> integrated over 1,300 IoT sensors, predictive maintenance, and digital twins in its </a:t>
            </a:r>
            <a:r>
              <a:rPr lang="en-US" sz="1600" dirty="0" err="1"/>
              <a:t>aluminium</a:t>
            </a:r>
            <a:r>
              <a:rPr lang="en-US" sz="1600" dirty="0"/>
              <a:t> and energy operations</a:t>
            </a:r>
            <a:endParaRPr lang="el-GR" sz="1600" kern="100" dirty="0">
              <a:effectLst/>
              <a:latin typeface="Times New Roman" panose="02020603050405020304" pitchFamily="18" charset="0"/>
              <a:ea typeface="Aptos" panose="020B0004020202020204" pitchFamily="34" charset="0"/>
              <a:cs typeface="Arial" panose="020B0604020202020204" pitchFamily="34" charset="0"/>
            </a:endParaRPr>
          </a:p>
        </p:txBody>
      </p:sp>
      <p:pic>
        <p:nvPicPr>
          <p:cNvPr id="3" name="Εικόνα 1" descr="A graph showing the growth of energy cost reduction&#10;&#10;AI-generated content may be incorrect.">
            <a:extLst>
              <a:ext uri="{FF2B5EF4-FFF2-40B4-BE49-F238E27FC236}">
                <a16:creationId xmlns:a16="http://schemas.microsoft.com/office/drawing/2014/main" id="{640AA638-895E-BF29-5128-85E59C335F3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07214" y="1956054"/>
            <a:ext cx="3600000" cy="2091036"/>
          </a:xfrm>
          <a:prstGeom prst="rect">
            <a:avLst/>
          </a:prstGeom>
          <a:noFill/>
          <a:ln>
            <a:noFill/>
          </a:ln>
        </p:spPr>
      </p:pic>
      <p:pic>
        <p:nvPicPr>
          <p:cNvPr id="8" name="Εικόνα 4" descr="A graph with red line&#10;&#10;AI-generated content may be incorrect.">
            <a:extLst>
              <a:ext uri="{FF2B5EF4-FFF2-40B4-BE49-F238E27FC236}">
                <a16:creationId xmlns:a16="http://schemas.microsoft.com/office/drawing/2014/main" id="{66EE869B-F6BA-0890-5DE9-99764DBC457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07214" y="4425911"/>
            <a:ext cx="3600000" cy="2295564"/>
          </a:xfrm>
          <a:prstGeom prst="rect">
            <a:avLst/>
          </a:prstGeom>
          <a:noFill/>
          <a:ln>
            <a:noFill/>
          </a:ln>
        </p:spPr>
      </p:pic>
      <p:pic>
        <p:nvPicPr>
          <p:cNvPr id="11" name="Εικόνα 2" descr="A graph of a number of people&#10;&#10;AI-generated content may be incorrect.">
            <a:extLst>
              <a:ext uri="{FF2B5EF4-FFF2-40B4-BE49-F238E27FC236}">
                <a16:creationId xmlns:a16="http://schemas.microsoft.com/office/drawing/2014/main" id="{A327038B-5774-F398-F4C6-0A82F87AAC0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85100" y="3747941"/>
            <a:ext cx="4320000" cy="2665665"/>
          </a:xfrm>
          <a:prstGeom prst="rect">
            <a:avLst/>
          </a:prstGeom>
          <a:noFill/>
          <a:ln>
            <a:noFill/>
          </a:ln>
        </p:spPr>
      </p:pic>
    </p:spTree>
    <p:extLst>
      <p:ext uri="{BB962C8B-B14F-4D97-AF65-F5344CB8AC3E}">
        <p14:creationId xmlns:p14="http://schemas.microsoft.com/office/powerpoint/2010/main" val="3825561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73847-F995-C48A-9071-D8A2C7716E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D02A16-5D5E-6E2D-95E4-AE1AD907A08A}"/>
              </a:ext>
            </a:extLst>
          </p:cNvPr>
          <p:cNvSpPr>
            <a:spLocks noGrp="1"/>
          </p:cNvSpPr>
          <p:nvPr>
            <p:ph type="title"/>
          </p:nvPr>
        </p:nvSpPr>
        <p:spPr>
          <a:xfrm>
            <a:off x="4165109" y="70848"/>
            <a:ext cx="7524000" cy="635000"/>
          </a:xfrm>
        </p:spPr>
        <p:txBody>
          <a:bodyPr>
            <a:normAutofit/>
          </a:bodyPr>
          <a:lstStyle/>
          <a:p>
            <a:r>
              <a:rPr lang="en-US" b="1" dirty="0" err="1"/>
              <a:t>Papastratos</a:t>
            </a:r>
            <a:r>
              <a:rPr lang="en-US" b="1" dirty="0"/>
              <a:t> (PMI)</a:t>
            </a:r>
          </a:p>
        </p:txBody>
      </p:sp>
      <p:sp>
        <p:nvSpPr>
          <p:cNvPr id="5" name="Date Placeholder 4">
            <a:extLst>
              <a:ext uri="{FF2B5EF4-FFF2-40B4-BE49-F238E27FC236}">
                <a16:creationId xmlns:a16="http://schemas.microsoft.com/office/drawing/2014/main" id="{19C97B90-77A5-0535-E7F7-DA594FFBB3E5}"/>
              </a:ext>
            </a:extLst>
          </p:cNvPr>
          <p:cNvSpPr>
            <a:spLocks noGrp="1"/>
          </p:cNvSpPr>
          <p:nvPr>
            <p:ph type="dt" sz="half" idx="10"/>
          </p:nvPr>
        </p:nvSpPr>
        <p:spPr/>
        <p:txBody>
          <a:bodyPr/>
          <a:lstStyle/>
          <a:p>
            <a:fld id="{485E9EAD-DFEB-4565-B7A5-3E520C091F5D}" type="datetime1">
              <a:rPr lang="el-GR" smtClean="0"/>
              <a:t>13/9/2025</a:t>
            </a:fld>
            <a:endParaRPr lang="el-GR"/>
          </a:p>
        </p:txBody>
      </p:sp>
      <p:sp>
        <p:nvSpPr>
          <p:cNvPr id="7" name="Slide Number Placeholder 6">
            <a:extLst>
              <a:ext uri="{FF2B5EF4-FFF2-40B4-BE49-F238E27FC236}">
                <a16:creationId xmlns:a16="http://schemas.microsoft.com/office/drawing/2014/main" id="{EC56EE79-698F-DC6D-96F4-C0F89A3250AE}"/>
              </a:ext>
            </a:extLst>
          </p:cNvPr>
          <p:cNvSpPr>
            <a:spLocks noGrp="1"/>
          </p:cNvSpPr>
          <p:nvPr>
            <p:ph type="sldNum" sz="quarter" idx="12"/>
          </p:nvPr>
        </p:nvSpPr>
        <p:spPr/>
        <p:txBody>
          <a:bodyPr/>
          <a:lstStyle/>
          <a:p>
            <a:fld id="{28C4B9FD-BBCD-4D20-BE68-D5FD8F544B57}" type="slidenum">
              <a:rPr lang="el-GR" smtClean="0"/>
              <a:t>12</a:t>
            </a:fld>
            <a:endParaRPr lang="el-GR"/>
          </a:p>
        </p:txBody>
      </p:sp>
      <p:sp>
        <p:nvSpPr>
          <p:cNvPr id="15" name="TextBox 14">
            <a:extLst>
              <a:ext uri="{FF2B5EF4-FFF2-40B4-BE49-F238E27FC236}">
                <a16:creationId xmlns:a16="http://schemas.microsoft.com/office/drawing/2014/main" id="{B2577DFF-9B17-D584-EDAB-87887C311F6A}"/>
              </a:ext>
            </a:extLst>
          </p:cNvPr>
          <p:cNvSpPr txBox="1"/>
          <p:nvPr/>
        </p:nvSpPr>
        <p:spPr>
          <a:xfrm>
            <a:off x="1762125" y="1388399"/>
            <a:ext cx="2786639" cy="613309"/>
          </a:xfrm>
          <a:prstGeom prst="rect">
            <a:avLst/>
          </a:prstGeom>
          <a:noFill/>
        </p:spPr>
        <p:txBody>
          <a:bodyPr wrap="square">
            <a:spAutoFit/>
          </a:bodyPr>
          <a:lstStyle/>
          <a:p>
            <a:pPr marL="342900" lvl="0" indent="-342900" rtl="0">
              <a:lnSpc>
                <a:spcPct val="115000"/>
              </a:lnSpc>
              <a:spcAft>
                <a:spcPts val="800"/>
              </a:spcAft>
              <a:buFont typeface="Times New Roman" panose="02020603050405020304" pitchFamily="18" charset="0"/>
              <a:buChar char="-"/>
            </a:pPr>
            <a:r>
              <a:rPr lang="en-US" sz="1000" b="1" kern="100" dirty="0">
                <a:effectLst/>
                <a:latin typeface="Times New Roman" panose="02020603050405020304" pitchFamily="18" charset="0"/>
                <a:ea typeface="Aptos" panose="020B0004020202020204" pitchFamily="34" charset="0"/>
                <a:cs typeface="Arial" panose="020B0604020202020204" pitchFamily="34" charset="0"/>
              </a:rPr>
              <a:t>Production Efficiency: </a:t>
            </a:r>
            <a:r>
              <a:rPr lang="en-US" sz="1000" kern="100" dirty="0">
                <a:effectLst/>
                <a:latin typeface="Times New Roman" panose="02020603050405020304" pitchFamily="18" charset="0"/>
                <a:ea typeface="Aptos" panose="020B0004020202020204" pitchFamily="34" charset="0"/>
                <a:cs typeface="Arial" panose="020B0604020202020204" pitchFamily="34" charset="0"/>
              </a:rPr>
              <a:t>Increased significantly from 70% in 2018 to 90% in 2022, reflecting advanced automation.</a:t>
            </a:r>
            <a:endParaRPr lang="en-US" sz="10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C6558F1F-BA8C-C224-2F2B-5F907082D38D}"/>
              </a:ext>
            </a:extLst>
          </p:cNvPr>
          <p:cNvSpPr txBox="1"/>
          <p:nvPr/>
        </p:nvSpPr>
        <p:spPr>
          <a:xfrm>
            <a:off x="6653210" y="2876461"/>
            <a:ext cx="3583781" cy="613309"/>
          </a:xfrm>
          <a:prstGeom prst="rect">
            <a:avLst/>
          </a:prstGeom>
          <a:noFill/>
        </p:spPr>
        <p:txBody>
          <a:bodyPr wrap="square">
            <a:spAutoFit/>
          </a:bodyPr>
          <a:lstStyle/>
          <a:p>
            <a:pPr marL="342900" lvl="0" indent="-342900" rtl="0">
              <a:lnSpc>
                <a:spcPct val="115000"/>
              </a:lnSpc>
              <a:spcAft>
                <a:spcPts val="800"/>
              </a:spcAft>
              <a:buFont typeface="Times New Roman" panose="02020603050405020304" pitchFamily="18" charset="0"/>
              <a:buChar char="-"/>
            </a:pPr>
            <a:r>
              <a:rPr lang="en-US" sz="1000" b="1" kern="100" dirty="0">
                <a:effectLst/>
                <a:latin typeface="Times New Roman" panose="02020603050405020304" pitchFamily="18" charset="0"/>
                <a:ea typeface="Aptos" panose="020B0004020202020204" pitchFamily="34" charset="0"/>
                <a:cs typeface="Arial" panose="020B0604020202020204" pitchFamily="34" charset="0"/>
              </a:rPr>
              <a:t>Carbon Emissions Reduction: </a:t>
            </a:r>
            <a:r>
              <a:rPr lang="en-US" sz="1000" kern="100" dirty="0">
                <a:effectLst/>
                <a:latin typeface="Times New Roman" panose="02020603050405020304" pitchFamily="18" charset="0"/>
                <a:ea typeface="Aptos" panose="020B0004020202020204" pitchFamily="34" charset="0"/>
                <a:cs typeface="Arial" panose="020B0604020202020204" pitchFamily="34" charset="0"/>
              </a:rPr>
              <a:t>Achieved an 18% decrease in CO₂ emissions due to greener processes and real-time controls. </a:t>
            </a:r>
            <a:endParaRPr lang="en-US" sz="10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50C516C2-F53B-1072-A71A-FEDCD180A529}"/>
              </a:ext>
            </a:extLst>
          </p:cNvPr>
          <p:cNvSpPr txBox="1"/>
          <p:nvPr/>
        </p:nvSpPr>
        <p:spPr>
          <a:xfrm>
            <a:off x="1676703" y="4047568"/>
            <a:ext cx="4333875" cy="436338"/>
          </a:xfrm>
          <a:prstGeom prst="rect">
            <a:avLst/>
          </a:prstGeom>
          <a:noFill/>
        </p:spPr>
        <p:txBody>
          <a:bodyPr wrap="square">
            <a:spAutoFit/>
          </a:bodyPr>
          <a:lstStyle/>
          <a:p>
            <a:pPr marL="342900" lvl="0" indent="-342900" rtl="0">
              <a:lnSpc>
                <a:spcPct val="115000"/>
              </a:lnSpc>
              <a:spcAft>
                <a:spcPts val="800"/>
              </a:spcAft>
              <a:buFont typeface="Times New Roman" panose="02020603050405020304" pitchFamily="18" charset="0"/>
              <a:buChar char="-"/>
            </a:pPr>
            <a:r>
              <a:rPr lang="en-US" sz="1000" b="1" kern="100" dirty="0">
                <a:effectLst/>
                <a:latin typeface="Times New Roman" panose="02020603050405020304" pitchFamily="18" charset="0"/>
                <a:ea typeface="Aptos" panose="020B0004020202020204" pitchFamily="34" charset="0"/>
                <a:cs typeface="Arial" panose="020B0604020202020204" pitchFamily="34" charset="0"/>
              </a:rPr>
              <a:t>Error Reduction: </a:t>
            </a:r>
            <a:r>
              <a:rPr lang="en-US" sz="1000" kern="100" dirty="0">
                <a:effectLst/>
                <a:latin typeface="Times New Roman" panose="02020603050405020304" pitchFamily="18" charset="0"/>
                <a:ea typeface="Aptos" panose="020B0004020202020204" pitchFamily="34" charset="0"/>
                <a:cs typeface="Arial" panose="020B0604020202020204" pitchFamily="34" charset="0"/>
              </a:rPr>
              <a:t>Smart systems helped reduce production errors by 23% over five years.</a:t>
            </a:r>
            <a:endParaRPr lang="en-US" sz="10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FF08DDB9-553A-9328-EF8F-EF0992A69E43}"/>
              </a:ext>
            </a:extLst>
          </p:cNvPr>
          <p:cNvSpPr txBox="1"/>
          <p:nvPr/>
        </p:nvSpPr>
        <p:spPr>
          <a:xfrm>
            <a:off x="6265663" y="991110"/>
            <a:ext cx="4789885" cy="1491434"/>
          </a:xfrm>
          <a:prstGeom prst="rect">
            <a:avLst/>
          </a:prstGeom>
          <a:noFill/>
        </p:spPr>
        <p:txBody>
          <a:bodyPr wrap="square">
            <a:spAutoFit/>
          </a:bodyPr>
          <a:lstStyle/>
          <a:p>
            <a:pPr marL="342900" indent="-342900">
              <a:lnSpc>
                <a:spcPct val="115000"/>
              </a:lnSpc>
              <a:spcAft>
                <a:spcPts val="800"/>
              </a:spcAft>
              <a:buFont typeface="Times New Roman" panose="02020603050405020304" pitchFamily="18" charset="0"/>
              <a:buChar char="-"/>
            </a:pPr>
            <a:r>
              <a:rPr lang="en-US" sz="1600" dirty="0" err="1"/>
              <a:t>Papastratos</a:t>
            </a:r>
            <a:r>
              <a:rPr lang="en-US" sz="1600" dirty="0"/>
              <a:t> was recognized as a World Economic Forum Global Lighthouse Factory for its comprehensive Industry 4.0 integration.</a:t>
            </a:r>
            <a:br>
              <a:rPr lang="el-GR" sz="1600" dirty="0"/>
            </a:br>
            <a:r>
              <a:rPr lang="en-US" sz="1600" i="1" dirty="0"/>
              <a:t>Smart systems expanded from 5 to 65, doubling production capacity without increasing costs.</a:t>
            </a:r>
            <a:endParaRPr lang="en-US" sz="1600" dirty="0"/>
          </a:p>
        </p:txBody>
      </p:sp>
      <p:pic>
        <p:nvPicPr>
          <p:cNvPr id="4" name="Εικόνα 1" descr="A graph with a line going up&#10;&#10;AI-generated content may be incorrect.">
            <a:extLst>
              <a:ext uri="{FF2B5EF4-FFF2-40B4-BE49-F238E27FC236}">
                <a16:creationId xmlns:a16="http://schemas.microsoft.com/office/drawing/2014/main" id="{573774F3-0DBA-8582-AE70-C0AE857675E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6963" y="2046278"/>
            <a:ext cx="3600000" cy="1783303"/>
          </a:xfrm>
          <a:prstGeom prst="rect">
            <a:avLst/>
          </a:prstGeom>
          <a:noFill/>
          <a:ln>
            <a:noFill/>
          </a:ln>
        </p:spPr>
      </p:pic>
      <p:pic>
        <p:nvPicPr>
          <p:cNvPr id="6" name="Εικόνα 4" descr="A graph with a red line&#10;&#10;AI-generated content may be incorrect.">
            <a:extLst>
              <a:ext uri="{FF2B5EF4-FFF2-40B4-BE49-F238E27FC236}">
                <a16:creationId xmlns:a16="http://schemas.microsoft.com/office/drawing/2014/main" id="{6204BC2E-5410-2792-D665-01D03A6818C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16963" y="4525764"/>
            <a:ext cx="3600000" cy="1887842"/>
          </a:xfrm>
          <a:prstGeom prst="rect">
            <a:avLst/>
          </a:prstGeom>
          <a:noFill/>
          <a:ln>
            <a:noFill/>
          </a:ln>
        </p:spPr>
      </p:pic>
      <p:pic>
        <p:nvPicPr>
          <p:cNvPr id="9" name="Εικόνα 2" descr="A graph of a graph showing the number of carbon dioxide emissions&#10;&#10;AI-generated content may be incorrect.">
            <a:extLst>
              <a:ext uri="{FF2B5EF4-FFF2-40B4-BE49-F238E27FC236}">
                <a16:creationId xmlns:a16="http://schemas.microsoft.com/office/drawing/2014/main" id="{C623732A-D6E4-6921-EEFF-E25FD213554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53210" y="3829581"/>
            <a:ext cx="4320000" cy="2667868"/>
          </a:xfrm>
          <a:prstGeom prst="rect">
            <a:avLst/>
          </a:prstGeom>
          <a:noFill/>
          <a:ln>
            <a:noFill/>
          </a:ln>
        </p:spPr>
      </p:pic>
    </p:spTree>
    <p:extLst>
      <p:ext uri="{BB962C8B-B14F-4D97-AF65-F5344CB8AC3E}">
        <p14:creationId xmlns:p14="http://schemas.microsoft.com/office/powerpoint/2010/main" val="25373807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F53EF-1EF3-7883-25B6-C3626E602D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21BCF9-2D1F-58E9-E86D-8A6E4FA45B5A}"/>
              </a:ext>
            </a:extLst>
          </p:cNvPr>
          <p:cNvSpPr>
            <a:spLocks noGrp="1"/>
          </p:cNvSpPr>
          <p:nvPr>
            <p:ph type="title"/>
          </p:nvPr>
        </p:nvSpPr>
        <p:spPr>
          <a:xfrm>
            <a:off x="3581400" y="38065"/>
            <a:ext cx="7524000" cy="635000"/>
          </a:xfrm>
        </p:spPr>
        <p:txBody>
          <a:bodyPr>
            <a:normAutofit/>
          </a:bodyPr>
          <a:lstStyle/>
          <a:p>
            <a:r>
              <a:rPr lang="en-US" b="1" dirty="0"/>
              <a:t>PPC (Public Power Corporation)</a:t>
            </a:r>
          </a:p>
        </p:txBody>
      </p:sp>
      <p:sp>
        <p:nvSpPr>
          <p:cNvPr id="5" name="Date Placeholder 4">
            <a:extLst>
              <a:ext uri="{FF2B5EF4-FFF2-40B4-BE49-F238E27FC236}">
                <a16:creationId xmlns:a16="http://schemas.microsoft.com/office/drawing/2014/main" id="{A9563E69-D8E1-F9D4-3E23-AD4DA3F46863}"/>
              </a:ext>
            </a:extLst>
          </p:cNvPr>
          <p:cNvSpPr>
            <a:spLocks noGrp="1"/>
          </p:cNvSpPr>
          <p:nvPr>
            <p:ph type="dt" sz="half" idx="10"/>
          </p:nvPr>
        </p:nvSpPr>
        <p:spPr/>
        <p:txBody>
          <a:bodyPr/>
          <a:lstStyle/>
          <a:p>
            <a:fld id="{485E9EAD-DFEB-4565-B7A5-3E520C091F5D}" type="datetime1">
              <a:rPr lang="el-GR" smtClean="0"/>
              <a:t>13/9/2025</a:t>
            </a:fld>
            <a:endParaRPr lang="el-GR"/>
          </a:p>
        </p:txBody>
      </p:sp>
      <p:sp>
        <p:nvSpPr>
          <p:cNvPr id="7" name="Slide Number Placeholder 6">
            <a:extLst>
              <a:ext uri="{FF2B5EF4-FFF2-40B4-BE49-F238E27FC236}">
                <a16:creationId xmlns:a16="http://schemas.microsoft.com/office/drawing/2014/main" id="{7BD89BFA-FE3F-67BC-3BF9-061D46E206C3}"/>
              </a:ext>
            </a:extLst>
          </p:cNvPr>
          <p:cNvSpPr>
            <a:spLocks noGrp="1"/>
          </p:cNvSpPr>
          <p:nvPr>
            <p:ph type="sldNum" sz="quarter" idx="12"/>
          </p:nvPr>
        </p:nvSpPr>
        <p:spPr/>
        <p:txBody>
          <a:bodyPr/>
          <a:lstStyle/>
          <a:p>
            <a:fld id="{28C4B9FD-BBCD-4D20-BE68-D5FD8F544B57}" type="slidenum">
              <a:rPr lang="el-GR" smtClean="0"/>
              <a:t>13</a:t>
            </a:fld>
            <a:endParaRPr lang="el-GR"/>
          </a:p>
        </p:txBody>
      </p:sp>
      <p:sp>
        <p:nvSpPr>
          <p:cNvPr id="15" name="TextBox 14">
            <a:extLst>
              <a:ext uri="{FF2B5EF4-FFF2-40B4-BE49-F238E27FC236}">
                <a16:creationId xmlns:a16="http://schemas.microsoft.com/office/drawing/2014/main" id="{CB2DD358-A87D-C41F-A67A-5B66AA0CA3A6}"/>
              </a:ext>
            </a:extLst>
          </p:cNvPr>
          <p:cNvSpPr txBox="1"/>
          <p:nvPr/>
        </p:nvSpPr>
        <p:spPr>
          <a:xfrm>
            <a:off x="2003857" y="1717028"/>
            <a:ext cx="4001936" cy="436338"/>
          </a:xfrm>
          <a:prstGeom prst="rect">
            <a:avLst/>
          </a:prstGeom>
          <a:noFill/>
        </p:spPr>
        <p:txBody>
          <a:bodyPr wrap="square">
            <a:spAutoFit/>
          </a:bodyPr>
          <a:lstStyle/>
          <a:p>
            <a:pPr marL="342900" lvl="0" indent="-342900" rtl="0">
              <a:lnSpc>
                <a:spcPct val="115000"/>
              </a:lnSpc>
              <a:spcAft>
                <a:spcPts val="800"/>
              </a:spcAft>
              <a:buFont typeface="Times New Roman" panose="02020603050405020304" pitchFamily="18" charset="0"/>
              <a:buChar char="-"/>
            </a:pPr>
            <a:r>
              <a:rPr lang="en-US" sz="1000" b="1" kern="100" dirty="0">
                <a:effectLst/>
                <a:latin typeface="Times New Roman" panose="02020603050405020304" pitchFamily="18" charset="0"/>
                <a:ea typeface="Aptos" panose="020B0004020202020204" pitchFamily="34" charset="0"/>
                <a:cs typeface="Arial" panose="020B0604020202020204" pitchFamily="34" charset="0"/>
              </a:rPr>
              <a:t>Downtime Reduction (%):</a:t>
            </a:r>
            <a:r>
              <a:rPr lang="en-US" sz="1000" kern="100" dirty="0">
                <a:effectLst/>
                <a:latin typeface="Times New Roman" panose="02020603050405020304" pitchFamily="18" charset="0"/>
                <a:ea typeface="Aptos" panose="020B0004020202020204" pitchFamily="34" charset="0"/>
                <a:cs typeface="Arial" panose="020B0604020202020204" pitchFamily="34" charset="0"/>
              </a:rPr>
              <a:t>PPC reduced network downtime by 40% between 2019 and 2023.</a:t>
            </a:r>
            <a:endParaRPr lang="en-US" sz="10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73701319-60FC-7533-26FD-D06C0F30A7AE}"/>
              </a:ext>
            </a:extLst>
          </p:cNvPr>
          <p:cNvSpPr txBox="1"/>
          <p:nvPr/>
        </p:nvSpPr>
        <p:spPr>
          <a:xfrm>
            <a:off x="6913698" y="1759419"/>
            <a:ext cx="4001936" cy="436338"/>
          </a:xfrm>
          <a:prstGeom prst="rect">
            <a:avLst/>
          </a:prstGeom>
          <a:noFill/>
        </p:spPr>
        <p:txBody>
          <a:bodyPr wrap="square">
            <a:spAutoFit/>
          </a:bodyPr>
          <a:lstStyle/>
          <a:p>
            <a:pPr marL="342900" lvl="0" indent="-342900" rtl="0">
              <a:lnSpc>
                <a:spcPct val="115000"/>
              </a:lnSpc>
              <a:spcAft>
                <a:spcPts val="800"/>
              </a:spcAft>
              <a:buFont typeface="Times New Roman" panose="02020603050405020304" pitchFamily="18" charset="0"/>
              <a:buChar char="-"/>
            </a:pPr>
            <a:r>
              <a:rPr lang="en-US" sz="1000" b="1" kern="100" dirty="0">
                <a:effectLst/>
                <a:latin typeface="Times New Roman" panose="02020603050405020304" pitchFamily="18" charset="0"/>
                <a:ea typeface="Aptos" panose="020B0004020202020204" pitchFamily="34" charset="0"/>
                <a:cs typeface="Arial" panose="020B0604020202020204" pitchFamily="34" charset="0"/>
              </a:rPr>
              <a:t>AVG Interruptions (Minutes per Year): </a:t>
            </a:r>
            <a:r>
              <a:rPr lang="en-US" sz="1000" kern="100" dirty="0">
                <a:effectLst/>
                <a:latin typeface="Times New Roman" panose="02020603050405020304" pitchFamily="18" charset="0"/>
                <a:ea typeface="Aptos" panose="020B0004020202020204" pitchFamily="34" charset="0"/>
                <a:cs typeface="Arial" panose="020B0604020202020204" pitchFamily="34" charset="0"/>
              </a:rPr>
              <a:t>Average duration of interruptions (SAIDI) fell from 140 mins/year to 85 mins/year.</a:t>
            </a:r>
            <a:endParaRPr lang="en-US" sz="10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CF0513AF-6FF8-18AA-00BD-93250445E5E9}"/>
              </a:ext>
            </a:extLst>
          </p:cNvPr>
          <p:cNvSpPr txBox="1"/>
          <p:nvPr/>
        </p:nvSpPr>
        <p:spPr>
          <a:xfrm>
            <a:off x="2003857" y="4342831"/>
            <a:ext cx="3679568" cy="436338"/>
          </a:xfrm>
          <a:prstGeom prst="rect">
            <a:avLst/>
          </a:prstGeom>
          <a:noFill/>
        </p:spPr>
        <p:txBody>
          <a:bodyPr wrap="square">
            <a:spAutoFit/>
          </a:bodyPr>
          <a:lstStyle/>
          <a:p>
            <a:pPr marL="342900" lvl="0" indent="-342900" rtl="0">
              <a:lnSpc>
                <a:spcPct val="115000"/>
              </a:lnSpc>
              <a:spcAft>
                <a:spcPts val="800"/>
              </a:spcAft>
              <a:buFont typeface="Times New Roman" panose="02020603050405020304" pitchFamily="18" charset="0"/>
              <a:buChar char="-"/>
            </a:pPr>
            <a:r>
              <a:rPr lang="en-US" sz="1000" b="1" kern="100" dirty="0">
                <a:effectLst/>
                <a:latin typeface="Times New Roman" panose="02020603050405020304" pitchFamily="18" charset="0"/>
                <a:ea typeface="Aptos" panose="020B0004020202020204" pitchFamily="34" charset="0"/>
                <a:cs typeface="Arial" panose="020B0604020202020204" pitchFamily="34" charset="0"/>
              </a:rPr>
              <a:t>Smart Meters Deployed: </a:t>
            </a:r>
            <a:r>
              <a:rPr lang="en-US" sz="1000" kern="100" dirty="0">
                <a:effectLst/>
                <a:latin typeface="Times New Roman" panose="02020603050405020304" pitchFamily="18" charset="0"/>
                <a:ea typeface="Aptos" panose="020B0004020202020204" pitchFamily="34" charset="0"/>
                <a:cs typeface="Arial" panose="020B0604020202020204" pitchFamily="34" charset="0"/>
              </a:rPr>
              <a:t>Smart meter installations expanded from 0 to 2 million in five years.</a:t>
            </a:r>
            <a:endParaRPr lang="en-US" sz="10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8EFE5CC6-F477-D533-A4B7-F2815B0EA7A7}"/>
              </a:ext>
            </a:extLst>
          </p:cNvPr>
          <p:cNvSpPr txBox="1"/>
          <p:nvPr/>
        </p:nvSpPr>
        <p:spPr>
          <a:xfrm>
            <a:off x="3843641" y="791903"/>
            <a:ext cx="4789885" cy="925125"/>
          </a:xfrm>
          <a:prstGeom prst="rect">
            <a:avLst/>
          </a:prstGeom>
          <a:noFill/>
        </p:spPr>
        <p:txBody>
          <a:bodyPr wrap="square">
            <a:spAutoFit/>
          </a:bodyPr>
          <a:lstStyle/>
          <a:p>
            <a:pPr marL="342900" indent="-342900">
              <a:lnSpc>
                <a:spcPct val="115000"/>
              </a:lnSpc>
              <a:spcAft>
                <a:spcPts val="800"/>
              </a:spcAft>
              <a:buFont typeface="Times New Roman" panose="02020603050405020304" pitchFamily="18" charset="0"/>
              <a:buChar char="-"/>
            </a:pPr>
            <a:r>
              <a:rPr lang="en-US" sz="1600" dirty="0"/>
              <a:t>PPC (Public Power Corporation) invested €500M in smart grids, cloud computing, and predictive maintenance as part of its digital transition.</a:t>
            </a:r>
          </a:p>
        </p:txBody>
      </p:sp>
      <p:sp>
        <p:nvSpPr>
          <p:cNvPr id="3" name="TextBox 2">
            <a:extLst>
              <a:ext uri="{FF2B5EF4-FFF2-40B4-BE49-F238E27FC236}">
                <a16:creationId xmlns:a16="http://schemas.microsoft.com/office/drawing/2014/main" id="{B4F9FD5C-3D5A-5CB5-C494-F3D80DBE3F4E}"/>
              </a:ext>
            </a:extLst>
          </p:cNvPr>
          <p:cNvSpPr txBox="1"/>
          <p:nvPr/>
        </p:nvSpPr>
        <p:spPr>
          <a:xfrm>
            <a:off x="7030212" y="4406323"/>
            <a:ext cx="3583781" cy="436338"/>
          </a:xfrm>
          <a:prstGeom prst="rect">
            <a:avLst/>
          </a:prstGeom>
          <a:noFill/>
        </p:spPr>
        <p:txBody>
          <a:bodyPr wrap="square">
            <a:spAutoFit/>
          </a:bodyPr>
          <a:lstStyle/>
          <a:p>
            <a:pPr marL="342900" lvl="0" indent="-342900" rtl="0">
              <a:lnSpc>
                <a:spcPct val="115000"/>
              </a:lnSpc>
              <a:spcAft>
                <a:spcPts val="800"/>
              </a:spcAft>
              <a:buFont typeface="Times New Roman" panose="02020603050405020304" pitchFamily="18" charset="0"/>
              <a:buChar char="-"/>
            </a:pPr>
            <a:r>
              <a:rPr lang="en-US" sz="1000" b="1" kern="100" dirty="0">
                <a:effectLst/>
                <a:latin typeface="Times New Roman" panose="02020603050405020304" pitchFamily="18" charset="0"/>
                <a:ea typeface="Aptos" panose="020B0004020202020204" pitchFamily="34" charset="0"/>
                <a:cs typeface="Arial" panose="020B0604020202020204" pitchFamily="34" charset="0"/>
              </a:rPr>
              <a:t>Interruptions per Year: </a:t>
            </a:r>
            <a:r>
              <a:rPr lang="en-US" sz="1000" kern="100" dirty="0">
                <a:effectLst/>
                <a:latin typeface="Times New Roman" panose="02020603050405020304" pitchFamily="18" charset="0"/>
                <a:ea typeface="Aptos" panose="020B0004020202020204" pitchFamily="34" charset="0"/>
                <a:cs typeface="Arial" panose="020B0604020202020204" pitchFamily="34" charset="0"/>
              </a:rPr>
              <a:t>Annual service interruptions per customer declined from 2.1 to 1.2.</a:t>
            </a:r>
            <a:endParaRPr lang="en-US" sz="1000" kern="100" dirty="0">
              <a:effectLst/>
              <a:latin typeface="Aptos" panose="020B0004020202020204" pitchFamily="34" charset="0"/>
              <a:ea typeface="Aptos" panose="020B0004020202020204" pitchFamily="34" charset="0"/>
              <a:cs typeface="Arial" panose="020B0604020202020204" pitchFamily="34" charset="0"/>
            </a:endParaRPr>
          </a:p>
        </p:txBody>
      </p:sp>
      <p:pic>
        <p:nvPicPr>
          <p:cNvPr id="8" name="Εικόνα 4" descr="A graph with a line going up&#10;&#10;AI-generated content may be incorrect.">
            <a:extLst>
              <a:ext uri="{FF2B5EF4-FFF2-40B4-BE49-F238E27FC236}">
                <a16:creationId xmlns:a16="http://schemas.microsoft.com/office/drawing/2014/main" id="{4358C52A-ADE4-60E6-8736-23D26F27875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10920" y="4867356"/>
            <a:ext cx="3600000" cy="1990644"/>
          </a:xfrm>
          <a:prstGeom prst="rect">
            <a:avLst/>
          </a:prstGeom>
          <a:noFill/>
          <a:ln>
            <a:noFill/>
          </a:ln>
        </p:spPr>
      </p:pic>
      <p:pic>
        <p:nvPicPr>
          <p:cNvPr id="10" name="Εικόνα 1" descr="A graph with a line going up&#10;&#10;AI-generated content may be incorrect.">
            <a:extLst>
              <a:ext uri="{FF2B5EF4-FFF2-40B4-BE49-F238E27FC236}">
                <a16:creationId xmlns:a16="http://schemas.microsoft.com/office/drawing/2014/main" id="{22BD2017-9199-5320-0106-46B878E996C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34206" y="2153366"/>
            <a:ext cx="3600000" cy="2228262"/>
          </a:xfrm>
          <a:prstGeom prst="rect">
            <a:avLst/>
          </a:prstGeom>
          <a:noFill/>
          <a:ln>
            <a:noFill/>
          </a:ln>
        </p:spPr>
      </p:pic>
      <p:pic>
        <p:nvPicPr>
          <p:cNvPr id="11" name="Εικόνα 2" descr="A graph of a number of people&#10;&#10;AI-generated content may be incorrect.">
            <a:extLst>
              <a:ext uri="{FF2B5EF4-FFF2-40B4-BE49-F238E27FC236}">
                <a16:creationId xmlns:a16="http://schemas.microsoft.com/office/drawing/2014/main" id="{8D2F8F25-93E4-DAA2-DF33-D78925043E96}"/>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34206" y="4779169"/>
            <a:ext cx="3600000" cy="2078831"/>
          </a:xfrm>
          <a:prstGeom prst="rect">
            <a:avLst/>
          </a:prstGeom>
          <a:noFill/>
          <a:ln>
            <a:noFill/>
          </a:ln>
        </p:spPr>
      </p:pic>
      <p:pic>
        <p:nvPicPr>
          <p:cNvPr id="13" name="Εικόνα 3" descr="A graph with a line going up&#10;&#10;AI-generated content may be incorrect.">
            <a:extLst>
              <a:ext uri="{FF2B5EF4-FFF2-40B4-BE49-F238E27FC236}">
                <a16:creationId xmlns:a16="http://schemas.microsoft.com/office/drawing/2014/main" id="{A4ABBDC4-BDF0-79E2-58B7-E3166E56CF8A}"/>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32032" y="2238595"/>
            <a:ext cx="3679568" cy="2228261"/>
          </a:xfrm>
          <a:prstGeom prst="rect">
            <a:avLst/>
          </a:prstGeom>
          <a:noFill/>
          <a:ln>
            <a:noFill/>
          </a:ln>
        </p:spPr>
      </p:pic>
    </p:spTree>
    <p:extLst>
      <p:ext uri="{BB962C8B-B14F-4D97-AF65-F5344CB8AC3E}">
        <p14:creationId xmlns:p14="http://schemas.microsoft.com/office/powerpoint/2010/main" val="2933433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DDD4A-0078-DB47-D5A2-3A5F75BAFE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6022B9-E6E8-CA9A-3B9E-5204A4DAC545}"/>
              </a:ext>
            </a:extLst>
          </p:cNvPr>
          <p:cNvSpPr>
            <a:spLocks noGrp="1"/>
          </p:cNvSpPr>
          <p:nvPr>
            <p:ph type="title"/>
          </p:nvPr>
        </p:nvSpPr>
        <p:spPr>
          <a:xfrm>
            <a:off x="3581400" y="75567"/>
            <a:ext cx="6155531" cy="635000"/>
          </a:xfrm>
        </p:spPr>
        <p:txBody>
          <a:bodyPr>
            <a:normAutofit/>
          </a:bodyPr>
          <a:lstStyle/>
          <a:p>
            <a:r>
              <a:rPr lang="en-US" b="1" dirty="0"/>
              <a:t>EYDAP (</a:t>
            </a:r>
            <a:r>
              <a:rPr lang="en-US" b="1" dirty="0" err="1"/>
              <a:t>AthensWater</a:t>
            </a:r>
            <a:r>
              <a:rPr lang="en-US" b="1" dirty="0"/>
              <a:t> Company)</a:t>
            </a:r>
          </a:p>
        </p:txBody>
      </p:sp>
      <p:sp>
        <p:nvSpPr>
          <p:cNvPr id="5" name="Date Placeholder 4">
            <a:extLst>
              <a:ext uri="{FF2B5EF4-FFF2-40B4-BE49-F238E27FC236}">
                <a16:creationId xmlns:a16="http://schemas.microsoft.com/office/drawing/2014/main" id="{307EE06C-FC5F-179E-A7E9-8DF067A8F4B5}"/>
              </a:ext>
            </a:extLst>
          </p:cNvPr>
          <p:cNvSpPr>
            <a:spLocks noGrp="1"/>
          </p:cNvSpPr>
          <p:nvPr>
            <p:ph type="dt" sz="half" idx="10"/>
          </p:nvPr>
        </p:nvSpPr>
        <p:spPr/>
        <p:txBody>
          <a:bodyPr/>
          <a:lstStyle/>
          <a:p>
            <a:fld id="{485E9EAD-DFEB-4565-B7A5-3E520C091F5D}" type="datetime1">
              <a:rPr lang="el-GR" smtClean="0"/>
              <a:t>13/9/2025</a:t>
            </a:fld>
            <a:endParaRPr lang="el-GR"/>
          </a:p>
        </p:txBody>
      </p:sp>
      <p:sp>
        <p:nvSpPr>
          <p:cNvPr id="7" name="Slide Number Placeholder 6">
            <a:extLst>
              <a:ext uri="{FF2B5EF4-FFF2-40B4-BE49-F238E27FC236}">
                <a16:creationId xmlns:a16="http://schemas.microsoft.com/office/drawing/2014/main" id="{E483D22F-D73E-E34E-52F4-F6E6765CC28C}"/>
              </a:ext>
            </a:extLst>
          </p:cNvPr>
          <p:cNvSpPr>
            <a:spLocks noGrp="1"/>
          </p:cNvSpPr>
          <p:nvPr>
            <p:ph type="sldNum" sz="quarter" idx="12"/>
          </p:nvPr>
        </p:nvSpPr>
        <p:spPr/>
        <p:txBody>
          <a:bodyPr/>
          <a:lstStyle/>
          <a:p>
            <a:fld id="{28C4B9FD-BBCD-4D20-BE68-D5FD8F544B57}" type="slidenum">
              <a:rPr lang="el-GR" smtClean="0"/>
              <a:t>14</a:t>
            </a:fld>
            <a:endParaRPr lang="el-GR"/>
          </a:p>
        </p:txBody>
      </p:sp>
      <p:sp>
        <p:nvSpPr>
          <p:cNvPr id="15" name="TextBox 14">
            <a:extLst>
              <a:ext uri="{FF2B5EF4-FFF2-40B4-BE49-F238E27FC236}">
                <a16:creationId xmlns:a16="http://schemas.microsoft.com/office/drawing/2014/main" id="{8F997107-0001-2600-139E-C560658ADCE2}"/>
              </a:ext>
            </a:extLst>
          </p:cNvPr>
          <p:cNvSpPr txBox="1"/>
          <p:nvPr/>
        </p:nvSpPr>
        <p:spPr>
          <a:xfrm>
            <a:off x="2111386" y="4346774"/>
            <a:ext cx="4001936" cy="436338"/>
          </a:xfrm>
          <a:prstGeom prst="rect">
            <a:avLst/>
          </a:prstGeom>
          <a:noFill/>
        </p:spPr>
        <p:txBody>
          <a:bodyPr wrap="square">
            <a:spAutoFit/>
          </a:bodyPr>
          <a:lstStyle/>
          <a:p>
            <a:pPr marL="342900" lvl="0" indent="-342900" rtl="0">
              <a:lnSpc>
                <a:spcPct val="115000"/>
              </a:lnSpc>
              <a:spcAft>
                <a:spcPts val="800"/>
              </a:spcAft>
              <a:buFont typeface="Times New Roman" panose="02020603050405020304" pitchFamily="18" charset="0"/>
              <a:buChar char="-"/>
            </a:pPr>
            <a:r>
              <a:rPr lang="en-US" sz="1000" b="1" kern="100" dirty="0">
                <a:effectLst/>
                <a:latin typeface="Times New Roman" panose="02020603050405020304" pitchFamily="18" charset="0"/>
                <a:ea typeface="Aptos" panose="020B0004020202020204" pitchFamily="34" charset="0"/>
                <a:cs typeface="Arial" panose="020B0604020202020204" pitchFamily="34" charset="0"/>
              </a:rPr>
              <a:t>Water Loss Reduction: </a:t>
            </a:r>
            <a:r>
              <a:rPr lang="en-US" sz="1000" kern="100" dirty="0">
                <a:effectLst/>
                <a:latin typeface="Times New Roman" panose="02020603050405020304" pitchFamily="18" charset="0"/>
                <a:ea typeface="Aptos" panose="020B0004020202020204" pitchFamily="34" charset="0"/>
                <a:cs typeface="Arial" panose="020B0604020202020204" pitchFamily="34" charset="0"/>
              </a:rPr>
              <a:t>Thanks to smart metering and telemetry, network water loss was reduced by 15%</a:t>
            </a:r>
            <a:r>
              <a:rPr lang="en-US" sz="1000" b="1" kern="100" dirty="0">
                <a:effectLst/>
                <a:latin typeface="Times New Roman" panose="02020603050405020304" pitchFamily="18" charset="0"/>
                <a:ea typeface="Aptos" panose="020B0004020202020204" pitchFamily="34" charset="0"/>
                <a:cs typeface="Arial" panose="020B0604020202020204" pitchFamily="34" charset="0"/>
              </a:rPr>
              <a:t> </a:t>
            </a:r>
            <a:r>
              <a:rPr lang="en-US" sz="1000" kern="100" dirty="0">
                <a:effectLst/>
                <a:latin typeface="Times New Roman" panose="02020603050405020304" pitchFamily="18" charset="0"/>
                <a:ea typeface="Aptos" panose="020B0004020202020204" pitchFamily="34" charset="0"/>
                <a:cs typeface="Arial" panose="020B0604020202020204" pitchFamily="34" charset="0"/>
              </a:rPr>
              <a:t>between 2019–2023.</a:t>
            </a:r>
            <a:endParaRPr lang="en-US" sz="10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61D4DAFA-BB26-D9D0-C244-4B1CF2F9E046}"/>
              </a:ext>
            </a:extLst>
          </p:cNvPr>
          <p:cNvSpPr txBox="1"/>
          <p:nvPr/>
        </p:nvSpPr>
        <p:spPr>
          <a:xfrm>
            <a:off x="6809621" y="1784975"/>
            <a:ext cx="4347906" cy="436338"/>
          </a:xfrm>
          <a:prstGeom prst="rect">
            <a:avLst/>
          </a:prstGeom>
          <a:noFill/>
        </p:spPr>
        <p:txBody>
          <a:bodyPr wrap="square">
            <a:spAutoFit/>
          </a:bodyPr>
          <a:lstStyle/>
          <a:p>
            <a:pPr marL="342900" lvl="0" indent="-342900" rtl="0">
              <a:lnSpc>
                <a:spcPct val="115000"/>
              </a:lnSpc>
              <a:spcAft>
                <a:spcPts val="800"/>
              </a:spcAft>
              <a:buFont typeface="Times New Roman" panose="02020603050405020304" pitchFamily="18" charset="0"/>
              <a:buChar char="-"/>
            </a:pPr>
            <a:r>
              <a:rPr lang="en-US" sz="1000" b="1" kern="100" dirty="0">
                <a:effectLst/>
                <a:latin typeface="Times New Roman" panose="02020603050405020304" pitchFamily="18" charset="0"/>
                <a:ea typeface="Aptos" panose="020B0004020202020204" pitchFamily="34" charset="0"/>
                <a:cs typeface="Arial" panose="020B0604020202020204" pitchFamily="34" charset="0"/>
              </a:rPr>
              <a:t>Telemetry Nodes Deployed: </a:t>
            </a:r>
            <a:r>
              <a:rPr lang="en-US" sz="1000" kern="100" dirty="0">
                <a:effectLst/>
                <a:latin typeface="Times New Roman" panose="02020603050405020304" pitchFamily="18" charset="0"/>
                <a:ea typeface="Aptos" panose="020B0004020202020204" pitchFamily="34" charset="0"/>
                <a:cs typeface="Arial" panose="020B0604020202020204" pitchFamily="34" charset="0"/>
              </a:rPr>
              <a:t>Strategic installation of 300+ critical telemetry points to monitor chlorination, flow, and pressure</a:t>
            </a:r>
            <a:endParaRPr lang="en-US" sz="10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52B6FE00-0715-3F7E-2E76-5BE7F3203C34}"/>
              </a:ext>
            </a:extLst>
          </p:cNvPr>
          <p:cNvSpPr txBox="1"/>
          <p:nvPr/>
        </p:nvSpPr>
        <p:spPr>
          <a:xfrm>
            <a:off x="2031818" y="1809986"/>
            <a:ext cx="3679568" cy="436338"/>
          </a:xfrm>
          <a:prstGeom prst="rect">
            <a:avLst/>
          </a:prstGeom>
          <a:noFill/>
        </p:spPr>
        <p:txBody>
          <a:bodyPr wrap="square">
            <a:spAutoFit/>
          </a:bodyPr>
          <a:lstStyle/>
          <a:p>
            <a:pPr marL="342900" lvl="0" indent="-342900" rtl="0">
              <a:lnSpc>
                <a:spcPct val="115000"/>
              </a:lnSpc>
              <a:spcAft>
                <a:spcPts val="800"/>
              </a:spcAft>
              <a:buFont typeface="Times New Roman" panose="02020603050405020304" pitchFamily="18" charset="0"/>
              <a:buChar char="-"/>
            </a:pPr>
            <a:r>
              <a:rPr lang="en-US" sz="1000" b="1" kern="100" dirty="0">
                <a:effectLst/>
                <a:latin typeface="Times New Roman" panose="02020603050405020304" pitchFamily="18" charset="0"/>
                <a:ea typeface="Aptos" panose="020B0004020202020204" pitchFamily="34" charset="0"/>
                <a:cs typeface="Arial" panose="020B0604020202020204" pitchFamily="34" charset="0"/>
              </a:rPr>
              <a:t>Smart Water Meters Installed: </a:t>
            </a:r>
            <a:r>
              <a:rPr lang="en-US" sz="1000" kern="100" dirty="0">
                <a:effectLst/>
                <a:latin typeface="Times New Roman" panose="02020603050405020304" pitchFamily="18" charset="0"/>
                <a:ea typeface="Aptos" panose="020B0004020202020204" pitchFamily="34" charset="0"/>
                <a:cs typeface="Arial" panose="020B0604020202020204" pitchFamily="34" charset="0"/>
              </a:rPr>
              <a:t>A rapid rollout from just 5,000 in 2019 to 170,000 by 2023.</a:t>
            </a:r>
            <a:endParaRPr lang="en-US" sz="10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8DC4C89A-CDA8-1FC3-64CF-4C0E40D043FC}"/>
              </a:ext>
            </a:extLst>
          </p:cNvPr>
          <p:cNvSpPr txBox="1"/>
          <p:nvPr/>
        </p:nvSpPr>
        <p:spPr>
          <a:xfrm>
            <a:off x="3843641" y="791903"/>
            <a:ext cx="6417959" cy="925125"/>
          </a:xfrm>
          <a:prstGeom prst="rect">
            <a:avLst/>
          </a:prstGeom>
          <a:noFill/>
        </p:spPr>
        <p:txBody>
          <a:bodyPr wrap="square">
            <a:spAutoFit/>
          </a:bodyPr>
          <a:lstStyle/>
          <a:p>
            <a:pPr marL="342900" indent="-342900">
              <a:lnSpc>
                <a:spcPct val="115000"/>
              </a:lnSpc>
              <a:spcAft>
                <a:spcPts val="800"/>
              </a:spcAft>
              <a:buFont typeface="Times New Roman" panose="02020603050405020304" pitchFamily="18" charset="0"/>
              <a:buChar char="-"/>
            </a:pPr>
            <a:r>
              <a:rPr lang="en-US" sz="1600" dirty="0"/>
              <a:t>EYDAP (</a:t>
            </a:r>
            <a:r>
              <a:rPr lang="en-US" sz="1600" dirty="0" err="1"/>
              <a:t>AthensWater</a:t>
            </a:r>
            <a:r>
              <a:rPr lang="en-US" sz="1600" dirty="0"/>
              <a:t> Company) deployed 170,000 smart meters and more than 300 telemetry nodes across its water supply network, also the company trained 1,000+ employees annually</a:t>
            </a:r>
          </a:p>
        </p:txBody>
      </p:sp>
      <p:sp>
        <p:nvSpPr>
          <p:cNvPr id="3" name="TextBox 2">
            <a:extLst>
              <a:ext uri="{FF2B5EF4-FFF2-40B4-BE49-F238E27FC236}">
                <a16:creationId xmlns:a16="http://schemas.microsoft.com/office/drawing/2014/main" id="{FFE499DF-C3CE-B619-90E7-2496DF262DA5}"/>
              </a:ext>
            </a:extLst>
          </p:cNvPr>
          <p:cNvSpPr txBox="1"/>
          <p:nvPr/>
        </p:nvSpPr>
        <p:spPr>
          <a:xfrm>
            <a:off x="6910105" y="4273764"/>
            <a:ext cx="4146938" cy="436338"/>
          </a:xfrm>
          <a:prstGeom prst="rect">
            <a:avLst/>
          </a:prstGeom>
          <a:noFill/>
        </p:spPr>
        <p:txBody>
          <a:bodyPr wrap="square">
            <a:spAutoFit/>
          </a:bodyPr>
          <a:lstStyle/>
          <a:p>
            <a:pPr marL="342900" lvl="0" indent="-342900" rtl="0">
              <a:lnSpc>
                <a:spcPct val="115000"/>
              </a:lnSpc>
              <a:spcAft>
                <a:spcPts val="800"/>
              </a:spcAft>
              <a:buFont typeface="Times New Roman" panose="02020603050405020304" pitchFamily="18" charset="0"/>
              <a:buChar char="-"/>
            </a:pPr>
            <a:r>
              <a:rPr lang="en-US" sz="1000" b="1" kern="100" dirty="0">
                <a:effectLst/>
                <a:latin typeface="Times New Roman" panose="02020603050405020304" pitchFamily="18" charset="0"/>
                <a:ea typeface="Aptos" panose="020B0004020202020204" pitchFamily="34" charset="0"/>
                <a:cs typeface="Arial" panose="020B0604020202020204" pitchFamily="34" charset="0"/>
              </a:rPr>
              <a:t>Customer Satisfaction Index: </a:t>
            </a:r>
            <a:r>
              <a:rPr lang="en-US" sz="1000" kern="100" dirty="0">
                <a:effectLst/>
                <a:latin typeface="Times New Roman" panose="02020603050405020304" pitchFamily="18" charset="0"/>
                <a:ea typeface="Aptos" panose="020B0004020202020204" pitchFamily="34" charset="0"/>
                <a:cs typeface="Arial" panose="020B0604020202020204" pitchFamily="34" charset="0"/>
              </a:rPr>
              <a:t>Rose from 72 to 87, indicating improved service transparency and </a:t>
            </a:r>
            <a:r>
              <a:rPr lang="en-US" sz="1000" b="1" kern="100" dirty="0">
                <a:effectLst/>
                <a:latin typeface="Times New Roman" panose="02020603050405020304" pitchFamily="18" charset="0"/>
                <a:ea typeface="Aptos" panose="020B0004020202020204" pitchFamily="34" charset="0"/>
                <a:cs typeface="Arial" panose="020B0604020202020204" pitchFamily="34" charset="0"/>
              </a:rPr>
              <a:t>responsiveness.</a:t>
            </a:r>
            <a:endParaRPr lang="en-US" sz="1000" kern="100" dirty="0">
              <a:effectLst/>
              <a:latin typeface="Aptos" panose="020B0004020202020204" pitchFamily="34" charset="0"/>
              <a:ea typeface="Aptos" panose="020B0004020202020204" pitchFamily="34" charset="0"/>
              <a:cs typeface="Arial" panose="020B0604020202020204" pitchFamily="34" charset="0"/>
            </a:endParaRPr>
          </a:p>
        </p:txBody>
      </p:sp>
      <p:pic>
        <p:nvPicPr>
          <p:cNvPr id="10" name="Εικόνα 2" descr="A graph with a line going up&#10;&#10;AI-generated content may be incorrect.">
            <a:extLst>
              <a:ext uri="{FF2B5EF4-FFF2-40B4-BE49-F238E27FC236}">
                <a16:creationId xmlns:a16="http://schemas.microsoft.com/office/drawing/2014/main" id="{F0990723-41CE-9186-4CA2-3E3E089E06C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0034" y="4876070"/>
            <a:ext cx="3600000" cy="1981930"/>
          </a:xfrm>
          <a:prstGeom prst="rect">
            <a:avLst/>
          </a:prstGeom>
          <a:noFill/>
          <a:ln>
            <a:noFill/>
          </a:ln>
        </p:spPr>
      </p:pic>
      <p:pic>
        <p:nvPicPr>
          <p:cNvPr id="11" name="Εικόνα 1" descr="A graph of water meters installed&#10;&#10;AI-generated content may be incorrect.">
            <a:extLst>
              <a:ext uri="{FF2B5EF4-FFF2-40B4-BE49-F238E27FC236}">
                <a16:creationId xmlns:a16="http://schemas.microsoft.com/office/drawing/2014/main" id="{1476745B-315B-B1E4-40F0-E0152520FB7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11386" y="2227940"/>
            <a:ext cx="3600000" cy="2197696"/>
          </a:xfrm>
          <a:prstGeom prst="rect">
            <a:avLst/>
          </a:prstGeom>
          <a:noFill/>
          <a:ln>
            <a:noFill/>
          </a:ln>
        </p:spPr>
      </p:pic>
      <p:pic>
        <p:nvPicPr>
          <p:cNvPr id="4" name="Εικόνα 3" descr="A graph with a green line&#10;&#10;AI-generated content may be incorrect.">
            <a:extLst>
              <a:ext uri="{FF2B5EF4-FFF2-40B4-BE49-F238E27FC236}">
                <a16:creationId xmlns:a16="http://schemas.microsoft.com/office/drawing/2014/main" id="{9B6C498E-263A-79FC-82F0-A0FE3C2E053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589" y="4710102"/>
            <a:ext cx="3600000" cy="2147898"/>
          </a:xfrm>
          <a:prstGeom prst="rect">
            <a:avLst/>
          </a:prstGeom>
          <a:noFill/>
          <a:ln>
            <a:noFill/>
          </a:ln>
        </p:spPr>
      </p:pic>
      <p:pic>
        <p:nvPicPr>
          <p:cNvPr id="6" name="Εικόνα 4" descr="A graph of a number of points&#10;&#10;AI-generated content may be incorrect.">
            <a:extLst>
              <a:ext uri="{FF2B5EF4-FFF2-40B4-BE49-F238E27FC236}">
                <a16:creationId xmlns:a16="http://schemas.microsoft.com/office/drawing/2014/main" id="{252C38C5-CF89-5B06-A05F-08A72CA477D9}"/>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10589" y="2200817"/>
            <a:ext cx="3600000" cy="1981930"/>
          </a:xfrm>
          <a:prstGeom prst="rect">
            <a:avLst/>
          </a:prstGeom>
          <a:noFill/>
          <a:ln>
            <a:noFill/>
          </a:ln>
        </p:spPr>
      </p:pic>
    </p:spTree>
    <p:extLst>
      <p:ext uri="{BB962C8B-B14F-4D97-AF65-F5344CB8AC3E}">
        <p14:creationId xmlns:p14="http://schemas.microsoft.com/office/powerpoint/2010/main" val="24176982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078BA-A909-A1CA-D994-B99E9C759D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82A0FA-DE97-E218-A509-216B88A4D95F}"/>
              </a:ext>
            </a:extLst>
          </p:cNvPr>
          <p:cNvSpPr>
            <a:spLocks noGrp="1"/>
          </p:cNvSpPr>
          <p:nvPr>
            <p:ph type="title"/>
          </p:nvPr>
        </p:nvSpPr>
        <p:spPr>
          <a:xfrm>
            <a:off x="3833939" y="365125"/>
            <a:ext cx="7524000" cy="1325563"/>
          </a:xfrm>
        </p:spPr>
        <p:txBody>
          <a:bodyPr anchor="t">
            <a:normAutofit/>
          </a:bodyPr>
          <a:lstStyle/>
          <a:p>
            <a:r>
              <a:rPr lang="fr-FR" dirty="0"/>
              <a:t>Conclusions (Part A: Technologies &amp; </a:t>
            </a:r>
            <a:r>
              <a:rPr lang="fr-FR" dirty="0" err="1"/>
              <a:t>Advantages</a:t>
            </a:r>
            <a:r>
              <a:rPr lang="fr-FR" dirty="0"/>
              <a:t>)</a:t>
            </a:r>
            <a:endParaRPr lang="el-GR" dirty="0"/>
          </a:p>
        </p:txBody>
      </p:sp>
      <p:sp>
        <p:nvSpPr>
          <p:cNvPr id="23" name="Text Placeholder 3">
            <a:extLst>
              <a:ext uri="{FF2B5EF4-FFF2-40B4-BE49-F238E27FC236}">
                <a16:creationId xmlns:a16="http://schemas.microsoft.com/office/drawing/2014/main" id="{3F6FB8CC-CE9A-0E1B-4F08-E49648D21B94}"/>
              </a:ext>
            </a:extLst>
          </p:cNvPr>
          <p:cNvSpPr>
            <a:spLocks noGrp="1"/>
          </p:cNvSpPr>
          <p:nvPr>
            <p:ph sz="half" idx="1"/>
          </p:nvPr>
        </p:nvSpPr>
        <p:spPr>
          <a:xfrm>
            <a:off x="976313" y="1547019"/>
            <a:ext cx="10377487" cy="4718050"/>
          </a:xfrm>
        </p:spPr>
        <p:txBody>
          <a:bodyPr>
            <a:noAutofit/>
          </a:bodyPr>
          <a:lstStyle/>
          <a:p>
            <a:pPr marL="0" indent="0">
              <a:buNone/>
            </a:pPr>
            <a:r>
              <a:rPr lang="en-US" sz="2000" dirty="0"/>
              <a:t>The Smart Factory is not just an upgrade of traditional production, but a redefinition of industrial logic.</a:t>
            </a:r>
          </a:p>
          <a:p>
            <a:pPr marL="0" indent="0">
              <a:buNone/>
            </a:pPr>
            <a:r>
              <a:rPr lang="en-US" sz="2000" dirty="0"/>
              <a:t>With 4 technological pillars, </a:t>
            </a:r>
            <a:r>
              <a:rPr lang="en-US" sz="2000" b="1" dirty="0"/>
              <a:t>data and connectivity</a:t>
            </a:r>
            <a:r>
              <a:rPr lang="en-US" sz="2000" dirty="0"/>
              <a:t>, </a:t>
            </a:r>
            <a:r>
              <a:rPr lang="en-US" sz="2000" b="1" dirty="0"/>
              <a:t>analytics and intelligence</a:t>
            </a:r>
            <a:r>
              <a:rPr lang="en-US" sz="2000" dirty="0"/>
              <a:t>, </a:t>
            </a:r>
            <a:r>
              <a:rPr lang="en-US" sz="2000" b="1" dirty="0"/>
              <a:t>human–machine interaction</a:t>
            </a:r>
            <a:r>
              <a:rPr lang="en-US" sz="2000" dirty="0"/>
              <a:t>, and </a:t>
            </a:r>
            <a:r>
              <a:rPr lang="en-US" sz="2000" b="1" dirty="0"/>
              <a:t>the transition from physical to digital</a:t>
            </a:r>
            <a:r>
              <a:rPr lang="en-US" sz="2000" dirty="0"/>
              <a:t>, a unified ecosystem is created, enabling real-time monitoring, learning, and adaptation.</a:t>
            </a:r>
          </a:p>
          <a:p>
            <a:pPr marL="0" indent="0">
              <a:buNone/>
            </a:pPr>
            <a:r>
              <a:rPr lang="en-US" sz="2000" dirty="0"/>
              <a:t>This leads to:</a:t>
            </a:r>
            <a:endParaRPr lang="en-US" sz="2000" b="1" dirty="0"/>
          </a:p>
          <a:p>
            <a:r>
              <a:rPr lang="en-US" sz="2000" b="1" dirty="0"/>
              <a:t>Operational Efficiency:</a:t>
            </a:r>
            <a:r>
              <a:rPr lang="en-US" sz="2000" dirty="0"/>
              <a:t> Real-time monitoring, predictive maintenance, and automation reduce downtime, improve production quality, and lower operational costs.</a:t>
            </a:r>
          </a:p>
          <a:p>
            <a:r>
              <a:rPr lang="en-US" sz="2000" b="1" dirty="0"/>
              <a:t>Environmental Sustainability:</a:t>
            </a:r>
            <a:r>
              <a:rPr lang="en-US" sz="2000" dirty="0"/>
              <a:t> Digital tools optimize energy use and minimize waste, helping companies reduce their CO₂ footprint and align with international sustainability goals.</a:t>
            </a:r>
          </a:p>
          <a:p>
            <a:r>
              <a:rPr lang="en-US" sz="2000" b="1" dirty="0"/>
              <a:t>Strategic Competitiveness:</a:t>
            </a:r>
            <a:r>
              <a:rPr lang="en-US" sz="2000" dirty="0"/>
              <a:t> The integration of Industry 4.0 strengthens global positioning, enhances innovation capacity, and allows companies to offer flexible, customized solutions.</a:t>
            </a:r>
          </a:p>
          <a:p>
            <a:r>
              <a:rPr lang="en-US" sz="2000" b="1" dirty="0"/>
              <a:t>Human Capital:</a:t>
            </a:r>
            <a:r>
              <a:rPr lang="en-US" sz="2000" dirty="0"/>
              <a:t> Smart factories introduce new digital roles and improve safety while also empowering employees through continuous training and upskilling programs.</a:t>
            </a:r>
          </a:p>
        </p:txBody>
      </p:sp>
      <p:sp>
        <p:nvSpPr>
          <p:cNvPr id="5" name="Date Placeholder 4">
            <a:extLst>
              <a:ext uri="{FF2B5EF4-FFF2-40B4-BE49-F238E27FC236}">
                <a16:creationId xmlns:a16="http://schemas.microsoft.com/office/drawing/2014/main" id="{4CC9FBA8-72CC-00FC-1DEC-687441524CB9}"/>
              </a:ext>
            </a:extLst>
          </p:cNvPr>
          <p:cNvSpPr>
            <a:spLocks noGrp="1"/>
          </p:cNvSpPr>
          <p:nvPr>
            <p:ph type="dt" sz="half" idx="10"/>
          </p:nvPr>
        </p:nvSpPr>
        <p:spPr>
          <a:xfrm>
            <a:off x="838200" y="6356350"/>
            <a:ext cx="2743200" cy="365125"/>
          </a:xfrm>
        </p:spPr>
        <p:txBody>
          <a:bodyPr anchor="ctr">
            <a:normAutofit/>
          </a:bodyPr>
          <a:lstStyle/>
          <a:p>
            <a:pPr>
              <a:spcAft>
                <a:spcPts val="600"/>
              </a:spcAft>
            </a:pPr>
            <a:fld id="{48DCC323-CC5F-4863-81F1-93D54F88C512}" type="datetime1">
              <a:rPr lang="el-GR" smtClean="0"/>
              <a:pPr>
                <a:spcAft>
                  <a:spcPts val="600"/>
                </a:spcAft>
              </a:pPr>
              <a:t>13/9/2025</a:t>
            </a:fld>
            <a:endParaRPr lang="el-GR" dirty="0"/>
          </a:p>
        </p:txBody>
      </p:sp>
      <p:sp>
        <p:nvSpPr>
          <p:cNvPr id="14" name="Footer Placeholder 5">
            <a:extLst>
              <a:ext uri="{FF2B5EF4-FFF2-40B4-BE49-F238E27FC236}">
                <a16:creationId xmlns:a16="http://schemas.microsoft.com/office/drawing/2014/main" id="{6AF6F94B-C180-63F9-BDCE-845D54F54AC6}"/>
              </a:ext>
            </a:extLst>
          </p:cNvPr>
          <p:cNvSpPr>
            <a:spLocks noGrp="1"/>
          </p:cNvSpPr>
          <p:nvPr>
            <p:ph type="ftr" sz="quarter" idx="11"/>
          </p:nvPr>
        </p:nvSpPr>
        <p:spPr>
          <a:xfrm>
            <a:off x="4038600" y="6356350"/>
            <a:ext cx="4114800" cy="365125"/>
          </a:xfrm>
        </p:spPr>
        <p:txBody>
          <a:bodyPr/>
          <a:lstStyle/>
          <a:p>
            <a:endParaRPr lang="el-GR"/>
          </a:p>
        </p:txBody>
      </p:sp>
      <p:sp>
        <p:nvSpPr>
          <p:cNvPr id="7" name="Slide Number Placeholder 6">
            <a:extLst>
              <a:ext uri="{FF2B5EF4-FFF2-40B4-BE49-F238E27FC236}">
                <a16:creationId xmlns:a16="http://schemas.microsoft.com/office/drawing/2014/main" id="{B7D84491-72AB-AF26-A479-03798C4AC524}"/>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28C4B9FD-BBCD-4D20-BE68-D5FD8F544B57}" type="slidenum">
              <a:rPr lang="el-GR" smtClean="0"/>
              <a:pPr>
                <a:spcAft>
                  <a:spcPts val="600"/>
                </a:spcAft>
              </a:pPr>
              <a:t>15</a:t>
            </a:fld>
            <a:endParaRPr lang="el-GR"/>
          </a:p>
        </p:txBody>
      </p:sp>
    </p:spTree>
    <p:extLst>
      <p:ext uri="{BB962C8B-B14F-4D97-AF65-F5344CB8AC3E}">
        <p14:creationId xmlns:p14="http://schemas.microsoft.com/office/powerpoint/2010/main" val="3244690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0EF26-B5DA-0FDA-92D5-5FC0FCF5C1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B74BDC-AE99-DEC8-B805-A1C3E0A62957}"/>
              </a:ext>
            </a:extLst>
          </p:cNvPr>
          <p:cNvSpPr>
            <a:spLocks noGrp="1"/>
          </p:cNvSpPr>
          <p:nvPr>
            <p:ph type="title"/>
          </p:nvPr>
        </p:nvSpPr>
        <p:spPr>
          <a:xfrm>
            <a:off x="3833939" y="365125"/>
            <a:ext cx="7524000" cy="1325563"/>
          </a:xfrm>
        </p:spPr>
        <p:txBody>
          <a:bodyPr anchor="t">
            <a:normAutofit/>
          </a:bodyPr>
          <a:lstStyle/>
          <a:p>
            <a:r>
              <a:rPr lang="fr-FR" dirty="0"/>
              <a:t>Conclusions </a:t>
            </a:r>
            <a:r>
              <a:rPr lang="en-US" dirty="0"/>
              <a:t>(Part B: Challenges &amp; Workforce Readiness)</a:t>
            </a:r>
            <a:endParaRPr lang="el-GR" dirty="0"/>
          </a:p>
        </p:txBody>
      </p:sp>
      <p:sp>
        <p:nvSpPr>
          <p:cNvPr id="23" name="Text Placeholder 3">
            <a:extLst>
              <a:ext uri="{FF2B5EF4-FFF2-40B4-BE49-F238E27FC236}">
                <a16:creationId xmlns:a16="http://schemas.microsoft.com/office/drawing/2014/main" id="{B3E45C97-1C17-CCE8-084F-6C9B6B5DD6E6}"/>
              </a:ext>
            </a:extLst>
          </p:cNvPr>
          <p:cNvSpPr>
            <a:spLocks noGrp="1"/>
          </p:cNvSpPr>
          <p:nvPr>
            <p:ph sz="half" idx="1"/>
          </p:nvPr>
        </p:nvSpPr>
        <p:spPr>
          <a:xfrm>
            <a:off x="976313" y="1447005"/>
            <a:ext cx="10377487" cy="4989513"/>
          </a:xfrm>
        </p:spPr>
        <p:txBody>
          <a:bodyPr>
            <a:noAutofit/>
          </a:bodyPr>
          <a:lstStyle/>
          <a:p>
            <a:pPr marL="0" indent="0">
              <a:buNone/>
            </a:pPr>
            <a:r>
              <a:rPr lang="en-US" sz="2000" dirty="0"/>
              <a:t>While the benefits are clear, the transition to Industry 4.0 is not without obstacles.</a:t>
            </a:r>
          </a:p>
          <a:p>
            <a:r>
              <a:rPr lang="en-US" sz="2000" b="1" dirty="0"/>
              <a:t>High Initial Investments:</a:t>
            </a:r>
            <a:r>
              <a:rPr lang="en-US" sz="2000" dirty="0"/>
              <a:t> Significant financial resources are required for infrastructure modernization, digital platforms, and new technologies, which can be prohibitive for smaller firms.</a:t>
            </a:r>
          </a:p>
          <a:p>
            <a:r>
              <a:rPr lang="en-US" sz="2000" b="1" dirty="0"/>
              <a:t>Cybersecurity Risks:</a:t>
            </a:r>
            <a:r>
              <a:rPr lang="en-US" sz="2000" dirty="0"/>
              <a:t> Increased digital interconnection exposes industrial systems to cyberattacks, making data protection and secure operations a pressing concern.</a:t>
            </a:r>
          </a:p>
          <a:p>
            <a:r>
              <a:rPr lang="en-US" sz="2000" b="1" dirty="0"/>
              <a:t>Skill Gaps:</a:t>
            </a:r>
            <a:r>
              <a:rPr lang="en-US" sz="2000" dirty="0"/>
              <a:t> A large part of the Greek workforce still lacks digital literacy, while education and vocational training are not yet aligned with Industry 4.0 requirements.</a:t>
            </a:r>
          </a:p>
          <a:p>
            <a:r>
              <a:rPr lang="en-US" sz="2000" b="1" dirty="0"/>
              <a:t>Organizational Resistance:</a:t>
            </a:r>
            <a:r>
              <a:rPr lang="en-US" sz="2000" dirty="0"/>
              <a:t> Resistance to change, rigid structures, and lack of change management strategies often delay or undermine digital transformation efforts.</a:t>
            </a:r>
          </a:p>
          <a:p>
            <a:r>
              <a:rPr lang="en-US" sz="2000" b="1" dirty="0"/>
              <a:t>Workforce Readiness:</a:t>
            </a:r>
            <a:r>
              <a:rPr lang="en-US" sz="2000" dirty="0"/>
              <a:t> Positive examples, such as </a:t>
            </a:r>
            <a:r>
              <a:rPr lang="en-US" sz="2000" dirty="0" err="1"/>
              <a:t>Papastratos</a:t>
            </a:r>
            <a:r>
              <a:rPr lang="en-US" sz="2000" dirty="0"/>
              <a:t>, EYDAP, and </a:t>
            </a:r>
            <a:r>
              <a:rPr lang="en-US" sz="2000" dirty="0" err="1"/>
              <a:t>Mytilineos</a:t>
            </a:r>
            <a:r>
              <a:rPr lang="en-US" sz="2000" dirty="0"/>
              <a:t>, show how structured training and innovation hubs can upskill thousands of employees. However, the absence of a coordinated national strategy limits the scalability of these efforts.</a:t>
            </a:r>
          </a:p>
          <a:p>
            <a:pPr marL="0" indent="0">
              <a:buNone/>
            </a:pPr>
            <a:r>
              <a:rPr lang="en-US" sz="2000" dirty="0"/>
              <a:t>Addressing these challenges requires coordinated policy, targeted investments, and a strong culture of continuous learning.</a:t>
            </a:r>
          </a:p>
        </p:txBody>
      </p:sp>
      <p:sp>
        <p:nvSpPr>
          <p:cNvPr id="5" name="Date Placeholder 4">
            <a:extLst>
              <a:ext uri="{FF2B5EF4-FFF2-40B4-BE49-F238E27FC236}">
                <a16:creationId xmlns:a16="http://schemas.microsoft.com/office/drawing/2014/main" id="{8C059816-3DB3-B1C2-FCAB-175A2A286349}"/>
              </a:ext>
            </a:extLst>
          </p:cNvPr>
          <p:cNvSpPr>
            <a:spLocks noGrp="1"/>
          </p:cNvSpPr>
          <p:nvPr>
            <p:ph type="dt" sz="half" idx="10"/>
          </p:nvPr>
        </p:nvSpPr>
        <p:spPr>
          <a:xfrm>
            <a:off x="838200" y="6356350"/>
            <a:ext cx="2743200" cy="365125"/>
          </a:xfrm>
        </p:spPr>
        <p:txBody>
          <a:bodyPr anchor="ctr">
            <a:normAutofit/>
          </a:bodyPr>
          <a:lstStyle/>
          <a:p>
            <a:pPr>
              <a:spcAft>
                <a:spcPts val="600"/>
              </a:spcAft>
            </a:pPr>
            <a:fld id="{48DCC323-CC5F-4863-81F1-93D54F88C512}" type="datetime1">
              <a:rPr lang="el-GR" smtClean="0"/>
              <a:pPr>
                <a:spcAft>
                  <a:spcPts val="600"/>
                </a:spcAft>
              </a:pPr>
              <a:t>13/9/2025</a:t>
            </a:fld>
            <a:endParaRPr lang="el-GR"/>
          </a:p>
        </p:txBody>
      </p:sp>
      <p:sp>
        <p:nvSpPr>
          <p:cNvPr id="7" name="Slide Number Placeholder 6">
            <a:extLst>
              <a:ext uri="{FF2B5EF4-FFF2-40B4-BE49-F238E27FC236}">
                <a16:creationId xmlns:a16="http://schemas.microsoft.com/office/drawing/2014/main" id="{28A25BB1-BE16-E5E2-8E54-290A0A77EB09}"/>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28C4B9FD-BBCD-4D20-BE68-D5FD8F544B57}" type="slidenum">
              <a:rPr lang="el-GR" smtClean="0"/>
              <a:pPr>
                <a:spcAft>
                  <a:spcPts val="600"/>
                </a:spcAft>
              </a:pPr>
              <a:t>16</a:t>
            </a:fld>
            <a:endParaRPr lang="el-GR"/>
          </a:p>
        </p:txBody>
      </p:sp>
    </p:spTree>
    <p:extLst>
      <p:ext uri="{BB962C8B-B14F-4D97-AF65-F5344CB8AC3E}">
        <p14:creationId xmlns:p14="http://schemas.microsoft.com/office/powerpoint/2010/main" val="27134794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5C9D5-51D0-1D9D-A159-E218536C74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7E1F89-8CAE-50BE-7B9F-37FE0A7FC981}"/>
              </a:ext>
            </a:extLst>
          </p:cNvPr>
          <p:cNvSpPr>
            <a:spLocks noGrp="1"/>
          </p:cNvSpPr>
          <p:nvPr>
            <p:ph type="title"/>
          </p:nvPr>
        </p:nvSpPr>
        <p:spPr>
          <a:xfrm>
            <a:off x="3833939" y="365125"/>
            <a:ext cx="7524000" cy="1325563"/>
          </a:xfrm>
        </p:spPr>
        <p:txBody>
          <a:bodyPr anchor="t">
            <a:normAutofit/>
          </a:bodyPr>
          <a:lstStyle/>
          <a:p>
            <a:r>
              <a:rPr lang="en-US" dirty="0"/>
              <a:t>Final Thoughts &amp; Future Outlook</a:t>
            </a:r>
            <a:endParaRPr lang="el-GR" dirty="0"/>
          </a:p>
        </p:txBody>
      </p:sp>
      <p:sp>
        <p:nvSpPr>
          <p:cNvPr id="23" name="Text Placeholder 3">
            <a:extLst>
              <a:ext uri="{FF2B5EF4-FFF2-40B4-BE49-F238E27FC236}">
                <a16:creationId xmlns:a16="http://schemas.microsoft.com/office/drawing/2014/main" id="{3A0E7C0B-444F-5F1F-5684-B972AD807937}"/>
              </a:ext>
            </a:extLst>
          </p:cNvPr>
          <p:cNvSpPr>
            <a:spLocks noGrp="1"/>
          </p:cNvSpPr>
          <p:nvPr>
            <p:ph sz="half" idx="1"/>
          </p:nvPr>
        </p:nvSpPr>
        <p:spPr>
          <a:xfrm>
            <a:off x="976313" y="1547019"/>
            <a:ext cx="10377487" cy="4718050"/>
          </a:xfrm>
        </p:spPr>
        <p:txBody>
          <a:bodyPr>
            <a:noAutofit/>
          </a:bodyPr>
          <a:lstStyle/>
          <a:p>
            <a:pPr marL="0" indent="0">
              <a:buNone/>
            </a:pPr>
            <a:r>
              <a:rPr lang="en-US" sz="2000" dirty="0"/>
              <a:t>The transition to Industry 4.0 is not simply a technological upgrade, but a strategic necessity for industries seeking resilience, sustainability, and competitiveness.</a:t>
            </a:r>
            <a:endParaRPr lang="el-GR" sz="2000" dirty="0"/>
          </a:p>
          <a:p>
            <a:r>
              <a:rPr lang="en-US" sz="2000" b="1" dirty="0"/>
              <a:t>Smart Factories as a Paradigm Shift: </a:t>
            </a:r>
            <a:r>
              <a:rPr lang="en-US" sz="2000" dirty="0"/>
              <a:t>They move production from reactive problem-solving to proactive innovation, where real-time data drives decisions, efficiency is maximized, and sustainability becomes embedded in daily operations.</a:t>
            </a:r>
            <a:endParaRPr lang="el-GR" sz="2000" dirty="0"/>
          </a:p>
          <a:p>
            <a:r>
              <a:rPr lang="en-US" sz="2000" b="1" dirty="0"/>
              <a:t>The Greek Context: </a:t>
            </a:r>
            <a:r>
              <a:rPr lang="en-US" sz="2000" dirty="0"/>
              <a:t>Several companies, such as TITAN, </a:t>
            </a:r>
            <a:r>
              <a:rPr lang="en-US" sz="2000" dirty="0" err="1"/>
              <a:t>Papastratos</a:t>
            </a:r>
            <a:r>
              <a:rPr lang="en-US" sz="2000" dirty="0"/>
              <a:t>, and </a:t>
            </a:r>
            <a:r>
              <a:rPr lang="en-US" sz="2000" dirty="0" err="1"/>
              <a:t>Mytilineos</a:t>
            </a:r>
            <a:r>
              <a:rPr lang="en-US" sz="2000" dirty="0"/>
              <a:t>, demonstrate that Greece has the capacity to pioneer digital transformation. Yet, for broader adoption, coordinated public policy, stronger education–industry linkages, and large-scale workforce reskilling are essential.</a:t>
            </a:r>
            <a:endParaRPr lang="el-GR" sz="2000" dirty="0"/>
          </a:p>
          <a:p>
            <a:r>
              <a:rPr lang="en-US" sz="2000" b="1" dirty="0"/>
              <a:t>Global Outlook: </a:t>
            </a:r>
            <a:r>
              <a:rPr lang="en-US" sz="2000" dirty="0"/>
              <a:t>Industry 4.0 redefines competitiveness, turning digital readiness into a decisive factor for long-term success. Companies that integrate smart practices will not only achieve efficiency, but also position themselves as leaders in innovation and sustainability.</a:t>
            </a:r>
            <a:endParaRPr lang="el-GR" sz="2000" dirty="0"/>
          </a:p>
          <a:p>
            <a:pPr marL="0" indent="0">
              <a:buNone/>
            </a:pPr>
            <a:r>
              <a:rPr lang="en-US" sz="2000" dirty="0"/>
              <a:t>In essence, the Smart Factory is more than a vision of technology, it is a roadmap for shaping the future of industry, work, and society.</a:t>
            </a:r>
          </a:p>
        </p:txBody>
      </p:sp>
      <p:sp>
        <p:nvSpPr>
          <p:cNvPr id="5" name="Date Placeholder 4">
            <a:extLst>
              <a:ext uri="{FF2B5EF4-FFF2-40B4-BE49-F238E27FC236}">
                <a16:creationId xmlns:a16="http://schemas.microsoft.com/office/drawing/2014/main" id="{A1634609-F700-380E-6836-1F7EEAAC5360}"/>
              </a:ext>
            </a:extLst>
          </p:cNvPr>
          <p:cNvSpPr>
            <a:spLocks noGrp="1"/>
          </p:cNvSpPr>
          <p:nvPr>
            <p:ph type="dt" sz="half" idx="10"/>
          </p:nvPr>
        </p:nvSpPr>
        <p:spPr>
          <a:xfrm>
            <a:off x="838200" y="6356350"/>
            <a:ext cx="2743200" cy="365125"/>
          </a:xfrm>
        </p:spPr>
        <p:txBody>
          <a:bodyPr anchor="ctr">
            <a:normAutofit/>
          </a:bodyPr>
          <a:lstStyle/>
          <a:p>
            <a:pPr>
              <a:spcAft>
                <a:spcPts val="600"/>
              </a:spcAft>
            </a:pPr>
            <a:fld id="{48DCC323-CC5F-4863-81F1-93D54F88C512}" type="datetime1">
              <a:rPr lang="el-GR" smtClean="0"/>
              <a:pPr>
                <a:spcAft>
                  <a:spcPts val="600"/>
                </a:spcAft>
              </a:pPr>
              <a:t>13/9/2025</a:t>
            </a:fld>
            <a:endParaRPr lang="el-GR"/>
          </a:p>
        </p:txBody>
      </p:sp>
      <p:sp>
        <p:nvSpPr>
          <p:cNvPr id="14" name="Footer Placeholder 5">
            <a:extLst>
              <a:ext uri="{FF2B5EF4-FFF2-40B4-BE49-F238E27FC236}">
                <a16:creationId xmlns:a16="http://schemas.microsoft.com/office/drawing/2014/main" id="{EC739497-D84C-1B5F-4E32-E3D45EFF685F}"/>
              </a:ext>
            </a:extLst>
          </p:cNvPr>
          <p:cNvSpPr>
            <a:spLocks noGrp="1"/>
          </p:cNvSpPr>
          <p:nvPr>
            <p:ph type="ftr" sz="quarter" idx="11"/>
          </p:nvPr>
        </p:nvSpPr>
        <p:spPr>
          <a:xfrm>
            <a:off x="4038600" y="6356350"/>
            <a:ext cx="4114800" cy="365125"/>
          </a:xfrm>
        </p:spPr>
        <p:txBody>
          <a:bodyPr/>
          <a:lstStyle/>
          <a:p>
            <a:endParaRPr lang="el-GR"/>
          </a:p>
        </p:txBody>
      </p:sp>
      <p:sp>
        <p:nvSpPr>
          <p:cNvPr id="7" name="Slide Number Placeholder 6">
            <a:extLst>
              <a:ext uri="{FF2B5EF4-FFF2-40B4-BE49-F238E27FC236}">
                <a16:creationId xmlns:a16="http://schemas.microsoft.com/office/drawing/2014/main" id="{5B7A163F-1898-C0ED-99E6-BC49BC80A0E3}"/>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28C4B9FD-BBCD-4D20-BE68-D5FD8F544B57}" type="slidenum">
              <a:rPr lang="el-GR" smtClean="0"/>
              <a:pPr>
                <a:spcAft>
                  <a:spcPts val="600"/>
                </a:spcAft>
              </a:pPr>
              <a:t>17</a:t>
            </a:fld>
            <a:endParaRPr lang="el-GR"/>
          </a:p>
        </p:txBody>
      </p:sp>
    </p:spTree>
    <p:extLst>
      <p:ext uri="{BB962C8B-B14F-4D97-AF65-F5344CB8AC3E}">
        <p14:creationId xmlns:p14="http://schemas.microsoft.com/office/powerpoint/2010/main" val="40175561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C1799F7-B698-4182-9425-05B70A6FFCD6}" vid="{1CE26449-DB6F-4F43-97D8-53CDEB0810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Έγγραφο" ma:contentTypeID="0x0101006CE53403DD0C1C49A7AF2C56428F56FD" ma:contentTypeVersion="10" ma:contentTypeDescription="Δημιουργία νέου εγγράφου" ma:contentTypeScope="" ma:versionID="3c8963c8ea1cbc2fffbe340b537a5f66">
  <xsd:schema xmlns:xsd="http://www.w3.org/2001/XMLSchema" xmlns:xs="http://www.w3.org/2001/XMLSchema" xmlns:p="http://schemas.microsoft.com/office/2006/metadata/properties" xmlns:ns2="b84a8ff5-2c8a-4af9-a191-94ce6068a595" xmlns:ns3="2e378e8c-f221-4899-9790-0ee140448e59" targetNamespace="http://schemas.microsoft.com/office/2006/metadata/properties" ma:root="true" ma:fieldsID="25d284a9faefd0ea9462fd7addd9d73e" ns2:_="" ns3:_="">
    <xsd:import namespace="b84a8ff5-2c8a-4af9-a191-94ce6068a595"/>
    <xsd:import namespace="2e378e8c-f221-4899-9790-0ee140448e5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4a8ff5-2c8a-4af9-a191-94ce6068a5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Ετικέτες εικόνας" ma:readOnly="false" ma:fieldId="{5cf76f15-5ced-4ddc-b409-7134ff3c332f}" ma:taxonomyMulti="true" ma:sspId="b09fc878-a8fe-45a5-ab6d-c1bb2a9a5d83"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2e378e8c-f221-4899-9790-0ee140448e59" elementFormDefault="qualified">
    <xsd:import namespace="http://schemas.microsoft.com/office/2006/documentManagement/types"/>
    <xsd:import namespace="http://schemas.microsoft.com/office/infopath/2007/PartnerControls"/>
    <xsd:element name="SharedWithUsers" ma:index="10" nillable="true" ma:displayName="Κοινή χρήση με"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Κοινή χρήση με λεπτομέρειες" ma:internalName="SharedWithDetails" ma:readOnly="true">
      <xsd:simpleType>
        <xsd:restriction base="dms:Note">
          <xsd:maxLength value="255"/>
        </xsd:restriction>
      </xsd:simpleType>
    </xsd:element>
    <xsd:element name="TaxCatchAll" ma:index="16" nillable="true" ma:displayName="Taxonomy Catch All Column" ma:hidden="true" ma:list="{c964d1e4-a958-40ba-b237-b0f288eee922}" ma:internalName="TaxCatchAll" ma:showField="CatchAllData" ma:web="2e378e8c-f221-4899-9790-0ee140448e5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Τύπος περιεχομένου"/>
        <xsd:element ref="dc:title" minOccurs="0" maxOccurs="1" ma:index="4" ma:displayName="Τίτλο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2e378e8c-f221-4899-9790-0ee140448e59" xsi:nil="true"/>
    <lcf76f155ced4ddcb4097134ff3c332f xmlns="b84a8ff5-2c8a-4af9-a191-94ce6068a59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1141F09-E04F-4E3C-B6A7-F36BEDB54067}">
  <ds:schemaRefs>
    <ds:schemaRef ds:uri="http://schemas.microsoft.com/sharepoint/v3/contenttype/forms"/>
  </ds:schemaRefs>
</ds:datastoreItem>
</file>

<file path=customXml/itemProps2.xml><?xml version="1.0" encoding="utf-8"?>
<ds:datastoreItem xmlns:ds="http://schemas.openxmlformats.org/officeDocument/2006/customXml" ds:itemID="{FEE885F3-1908-4FDB-9443-C526E4261D9E}">
  <ds:schemaRefs>
    <ds:schemaRef ds:uri="http://schemas.microsoft.com/office/2006/metadata/contentType"/>
    <ds:schemaRef ds:uri="http://schemas.microsoft.com/office/2006/metadata/properties/metaAttributes"/>
    <ds:schemaRef ds:uri="http://www.w3.org/2000/xmlns/"/>
    <ds:schemaRef ds:uri="http://www.w3.org/2001/XMLSchema"/>
    <ds:schemaRef ds:uri="b84a8ff5-2c8a-4af9-a191-94ce6068a595"/>
    <ds:schemaRef ds:uri="2e378e8c-f221-4899-9790-0ee140448e59"/>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1E1695E-D22F-43E3-A911-73BAA99E1011}">
  <ds:schemaRefs>
    <ds:schemaRef ds:uri="http://schemas.microsoft.com/office/2006/metadata/properties"/>
    <ds:schemaRef ds:uri="http://www.w3.org/2000/xmlns/"/>
    <ds:schemaRef ds:uri="2e378e8c-f221-4899-9790-0ee140448e59"/>
    <ds:schemaRef ds:uri="http://www.w3.org/2001/XMLSchema-instance"/>
    <ds:schemaRef ds:uri="b84a8ff5-2c8a-4af9-a191-94ce6068a595"/>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Πρότυπο Παρουσίασης ΔΕ</Template>
  <TotalTime>376</TotalTime>
  <Words>3085</Words>
  <Application>Microsoft Office PowerPoint</Application>
  <PresentationFormat>Widescreen</PresentationFormat>
  <Paragraphs>175</Paragraphs>
  <Slides>17</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Aptos</vt:lpstr>
      <vt:lpstr>Arial</vt:lpstr>
      <vt:lpstr>Calibri</vt:lpstr>
      <vt:lpstr>Calibri Light</vt:lpstr>
      <vt:lpstr>Times New Roman</vt:lpstr>
      <vt:lpstr>Office Theme</vt:lpstr>
      <vt:lpstr>Enhancing Smart Manufacturing through Data Analytics, Artificial Intelligence and Machine Learning:  The Impact and Integration of Industry 4.0 Technologies</vt:lpstr>
      <vt:lpstr>Research Questions</vt:lpstr>
      <vt:lpstr>Methodology</vt:lpstr>
      <vt:lpstr>Industry 4.0 Technologies (Part A)</vt:lpstr>
      <vt:lpstr>Industry 4.0 Technologies (Part Β)</vt:lpstr>
      <vt:lpstr>Key Features of the Smart Factory (Part A)</vt:lpstr>
      <vt:lpstr>Key Features of the Smart Factory (Part B)</vt:lpstr>
      <vt:lpstr>TITAN Group</vt:lpstr>
      <vt:lpstr>Cenergy Holdings </vt:lpstr>
      <vt:lpstr>Coca-Cola HBC</vt:lpstr>
      <vt:lpstr>Mytilineos</vt:lpstr>
      <vt:lpstr>Papastratos (PMI)</vt:lpstr>
      <vt:lpstr>PPC (Public Power Corporation)</vt:lpstr>
      <vt:lpstr>EYDAP (AthensWater Company)</vt:lpstr>
      <vt:lpstr>Conclusions (Part A: Technologies &amp; Advantages)</vt:lpstr>
      <vt:lpstr>Conclusions (Part B: Challenges &amp; Workforce Readiness)</vt:lpstr>
      <vt:lpstr>Final Thoughts &amp; Future Outlook</vt:lpstr>
    </vt:vector>
  </TitlesOfParts>
  <Company>ΕΕΥΕΜ/ΕΑΠ</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Elias C. Stavropoulos</dc:creator>
  <cp:lastModifiedBy>Raftopoulos, Anargyros</cp:lastModifiedBy>
  <cp:revision>17</cp:revision>
  <dcterms:created xsi:type="dcterms:W3CDTF">2016-10-18T07:42:06Z</dcterms:created>
  <dcterms:modified xsi:type="dcterms:W3CDTF">2025-09-13T06:52:29Z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0x0101006CE53403DD0C1C49A7AF2C56428F56FD</vt:lpwstr>
  </property>
  <property fmtid="{D5CDD505-2E9C-101B-9397-08002B2CF9AE}" pid="3" name="Order">
    <vt:r8>72608600</vt:r8>
  </property>
  <property fmtid="{D5CDD505-2E9C-101B-9397-08002B2CF9AE}" pid="4" name="ComplianceAssetId">
    <vt:lpwstr/>
  </property>
  <property fmtid="{D5CDD505-2E9C-101B-9397-08002B2CF9AE}" pid="5" name="TemplateUrl">
    <vt:lpwstr/>
  </property>
  <property fmtid="{D5CDD505-2E9C-101B-9397-08002B2CF9AE}" pid="6" name="xd_Signature">
    <vt:bool>false</vt:bool>
  </property>
  <property fmtid="{D5CDD505-2E9C-101B-9397-08002B2CF9AE}" pid="7" name="xd_ProgID">
    <vt:lpwstr/>
  </property>
  <property fmtid="{D5CDD505-2E9C-101B-9397-08002B2CF9AE}" pid="8" name="_SourceUrl">
    <vt:lpwstr/>
  </property>
  <property fmtid="{D5CDD505-2E9C-101B-9397-08002B2CF9AE}" pid="9" name="_SharedFileIndex">
    <vt:lpwstr/>
  </property>
  <property fmtid="{D5CDD505-2E9C-101B-9397-08002B2CF9AE}" pid="10" name="MediaServiceImageTags">
    <vt:lpwstr/>
  </property>
</Properties>
</file>