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87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9" r:id="rId23"/>
    <p:sldId id="277" r:id="rId24"/>
    <p:sldId id="278" r:id="rId25"/>
    <p:sldId id="26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83" autoAdjust="0"/>
  </p:normalViewPr>
  <p:slideViewPr>
    <p:cSldViewPr>
      <p:cViewPr>
        <p:scale>
          <a:sx n="70" d="100"/>
          <a:sy n="70" d="100"/>
        </p:scale>
        <p:origin x="-1810" y="-1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61BFED-469E-4C81-A9EB-9D45F918D122}" type="datetimeFigureOut">
              <a:rPr lang="el-GR" smtClean="0"/>
              <a:pPr/>
              <a:t>26/9/2026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ABED6-81E2-4231-986F-2726A43B60BF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ABED6-81E2-4231-986F-2726A43B60BF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3536464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ABED6-81E2-4231-986F-2726A43B60BF}" type="slidenum">
              <a:rPr lang="el-GR" smtClean="0"/>
              <a:pPr/>
              <a:t>2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1916617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ABED6-81E2-4231-986F-2726A43B60BF}" type="slidenum">
              <a:rPr lang="el-GR" smtClean="0"/>
              <a:pPr/>
              <a:t>8</a:t>
            </a:fld>
            <a:endParaRPr lang="el-G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ABED6-81E2-4231-986F-2726A43B60BF}" type="slidenum">
              <a:rPr lang="el-GR" smtClean="0"/>
              <a:pPr/>
              <a:t>10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299438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ABED6-81E2-4231-986F-2726A43B60BF}" type="slidenum">
              <a:rPr lang="el-GR" smtClean="0"/>
              <a:pPr/>
              <a:t>11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545651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ABED6-81E2-4231-986F-2726A43B60BF}" type="slidenum">
              <a:rPr lang="el-GR" smtClean="0"/>
              <a:pPr/>
              <a:t>12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0881495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ABED6-81E2-4231-986F-2726A43B60BF}" type="slidenum">
              <a:rPr lang="el-GR" smtClean="0"/>
              <a:pPr/>
              <a:t>15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601611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ABED6-81E2-4231-986F-2726A43B60BF}" type="slidenum">
              <a:rPr lang="el-GR" smtClean="0"/>
              <a:pPr/>
              <a:t>20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5565025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ABED6-81E2-4231-986F-2726A43B60BF}" type="slidenum">
              <a:rPr lang="el-GR" smtClean="0"/>
              <a:pPr/>
              <a:t>25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2358723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ABED6-81E2-4231-986F-2726A43B60BF}" type="slidenum">
              <a:rPr lang="el-GR" smtClean="0"/>
              <a:pPr/>
              <a:t>26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14727829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ABED6-81E2-4231-986F-2726A43B60BF}" type="slidenum">
              <a:rPr lang="el-GR" smtClean="0"/>
              <a:pPr/>
              <a:t>29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41934996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ABED6-81E2-4231-986F-2726A43B60BF}" type="slidenum">
              <a:rPr lang="el-GR" smtClean="0"/>
              <a:pPr/>
              <a:t>30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1371144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8E835-737C-4CC8-809D-425BCD9C36D9}" type="datetimeFigureOut">
              <a:rPr lang="el-GR" smtClean="0"/>
              <a:pPr/>
              <a:t>26/9/2026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E48AF-844B-49F5-8960-B0EA09463E6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8E835-737C-4CC8-809D-425BCD9C36D9}" type="datetimeFigureOut">
              <a:rPr lang="el-GR" smtClean="0"/>
              <a:pPr/>
              <a:t>26/9/2026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E48AF-844B-49F5-8960-B0EA09463E6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8E835-737C-4CC8-809D-425BCD9C36D9}" type="datetimeFigureOut">
              <a:rPr lang="el-GR" smtClean="0"/>
              <a:pPr/>
              <a:t>26/9/2026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E48AF-844B-49F5-8960-B0EA09463E6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8E835-737C-4CC8-809D-425BCD9C36D9}" type="datetimeFigureOut">
              <a:rPr lang="el-GR" smtClean="0"/>
              <a:pPr/>
              <a:t>26/9/2026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E48AF-844B-49F5-8960-B0EA09463E6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8E835-737C-4CC8-809D-425BCD9C36D9}" type="datetimeFigureOut">
              <a:rPr lang="el-GR" smtClean="0"/>
              <a:pPr/>
              <a:t>26/9/2026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E48AF-844B-49F5-8960-B0EA09463E6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8E835-737C-4CC8-809D-425BCD9C36D9}" type="datetimeFigureOut">
              <a:rPr lang="el-GR" smtClean="0"/>
              <a:pPr/>
              <a:t>26/9/2026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E48AF-844B-49F5-8960-B0EA09463E6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8E835-737C-4CC8-809D-425BCD9C36D9}" type="datetimeFigureOut">
              <a:rPr lang="el-GR" smtClean="0"/>
              <a:pPr/>
              <a:t>26/9/2026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E48AF-844B-49F5-8960-B0EA09463E6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8E835-737C-4CC8-809D-425BCD9C36D9}" type="datetimeFigureOut">
              <a:rPr lang="el-GR" smtClean="0"/>
              <a:pPr/>
              <a:t>26/9/2026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E48AF-844B-49F5-8960-B0EA09463E6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8E835-737C-4CC8-809D-425BCD9C36D9}" type="datetimeFigureOut">
              <a:rPr lang="el-GR" smtClean="0"/>
              <a:pPr/>
              <a:t>26/9/2026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E48AF-844B-49F5-8960-B0EA09463E6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8E835-737C-4CC8-809D-425BCD9C36D9}" type="datetimeFigureOut">
              <a:rPr lang="el-GR" smtClean="0"/>
              <a:pPr/>
              <a:t>26/9/2026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E48AF-844B-49F5-8960-B0EA09463E6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8E835-737C-4CC8-809D-425BCD9C36D9}" type="datetimeFigureOut">
              <a:rPr lang="el-GR" smtClean="0"/>
              <a:pPr/>
              <a:t>26/9/2026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E48AF-844B-49F5-8960-B0EA09463E63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8E835-737C-4CC8-809D-425BCD9C36D9}" type="datetimeFigureOut">
              <a:rPr lang="el-GR" smtClean="0"/>
              <a:pPr/>
              <a:t>26/9/2026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E48AF-844B-49F5-8960-B0EA09463E63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11560" y="1772816"/>
            <a:ext cx="8064896" cy="2592288"/>
          </a:xfrm>
        </p:spPr>
        <p:txBody>
          <a:bodyPr anchor="ctr">
            <a:normAutofit/>
          </a:bodyPr>
          <a:lstStyle/>
          <a:p>
            <a:r>
              <a:rPr lang="el-GR" sz="3100" b="1" dirty="0">
                <a:latin typeface="Times New Roman" pitchFamily="18" charset="0"/>
                <a:cs typeface="Times New Roman" pitchFamily="18" charset="0"/>
              </a:rPr>
              <a:t>¨ΔΙΑΧΕΙΡΙΣΗ ΥΓΡΩΝ ΒΙΟΜΗΧΑΝΙΚΩΝ ΑΠΟΒΛΗΤΩΝ ΣΤΗΝ ΠΕΡΙΦΕΡΕΙΑ ΣΤΕΡΕΑΣ ΕΛΛΑΔΑΣ: ΠΡΟΣΦΑΤΕΣ ΤΑΣΕΙΣ ΣΤΟ ΝΟΜΟ ΕΥΒΟΙΑΣ</a:t>
            </a:r>
            <a:r>
              <a:rPr lang="el-GR" sz="3100" b="1" dirty="0" smtClean="0">
                <a:latin typeface="Times New Roman" pitchFamily="18" charset="0"/>
                <a:cs typeface="Times New Roman" pitchFamily="18" charset="0"/>
              </a:rPr>
              <a:t>¨</a:t>
            </a:r>
            <a:endParaRPr lang="el-GR" b="1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31640" y="4365104"/>
            <a:ext cx="6400800" cy="1752600"/>
          </a:xfrm>
        </p:spPr>
        <p:txBody>
          <a:bodyPr>
            <a:normAutofit/>
          </a:bodyPr>
          <a:lstStyle/>
          <a:p>
            <a:r>
              <a:rPr lang="el-GR" sz="2800" b="1" dirty="0">
                <a:latin typeface="Times New Roman" pitchFamily="18" charset="0"/>
                <a:cs typeface="Times New Roman" pitchFamily="18" charset="0"/>
              </a:rPr>
              <a:t>Διπλωματική Εργασία</a:t>
            </a:r>
            <a:endParaRPr lang="el-GR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l-GR" sz="2800" b="1" dirty="0">
                <a:latin typeface="Times New Roman" pitchFamily="18" charset="0"/>
                <a:cs typeface="Times New Roman" pitchFamily="18" charset="0"/>
              </a:rPr>
              <a:t>ΣΑΚΚΑ ΜΑΡΙΑ – Α.Μ. 166047</a:t>
            </a:r>
            <a:endParaRPr lang="el-GR" sz="2800" dirty="0">
              <a:latin typeface="Times New Roman" pitchFamily="18" charset="0"/>
              <a:cs typeface="Times New Roman" pitchFamily="18" charset="0"/>
            </a:endParaRPr>
          </a:p>
          <a:p>
            <a:endParaRPr lang="el-GR" sz="2800" dirty="0"/>
          </a:p>
        </p:txBody>
      </p:sp>
      <p:pic>
        <p:nvPicPr>
          <p:cNvPr id="4" name="3 - Εικόνα" descr="LOGO_ea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095148" cy="1576959"/>
          </a:xfrm>
          <a:prstGeom prst="rect">
            <a:avLst/>
          </a:prstGeom>
        </p:spPr>
      </p:pic>
      <p:sp>
        <p:nvSpPr>
          <p:cNvPr id="5" name="4 - TextBox"/>
          <p:cNvSpPr txBox="1"/>
          <p:nvPr/>
        </p:nvSpPr>
        <p:spPr>
          <a:xfrm>
            <a:off x="4247456" y="404664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 smtClean="0"/>
              <a:t>ΣΧΟΛΗ ΘΕΤΙΚΩΝ ΕΠΙΣΤΗΜΩΝ ΚΑΙ ΤΕΧΝΟΛΟΓΙΑΣ </a:t>
            </a:r>
          </a:p>
          <a:p>
            <a:pPr algn="ctr"/>
            <a:r>
              <a:rPr lang="el-GR" sz="1400" b="1" dirty="0" smtClean="0"/>
              <a:t>ΔΙΑΧΕΙΡΗΣΗ ΑΠΟΒΛΗΤΩΝ </a:t>
            </a:r>
            <a:endParaRPr lang="el-GR" sz="1400" b="1" dirty="0"/>
          </a:p>
        </p:txBody>
      </p:sp>
      <p:sp>
        <p:nvSpPr>
          <p:cNvPr id="9" name="8 - TextBox"/>
          <p:cNvSpPr txBox="1"/>
          <p:nvPr/>
        </p:nvSpPr>
        <p:spPr>
          <a:xfrm>
            <a:off x="1187624" y="5517232"/>
            <a:ext cx="6876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 smtClean="0"/>
              <a:t>Επιβλέπων Καθηγητής </a:t>
            </a:r>
            <a:r>
              <a:rPr lang="en-US" sz="2400" b="1" dirty="0" smtClean="0"/>
              <a:t>: </a:t>
            </a:r>
            <a:r>
              <a:rPr lang="el-GR" sz="2400" b="1" dirty="0" smtClean="0"/>
              <a:t>Κορνάρος Μιχαήλ </a:t>
            </a:r>
          </a:p>
          <a:p>
            <a:r>
              <a:rPr lang="el-GR" sz="2400" b="1" dirty="0" smtClean="0"/>
              <a:t>Συν- επιβλέπων Καθηγητής </a:t>
            </a:r>
            <a:r>
              <a:rPr lang="en-US" sz="2400" b="1" dirty="0" smtClean="0"/>
              <a:t>: </a:t>
            </a:r>
            <a:r>
              <a:rPr lang="el-GR" sz="2400" b="1" dirty="0" smtClean="0"/>
              <a:t>Κομίλης Δημήτριος </a:t>
            </a:r>
            <a:endParaRPr lang="el-GR" sz="2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Κύρια περιβαλλοντικά ζητήματα από υγρά απόβλητα </a:t>
            </a:r>
            <a:endParaRPr lang="el-G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>
                <a:latin typeface="Times New Roman" pitchFamily="18" charset="0"/>
                <a:cs typeface="Times New Roman" pitchFamily="18" charset="0"/>
              </a:rPr>
              <a:t>Ανάλυση σημαντικών ζητημάτων περιβαλλοντικής προστασίας</a:t>
            </a:r>
          </a:p>
          <a:p>
            <a:r>
              <a:rPr lang="el-GR" dirty="0">
                <a:latin typeface="Times New Roman" pitchFamily="18" charset="0"/>
                <a:cs typeface="Times New Roman" pitchFamily="18" charset="0"/>
              </a:rPr>
              <a:t>Έντονη εξάντληση γης και πόρων αυτής</a:t>
            </a:r>
          </a:p>
          <a:p>
            <a:r>
              <a:rPr lang="el-GR" dirty="0">
                <a:latin typeface="Times New Roman" pitchFamily="18" charset="0"/>
                <a:cs typeface="Times New Roman" pitchFamily="18" charset="0"/>
              </a:rPr>
              <a:t>Υπερθέρμανση του πλανήτη λόγω μεθανίου και άλλων εκπομπών αερίου του θερμοκηπίου </a:t>
            </a:r>
          </a:p>
          <a:p>
            <a:r>
              <a:rPr lang="el-GR" dirty="0">
                <a:latin typeface="Times New Roman" pitchFamily="18" charset="0"/>
                <a:cs typeface="Times New Roman" pitchFamily="18" charset="0"/>
              </a:rPr>
              <a:t>Ρύπανση νερού, λόγω υγειονομικής ταφής &amp; όξυνσης </a:t>
            </a:r>
          </a:p>
          <a:p>
            <a:r>
              <a:rPr lang="el-GR" dirty="0">
                <a:latin typeface="Times New Roman" pitchFamily="18" charset="0"/>
                <a:cs typeface="Times New Roman" pitchFamily="18" charset="0"/>
              </a:rPr>
              <a:t>Εκπομπές αέριων ρύπων, λόγω αποτέφρωσης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Times New Roman" pitchFamily="18" charset="0"/>
                <a:cs typeface="Times New Roman" pitchFamily="18" charset="0"/>
              </a:rPr>
              <a:t>Βασικοί πυλώνες αντιμετώπισης ρύπανσης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>
                <a:latin typeface="Times New Roman" pitchFamily="18" charset="0"/>
                <a:cs typeface="Times New Roman" pitchFamily="18" charset="0"/>
              </a:rPr>
              <a:t>Πρόληψη </a:t>
            </a:r>
          </a:p>
          <a:p>
            <a:r>
              <a:rPr lang="el-GR" dirty="0">
                <a:latin typeface="Times New Roman" pitchFamily="18" charset="0"/>
                <a:cs typeface="Times New Roman" pitchFamily="18" charset="0"/>
              </a:rPr>
              <a:t>Επαναχρησιμοποίηση </a:t>
            </a:r>
          </a:p>
          <a:p>
            <a:r>
              <a:rPr lang="el-GR" dirty="0">
                <a:latin typeface="Times New Roman" pitchFamily="18" charset="0"/>
                <a:cs typeface="Times New Roman" pitchFamily="18" charset="0"/>
              </a:rPr>
              <a:t>Ανακύκλωση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Ρόλος του νερού στα υγρά απόβλητα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/>
              <a:t>Δεν αντικαθίσταται ως ουσία με άλλο προϊόν – υλικό, καθώς διατηρεί ουσίες της φύσης σε φυσιολογικά επίπεδα </a:t>
            </a:r>
          </a:p>
          <a:p>
            <a:r>
              <a:rPr lang="el-GR" dirty="0"/>
              <a:t>Οι φυσικές και χημικές του ιδιότητες στηρίζουν βιολογικούς κύκλους</a:t>
            </a:r>
          </a:p>
          <a:p>
            <a:r>
              <a:rPr lang="el-GR" dirty="0"/>
              <a:t>Οι θερμικές του ιδιότητες διατηρούν σε φυσιολογικά επίπεδα, γεωλογικές και κλιματικές συνθήκες.</a:t>
            </a:r>
          </a:p>
          <a:p>
            <a:r>
              <a:rPr lang="el-GR" dirty="0"/>
              <a:t>Μέσα από το νερό διαδίδονται μολυσματικές ασθένειες και παθογόνοι μικροοργανισμοί, όπου αναπτύσσονται και ζουν σε λύματα, μολύνοντας υδάτινους αποδέκτες </a:t>
            </a:r>
          </a:p>
          <a:p>
            <a:r>
              <a:rPr lang="el-GR" dirty="0"/>
              <a:t>Εντερικές ασθένειες λόγω μολυσμένου νερού είναι ο τύφος, η δυσεντερία, η χολέρα, η ηπατίτιδα κ.α. 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476672"/>
          </a:xfrm>
        </p:spPr>
        <p:txBody>
          <a:bodyPr>
            <a:normAutofit fontScale="90000"/>
          </a:bodyPr>
          <a:lstStyle/>
          <a:p>
            <a:r>
              <a:rPr lang="el-GR" sz="2800" dirty="0"/>
              <a:t>Οδηγία ΕΟΚ/91/271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453336"/>
          </a:xfrm>
        </p:spPr>
        <p:txBody>
          <a:bodyPr>
            <a:noAutofit/>
          </a:bodyPr>
          <a:lstStyle/>
          <a:p>
            <a:r>
              <a:rPr lang="el-GR" sz="2000" dirty="0"/>
              <a:t>Θέσπιση κανόνων σχετικά με συλλογή, επεξεργασία και διάθεση αστικών λυμάτων</a:t>
            </a:r>
          </a:p>
          <a:p>
            <a:r>
              <a:rPr lang="el-GR" sz="2000" dirty="0"/>
              <a:t>Ορίζει κανόνες σχετικά με τη διαχείριση λυμάτων από βιομηχανικούς φορείς</a:t>
            </a:r>
          </a:p>
          <a:p>
            <a:r>
              <a:rPr lang="el-GR" sz="2000" dirty="0"/>
              <a:t>Υποχρέωση συλλογής λυμάτων από κράτη μέλη της Ε.Ε. όπου υποχρεούνται να διαθέτουν συστήματα αποχέτευσης σε οικισμούς άνω των 2.000 ισοδύναμων κατοίκων, όπως και σε περιοχές που παράγονται λύματα, λόγω βιομηχανικών ή έντονων οικονομικών δραστηριοτήτων</a:t>
            </a:r>
          </a:p>
          <a:p>
            <a:r>
              <a:rPr lang="el-GR" sz="2000" dirty="0"/>
              <a:t>Υποχρέωση επεξεργασίας λυμάτων πριν την διάθεση τους</a:t>
            </a:r>
          </a:p>
          <a:p>
            <a:r>
              <a:rPr lang="el-GR" sz="2000" dirty="0"/>
              <a:t>Υποχρεωτικοί έλεγχοι και εκτεταμένη παρακολούθηση </a:t>
            </a:r>
          </a:p>
          <a:p>
            <a:r>
              <a:rPr lang="el-GR" sz="2000" dirty="0"/>
              <a:t>Υποβολή εκθέσεων στην Ευρωπαϊκή επιτροπή, με στόχο τη διασφάλιση σωστής λειτουργίας εγκαταστάσεων επεξεργασίας</a:t>
            </a:r>
          </a:p>
          <a:p>
            <a:r>
              <a:rPr lang="el-GR" sz="2000" dirty="0"/>
              <a:t>Μετρήσεις ποιότητας εκροής με στόχο την προστασία υδάτινων αποδεκτών</a:t>
            </a:r>
          </a:p>
          <a:p>
            <a:r>
              <a:rPr lang="el-GR" sz="2000" dirty="0"/>
              <a:t>Διάθεση λυμάτων με τρόπο που να μην υποβαθμίζονται λίμνες, ποτάμια, θάλασσες</a:t>
            </a:r>
          </a:p>
          <a:p>
            <a:r>
              <a:rPr lang="el-GR" sz="2000" dirty="0"/>
              <a:t>Στόχος η προστασία του οικοσυστήματος </a:t>
            </a:r>
          </a:p>
          <a:p>
            <a:r>
              <a:rPr lang="el-GR" sz="2000" dirty="0"/>
              <a:t>Έλλειψη ή ελαχιστοποίηση κινδύνων στην υγεία έμβιων οργανισμών και ανθρώπων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Βασικότερος στόχος όλων μέσω της οδηγίας</a:t>
            </a:r>
            <a:r>
              <a:rPr lang="en-US" dirty="0"/>
              <a:t>: </a:t>
            </a:r>
            <a:r>
              <a:rPr lang="el-GR" dirty="0"/>
              <a:t>ΕΟΚ/91/271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Μείωση της υδάτινης ρύπανσης, από αστικά και βιομηχανικά απόβλητα, σε όλο το εύρος της Ευρωπαϊκής Ένωσης (Ε.Ε.)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Επιπλέον νομοθετικά πλαίσια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/>
              <a:t>Πλαίσιο για τα ύδατα (Οδηγία πλαισίου για τα νερά 2000/60/ΕΚ)</a:t>
            </a:r>
          </a:p>
          <a:p>
            <a:pPr algn="ctr">
              <a:buFont typeface="Wingdings" pitchFamily="2" charset="2"/>
              <a:buChar char="Ø"/>
            </a:pPr>
            <a:r>
              <a:rPr lang="el-GR" dirty="0"/>
              <a:t>Ελληνική νομοθεσία </a:t>
            </a:r>
          </a:p>
          <a:p>
            <a:r>
              <a:rPr lang="el-GR" dirty="0"/>
              <a:t>Ν.4819/2021, βασικές αρχές ιεράρχησης των αποβλήτων και διευρυμένης ευθύνης του παραγωγού</a:t>
            </a:r>
          </a:p>
          <a:p>
            <a:r>
              <a:rPr lang="el-GR" dirty="0"/>
              <a:t>ΚΥΑ 5673/400/1997, ρυθμίζει την συλλογή και επεξεργασία αστικών και βιομηχανικών λυμάτων, θέτει συγκεκριμένες υποχρεώσεις, με στόχο την προστασία της δημόσιας υγείας και του περιβάλλοντος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Αριθμός ετήσιων δημοσιεύσεων σχετικά με τα βιομηχανικά λύματα</a:t>
            </a:r>
          </a:p>
        </p:txBody>
      </p:sp>
      <p:pic>
        <p:nvPicPr>
          <p:cNvPr id="4" name="3 - Θέση περιεχομένου" descr="Ένα ραβδόγραμμα που δείχνει τον αριθμό των δημοσιεύσεων από το 2014 έως το 2023, με κορύφωση το 2022.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484784"/>
            <a:ext cx="468052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- TextBox"/>
          <p:cNvSpPr txBox="1"/>
          <p:nvPr/>
        </p:nvSpPr>
        <p:spPr>
          <a:xfrm>
            <a:off x="1043608" y="4509120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Παρατηρείται εμφανής κορύφωση δημοσιεύσεων κατά το έτος 2022, όπου φαίνεται το πρόβλημα να γίνεται, ποιο έντονα αντιληπτό από την κοινότητα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06090"/>
          </a:xfrm>
        </p:spPr>
        <p:txBody>
          <a:bodyPr>
            <a:noAutofit/>
          </a:bodyPr>
          <a:lstStyle/>
          <a:p>
            <a:r>
              <a:rPr lang="el-GR" sz="2800" dirty="0"/>
              <a:t>Περιβαλλοντικές επιπτώσεις βιομηχανικών αποβλήτων </a:t>
            </a:r>
          </a:p>
        </p:txBody>
      </p:sp>
      <p:pic>
        <p:nvPicPr>
          <p:cNvPr id="4" name="3 - Θέση περιεχομένου" descr="Ένα κυκλικό διάγραμμα ροής που απεικονίζει τις περιβαλλοντικές επιπτώσεις των βιομηχανικών λυμάτων.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764704"/>
            <a:ext cx="432048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- TextBox"/>
          <p:cNvSpPr txBox="1"/>
          <p:nvPr/>
        </p:nvSpPr>
        <p:spPr>
          <a:xfrm>
            <a:off x="611560" y="4941168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dirty="0"/>
              <a:t>Πηγές και σύνθεση των βιομηχανικών αποβλήτων</a:t>
            </a:r>
          </a:p>
          <a:p>
            <a:pPr>
              <a:buFont typeface="Arial" pitchFamily="34" charset="0"/>
              <a:buChar char="•"/>
            </a:pPr>
            <a:r>
              <a:rPr lang="el-GR" dirty="0"/>
              <a:t>Οι επιπτώσεις των αποβλήτων αυτών, στους υδρόβιους οργανισμούς, τον άνθρωπο, το έδαφος και στον αέρα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Βασικές μέθοδοι επεξεργασίας υγρών αποβλήτων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Φυσικές μέθοδοι επεξεργασίας (καθίζηση, διήθηση, φυγοκέντρηση)</a:t>
            </a:r>
          </a:p>
          <a:p>
            <a:r>
              <a:rPr lang="el-GR" dirty="0"/>
              <a:t>Χημικές μέθοδοι επεξεργασίας (εξουδετέρωση, χημική κατακρήμνιση, κροκίδωση/ συσσωμάτωση, οξείδωση)</a:t>
            </a:r>
          </a:p>
          <a:p>
            <a:r>
              <a:rPr lang="el-GR" dirty="0"/>
              <a:t>Βιολογικές μέθοδοι επεξεργασίας </a:t>
            </a:r>
            <a:r>
              <a:rPr lang="el-GR" dirty="0" smtClean="0"/>
              <a:t>(αποικοδόμηση οργανικών μέσω ενζύμων από μικροοργανισμούς, </a:t>
            </a:r>
            <a:r>
              <a:rPr lang="el-GR" dirty="0"/>
              <a:t>αερόβια επεξεργασία, αναερόβια επεξεργασία)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Σύγκριση αερόβιας και αναερόβιας διαδικασίας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000" dirty="0"/>
              <a:t>Οι βιολογικές μέθοδοι έχουν τη δυνατότητα να αξιοποιήσουν την φυσική μεταβολική ικανότητα που έχουν οι μικροοργανισμοί με βασικό στόχο τους την απομάκρυνση των οργανικών ρύπων. Η επιλογή είτε της αναερόβιας είτε της αερόβιας διαδικασίας εξαρτάται ανάλογα από την σύσταση την οποία έχουν τα λύματα, τις ενεργειακές απαιτήσεις κάθε εγκατάστασης αλλά και από το οργανικό φορτίο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573016"/>
            <a:ext cx="6477000" cy="263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346050"/>
          </a:xfrm>
        </p:spPr>
        <p:txBody>
          <a:bodyPr>
            <a:noAutofit/>
          </a:bodyPr>
          <a:lstStyle/>
          <a:p>
            <a:r>
              <a:rPr lang="el-GR" sz="2000" dirty="0"/>
              <a:t>Σύγκριση διάθεσης και επαναχρησιμοποίησης επεξεργασμένων αποβλήτων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l-GR" sz="2800" dirty="0" smtClean="0"/>
              <a:t>Διάθεση (απόρριψη στο αποχετευτικό σύστημα), αποθήκευση, φυσικοχημική σταθεροποίηση </a:t>
            </a:r>
          </a:p>
          <a:p>
            <a:pPr>
              <a:buNone/>
            </a:pPr>
            <a:endParaRPr lang="el-GR" dirty="0"/>
          </a:p>
        </p:txBody>
      </p:sp>
      <p:pic>
        <p:nvPicPr>
          <p:cNvPr id="5" name="4 - Εικόνα" descr="Στιγμιότυπο οθόνης 2026-08-20 19332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35696" y="1772816"/>
            <a:ext cx="5648277" cy="468058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Σύγχρονες τεχνολογίες – τάσεις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Μεμβρανικές διεργασίες (υπερδιήθηση, μικροδιήθηση, νανοφίλτρανση, αντίστροφη όσμωση)</a:t>
            </a:r>
          </a:p>
          <a:p>
            <a:r>
              <a:rPr lang="el-GR" dirty="0"/>
              <a:t>Προηγμένες οξειδώσεις – </a:t>
            </a:r>
            <a:r>
              <a:rPr lang="en-US" dirty="0"/>
              <a:t>Advanced Oxidation Processes (AOPs) (UV/H</a:t>
            </a:r>
            <a:r>
              <a:rPr lang="en-US" sz="1800" dirty="0"/>
              <a:t>2</a:t>
            </a:r>
            <a:r>
              <a:rPr lang="en-US" dirty="0"/>
              <a:t>O</a:t>
            </a:r>
            <a:r>
              <a:rPr lang="en-US" sz="1800" dirty="0"/>
              <a:t>2</a:t>
            </a:r>
            <a:r>
              <a:rPr lang="en-US" dirty="0"/>
              <a:t>, O</a:t>
            </a:r>
            <a:r>
              <a:rPr lang="en-US" sz="1800" dirty="0"/>
              <a:t>3</a:t>
            </a:r>
            <a:r>
              <a:rPr lang="en-US" dirty="0"/>
              <a:t>/UV, Fenton,</a:t>
            </a:r>
            <a:r>
              <a:rPr lang="el-GR" dirty="0"/>
              <a:t> ηλεκτροχημικές οξειδώσεις)</a:t>
            </a:r>
          </a:p>
          <a:p>
            <a:r>
              <a:rPr lang="el-GR" dirty="0"/>
              <a:t>Βιοαντιδραστήρες (μικροβιακοί, ενζυμικοί)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Σκοπός διπλωματικής εργασίας 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l-GR" sz="4800" dirty="0" smtClean="0"/>
              <a:t>· Να γίνει η  καταγραφή των  κύριων βιομηχανιών, δραστηριοτήτων του Νομού Ευβοίας που παράγουν υγρά απόβλητα.</a:t>
            </a:r>
          </a:p>
          <a:p>
            <a:r>
              <a:rPr lang="el-GR" sz="4800" dirty="0" smtClean="0"/>
              <a:t>· Να αποτυπωθεί η υφιστάμενη κατάσταση των εγκαταστάσεων επεξεργασίας και διάθεσης υγρών βιομηχανικών αποβλήτων.</a:t>
            </a:r>
          </a:p>
          <a:p>
            <a:r>
              <a:rPr lang="el-GR" sz="4800" dirty="0" smtClean="0"/>
              <a:t>· Να αναδειχθούν πρόσφατες τεχνολογικές τάσεις και καινοτομίες που εφαρμόζονται ή σχεδιάζεται να εφαρμοστούν στην περιοχή.</a:t>
            </a:r>
          </a:p>
          <a:p>
            <a:r>
              <a:rPr lang="el-GR" sz="4800" dirty="0" smtClean="0"/>
              <a:t>· Να εντοπιστούν τα βασικά προβλήματα και οι προκλήσεις που αντιμετωπίζουν οι βιομηχανίες και οι τοπικές αρχές στη διαχείριση αυτών των αποβλήτων.</a:t>
            </a:r>
          </a:p>
          <a:p>
            <a:r>
              <a:rPr lang="el-GR" sz="4800" dirty="0" smtClean="0"/>
              <a:t>· Να γίνει αξιολόγηση της αποτελεσματικότητας της εφαρμογής των υφιστάμενων νομοθετικών ρυθμίσεων και των ελεγκτικών μηχανισμών.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Περιφέρεια Στερεάς Ελλάδας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Βιομηχανικές δραστηριότητες στην Π.Ε. Στερεάς Ελλάδας</a:t>
            </a:r>
          </a:p>
          <a:p>
            <a:r>
              <a:rPr lang="el-GR" dirty="0"/>
              <a:t>Υποδομές διαχείρισης υγρών αποβλήτων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Βασικά περιβαλλοντικά ζητήματα στην Περιφέρεια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Ρύπανση υδάτινων συστημάτων και ιδιαίτερα του Ασωπού ποταμού </a:t>
            </a:r>
          </a:p>
          <a:p>
            <a:r>
              <a:rPr lang="el-GR" dirty="0"/>
              <a:t>Διαχείριση στερεών αποβλήτων και μονάδες καύσης </a:t>
            </a:r>
          </a:p>
          <a:p>
            <a:r>
              <a:rPr lang="el-GR" dirty="0"/>
              <a:t>Ανεξέλεγκτη διάθεση αποβλήτων σε παράνομες χωματερές </a:t>
            </a:r>
          </a:p>
          <a:p>
            <a:r>
              <a:rPr lang="el-GR" dirty="0"/>
              <a:t>Λειψυδρία, Δασικές πυρκαγιές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Νομός Εύβοιας – Μελέτη περίπτωσης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715963" indent="-446088">
              <a:buFont typeface="Wingdings" pitchFamily="2" charset="2"/>
              <a:buChar char="Ø"/>
            </a:pPr>
            <a:r>
              <a:rPr lang="el-GR" dirty="0"/>
              <a:t>Βασικές δραστηριότητες στο Νομό Εύβοιας </a:t>
            </a:r>
          </a:p>
          <a:p>
            <a:r>
              <a:rPr lang="el-GR" dirty="0"/>
              <a:t>Γεωργία </a:t>
            </a:r>
          </a:p>
          <a:p>
            <a:r>
              <a:rPr lang="el-GR" dirty="0"/>
              <a:t>Κτηνοτροφία </a:t>
            </a:r>
          </a:p>
          <a:p>
            <a:r>
              <a:rPr lang="el-GR" dirty="0"/>
              <a:t>Τουρισμός </a:t>
            </a:r>
          </a:p>
          <a:p>
            <a:r>
              <a:rPr lang="el-GR" dirty="0"/>
              <a:t>Βιομηχανία </a:t>
            </a:r>
          </a:p>
          <a:p>
            <a:endParaRPr lang="el-GR" dirty="0"/>
          </a:p>
          <a:p>
            <a:pPr marL="715963" indent="-446088">
              <a:buFont typeface="Wingdings" pitchFamily="2" charset="2"/>
              <a:buChar char="Ø"/>
            </a:pPr>
            <a:r>
              <a:rPr lang="el-GR" dirty="0"/>
              <a:t>Βιομηχανίες </a:t>
            </a:r>
          </a:p>
          <a:p>
            <a:r>
              <a:rPr lang="el-GR" dirty="0"/>
              <a:t>Τσιμεντοβιομηχανία</a:t>
            </a:r>
          </a:p>
          <a:p>
            <a:r>
              <a:rPr lang="el-GR" dirty="0"/>
              <a:t>Βιομηχανίες τροφίμων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Τσιμεντοβιομηχανίες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l-GR" dirty="0"/>
              <a:t>ΑΓΕΤ, Ηρακλής Μυλάκι Αλιβερίου, παραγωγή τσιμέντου και δομικών υλικών </a:t>
            </a:r>
          </a:p>
          <a:p>
            <a:r>
              <a:rPr lang="el-GR" dirty="0"/>
              <a:t>Υγρά απόβλητα από διαδικασίες ψύξης, πλύσης μηχανημάτων και καθαρισμού πρώτων υλών</a:t>
            </a:r>
          </a:p>
          <a:p>
            <a:r>
              <a:rPr lang="el-GR" dirty="0"/>
              <a:t>Τα υγρά αυτά απόβλητα περιέχουν αιωρούμενα στερεά, υψηλές τιμές </a:t>
            </a:r>
            <a:r>
              <a:rPr lang="en-US" dirty="0"/>
              <a:t>pH, </a:t>
            </a:r>
            <a:r>
              <a:rPr lang="el-GR" dirty="0"/>
              <a:t>ανόργανα άλατα, βαρέα μέταλλα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b="1" dirty="0"/>
              <a:t>Η ανεπαρκής επεξεργασία τους, προκαλεί ρύπανση υπόγειων και επιφανειακών υδάτων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476672"/>
          </a:xfrm>
        </p:spPr>
        <p:txBody>
          <a:bodyPr>
            <a:normAutofit fontScale="90000"/>
          </a:bodyPr>
          <a:lstStyle/>
          <a:p>
            <a:r>
              <a:rPr lang="el-GR" dirty="0"/>
              <a:t>Βιομηχανίες τροφίμων και ποτών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832648"/>
          </a:xfrm>
        </p:spPr>
        <p:txBody>
          <a:bodyPr>
            <a:normAutofit fontScale="70000" lnSpcReduction="20000"/>
          </a:bodyPr>
          <a:lstStyle/>
          <a:p>
            <a:r>
              <a:rPr lang="el-GR" dirty="0"/>
              <a:t>Αγροτική παραγωγή και μεταποίηση τροφίμων (π.χ. </a:t>
            </a:r>
            <a:r>
              <a:rPr lang="en-US" dirty="0"/>
              <a:t>Paliria Souliotis</a:t>
            </a:r>
            <a:r>
              <a:rPr lang="el-GR" dirty="0"/>
              <a:t> στα πολιτικά Εύβοιας κονσερβοποιημένα προϊόντα, </a:t>
            </a:r>
            <a:r>
              <a:rPr lang="en-US" dirty="0"/>
              <a:t>HQF </a:t>
            </a:r>
            <a:r>
              <a:rPr lang="el-GR" dirty="0"/>
              <a:t>όμιλος Ι. Φιλίππου κοτόπουλα, Κανάκη προϊόντα ζαχαροπλαστικής, </a:t>
            </a:r>
            <a:r>
              <a:rPr lang="en-US" dirty="0"/>
              <a:t>Evia Life </a:t>
            </a:r>
            <a:r>
              <a:rPr lang="el-GR" dirty="0"/>
              <a:t>αποξηραμένα σύκα στον Ταξιάρχη Β . Εύβοιας, </a:t>
            </a:r>
            <a:r>
              <a:rPr lang="en-US" dirty="0"/>
              <a:t>Almanda </a:t>
            </a:r>
            <a:r>
              <a:rPr lang="el-GR" dirty="0"/>
              <a:t>ξηροί καρποί, Άρτος &amp; ζύμη Αλιμπινίσης ψωμιά και προϊόντα ζύμης)</a:t>
            </a:r>
          </a:p>
          <a:p>
            <a:r>
              <a:rPr lang="el-GR" dirty="0"/>
              <a:t>Τυροκομικές μονάδες (π.χ. Τυροκομική Εύβοιας, </a:t>
            </a:r>
            <a:r>
              <a:rPr lang="en-US" dirty="0"/>
              <a:t>Biofarm </a:t>
            </a:r>
            <a:r>
              <a:rPr lang="el-GR" dirty="0"/>
              <a:t>Α.Ε. Κάρυστος, Πέππας Γεώργιος και ΣΙΑ Ο.Ε. στους Ζάρακες Εύβοιας, </a:t>
            </a:r>
            <a:r>
              <a:rPr lang="en-US" dirty="0"/>
              <a:t>Maltezos Farm </a:t>
            </a:r>
            <a:r>
              <a:rPr lang="el-GR" dirty="0"/>
              <a:t>στα Στύρα, τυροκομεία Γιαννακάρη και Βασιλείου στο Δήμο Καρύστου)</a:t>
            </a:r>
          </a:p>
          <a:p>
            <a:r>
              <a:rPr lang="el-GR" dirty="0"/>
              <a:t>Οινοποιεία (π.χ. κτήμα Αβαντής Χαλκίδα, </a:t>
            </a:r>
            <a:r>
              <a:rPr lang="en-US" dirty="0"/>
              <a:t>Vriniotis Winery </a:t>
            </a:r>
            <a:r>
              <a:rPr lang="el-GR" dirty="0"/>
              <a:t>Β . Εύβοια, </a:t>
            </a:r>
            <a:r>
              <a:rPr lang="en-US" dirty="0"/>
              <a:t>Lykos Winery </a:t>
            </a:r>
            <a:r>
              <a:rPr lang="el-GR" dirty="0"/>
              <a:t>Ερέτρια, </a:t>
            </a:r>
            <a:r>
              <a:rPr lang="en-US" dirty="0"/>
              <a:t>Montofoli Wine Estate, </a:t>
            </a:r>
            <a:r>
              <a:rPr lang="el-GR" dirty="0"/>
              <a:t>κτήμα Τριανταφύλλη, και οινοποιητικός συνεταιρισμός Καρύστου – Μαρμαρίου </a:t>
            </a:r>
          </a:p>
          <a:p>
            <a:r>
              <a:rPr lang="en-US" dirty="0"/>
              <a:t>Dirfys Mushrooms </a:t>
            </a:r>
            <a:r>
              <a:rPr lang="el-GR" dirty="0"/>
              <a:t>τυποποίηση μανιταριών </a:t>
            </a:r>
          </a:p>
          <a:p>
            <a:r>
              <a:rPr lang="el-GR" dirty="0"/>
              <a:t>Επιχειρήσεις – μονάδες επεξεργασίας ελαιολάδου, μελιού και άλλων αγροτικών προϊόντων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b="1" dirty="0"/>
              <a:t>Από αυτές τις δραστηριότητες παράγονται απόβλητα με υψηλό οργανικό φορτίο (</a:t>
            </a:r>
            <a:r>
              <a:rPr lang="en-US" b="1" dirty="0"/>
              <a:t>BOD, COD), </a:t>
            </a:r>
            <a:r>
              <a:rPr lang="el-GR" b="1" dirty="0"/>
              <a:t>λίπη, έλαια και θρεπτικά στοιχεία (άζωτο και φώσφορο)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404664"/>
          </a:xfrm>
        </p:spPr>
        <p:txBody>
          <a:bodyPr>
            <a:noAutofit/>
          </a:bodyPr>
          <a:lstStyle/>
          <a:p>
            <a:r>
              <a:rPr lang="el-GR" sz="3600" dirty="0"/>
              <a:t>Χημικές και μεταλλευτικές δραστηριότητες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ΛΑΡΚΟ Γενική Μεταλλευτική και Μεταλλουργική Α.Ε. εξόρυξη και επεξεργασία νικελίου Β. Εύβοια, Λάρυμνα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b="1" dirty="0"/>
              <a:t>Τα υγρά αυτά απόβλητα </a:t>
            </a:r>
            <a:r>
              <a:rPr lang="el-GR" b="1" dirty="0" smtClean="0"/>
              <a:t>περιέχουν </a:t>
            </a:r>
            <a:r>
              <a:rPr lang="en-US" b="1" dirty="0"/>
              <a:t>Cr (</a:t>
            </a:r>
            <a:r>
              <a:rPr lang="el-GR" b="1" dirty="0"/>
              <a:t>χρώμιο), </a:t>
            </a:r>
            <a:r>
              <a:rPr lang="en-US" b="1" dirty="0"/>
              <a:t>Ni </a:t>
            </a:r>
            <a:r>
              <a:rPr lang="el-GR" b="1" dirty="0"/>
              <a:t>(νικέλιο), </a:t>
            </a:r>
            <a:r>
              <a:rPr lang="en-US" b="1" dirty="0"/>
              <a:t>Pb (</a:t>
            </a:r>
            <a:r>
              <a:rPr lang="el-GR" b="1" dirty="0"/>
              <a:t>μόλυβδος), </a:t>
            </a:r>
            <a:r>
              <a:rPr lang="el-GR" b="1" dirty="0" smtClean="0"/>
              <a:t>και άλλα βαρέα μέταλλα, όπως και τοξικές </a:t>
            </a:r>
            <a:r>
              <a:rPr lang="el-GR" b="1" dirty="0"/>
              <a:t>οργανικές ενώσεις και όξινα αλκαλικά διαλύματα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34082"/>
          </a:xfrm>
        </p:spPr>
        <p:txBody>
          <a:bodyPr>
            <a:noAutofit/>
          </a:bodyPr>
          <a:lstStyle/>
          <a:p>
            <a:r>
              <a:rPr lang="el-GR" sz="2400" dirty="0"/>
              <a:t>Δίκτυο εγκαταστάσεων επεξεργασίας υγρών αποβλήτων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67544" y="980728"/>
            <a:ext cx="8568952" cy="5688632"/>
          </a:xfrm>
        </p:spPr>
        <p:txBody>
          <a:bodyPr>
            <a:no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el-GR" sz="2500" dirty="0"/>
              <a:t>Εγκαταστάσεις επεξεργασίας λυμάτων Χαλκίδα, Ερέτρια, Κάρυστος, Αλιβέρι, Ιστιαία</a:t>
            </a:r>
          </a:p>
          <a:p>
            <a:r>
              <a:rPr lang="el-GR" sz="2500" dirty="0"/>
              <a:t>Βιολογικές μέθοδοι επεξεργασίας πριν την διάθεση τους, στο περιβάλλον</a:t>
            </a:r>
          </a:p>
          <a:p>
            <a:r>
              <a:rPr lang="el-GR" sz="2500" dirty="0"/>
              <a:t>Συστήματα ενεργού ιλύος, παρατεταμένος αερισμός</a:t>
            </a:r>
          </a:p>
          <a:p>
            <a:r>
              <a:rPr lang="el-GR" sz="2500" dirty="0"/>
              <a:t>Δευτεροβάθμια επεξεργασία, για απομάκρυνση οργανικού φορτίου και αιωρούμενων στερεών στα λύματα</a:t>
            </a:r>
            <a:endParaRPr lang="en-US" sz="2500" dirty="0"/>
          </a:p>
          <a:p>
            <a:pPr marL="0" indent="0">
              <a:buNone/>
            </a:pPr>
            <a:endParaRPr lang="el-GR" sz="1400" dirty="0"/>
          </a:p>
          <a:p>
            <a:pPr algn="ctr">
              <a:buFont typeface="Wingdings" pitchFamily="2" charset="2"/>
              <a:buChar char="Ø"/>
            </a:pPr>
            <a:r>
              <a:rPr lang="el-GR" sz="2500" dirty="0"/>
              <a:t>Ιδιωτικές εγκαταστάσεις επεξεργασίας υγρών αποβλήτων, </a:t>
            </a:r>
            <a:r>
              <a:rPr lang="en-US" sz="2500" dirty="0"/>
              <a:t/>
            </a:r>
            <a:br>
              <a:rPr lang="en-US" sz="2500" dirty="0"/>
            </a:br>
            <a:r>
              <a:rPr lang="el-GR" sz="2500" dirty="0"/>
              <a:t>που ανήκουν σε μεγάλες βιομηχανικές μονάδες (μεταλλουργίας, τροφίμων, χημικών προϊόντων)</a:t>
            </a:r>
          </a:p>
          <a:p>
            <a:r>
              <a:rPr lang="el-GR" sz="2500" dirty="0"/>
              <a:t>φυσικοχημικές και βιολογικές μέθοδοι επεξεργασίας, βιοαντιδραστήρες (</a:t>
            </a:r>
            <a:r>
              <a:rPr lang="en-US" sz="2500" dirty="0"/>
              <a:t>MBR), </a:t>
            </a:r>
            <a:r>
              <a:rPr lang="el-GR" sz="2500" dirty="0"/>
              <a:t>συνδυάζοντας διήθηση</a:t>
            </a:r>
            <a:r>
              <a:rPr lang="en-US" sz="2500" dirty="0"/>
              <a:t> </a:t>
            </a:r>
            <a:r>
              <a:rPr lang="el-GR" sz="2500" dirty="0"/>
              <a:t>μεμβρανών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755576" y="367444"/>
            <a:ext cx="7772400" cy="506487"/>
          </a:xfrm>
        </p:spPr>
        <p:txBody>
          <a:bodyPr>
            <a:normAutofit fontScale="90000"/>
          </a:bodyPr>
          <a:lstStyle/>
          <a:p>
            <a:r>
              <a:rPr lang="el-GR" sz="3600" dirty="0"/>
              <a:t>Χαρακτηριστικά αποβλήτων βιομηχανιών παραγωγής και επεξεργασίας τροφίμων</a:t>
            </a:r>
          </a:p>
        </p:txBody>
      </p:sp>
      <p:pic>
        <p:nvPicPr>
          <p:cNvPr id="4" name="3 - Εικόνα" descr="Στιγμιότυπο οθόνης 2026-08-23 14033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9840" y="1174864"/>
            <a:ext cx="6904319" cy="549449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Πίνακας κατηγοριοποίησης μονάδων ανά περιοχή </a:t>
            </a:r>
          </a:p>
        </p:txBody>
      </p:sp>
      <p:pic>
        <p:nvPicPr>
          <p:cNvPr id="4" name="3 - Θέση περιεχομένου" descr="Στιγμιότυπο οθόνης 2026-08-21 171116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772816"/>
            <a:ext cx="8589957" cy="2098058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Πίνακας τύπων αποβλήτων και ανάλυση περιβαλλοντικού κινδύνου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00808"/>
            <a:ext cx="8538636" cy="21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548680"/>
          </a:xfrm>
        </p:spPr>
        <p:txBody>
          <a:bodyPr>
            <a:noAutofit/>
          </a:bodyPr>
          <a:lstStyle/>
          <a:p>
            <a:r>
              <a:rPr lang="el-GR" sz="1400" dirty="0"/>
              <a:t>Αναδυόμενες τεχνολογίες &amp; τάσεις στην επεξεργασία υγρών αποβλήτων, στο πλαίσιο κυκλικής οικονομίας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92312"/>
            <a:ext cx="7992888" cy="6421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Αναερόβια χώνευση υγρών αποβλήτων στην βιομηχανία τροφίμων</a:t>
            </a:r>
            <a:endParaRPr lang="el-GR" dirty="0"/>
          </a:p>
        </p:txBody>
      </p:sp>
      <p:pic>
        <p:nvPicPr>
          <p:cNvPr id="4" name="3 - Θέση περιεχομένου" descr="Σχήμα 1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628800"/>
            <a:ext cx="288032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- TextBox"/>
          <p:cNvSpPr txBox="1"/>
          <p:nvPr/>
        </p:nvSpPr>
        <p:spPr>
          <a:xfrm>
            <a:off x="467544" y="4797152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Αναερόβια χώνευση λυμάτων στην βιομηχανία τροφίμων </a:t>
            </a:r>
          </a:p>
        </p:txBody>
      </p:sp>
      <p:pic>
        <p:nvPicPr>
          <p:cNvPr id="6" name="5 - Εικόνα" descr="Σχήμα 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1628800"/>
            <a:ext cx="244827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- TextBox"/>
          <p:cNvSpPr txBox="1"/>
          <p:nvPr/>
        </p:nvSpPr>
        <p:spPr>
          <a:xfrm>
            <a:off x="3059832" y="4797152"/>
            <a:ext cx="2664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Στρατηγικές ενίσχυσης αναερόβιας χώνευσης στην βιομηχανία τροφίμων</a:t>
            </a:r>
          </a:p>
        </p:txBody>
      </p:sp>
      <p:pic>
        <p:nvPicPr>
          <p:cNvPr id="9" name="8 - Εικόνα" descr="Σχήμα 3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1628800"/>
            <a:ext cx="2952328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- TextBox"/>
          <p:cNvSpPr txBox="1"/>
          <p:nvPr/>
        </p:nvSpPr>
        <p:spPr>
          <a:xfrm>
            <a:off x="6084168" y="4797152"/>
            <a:ext cx="288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Μηχανισμός αναερόβιας χώνευσης λυμάτων στην βιομηχανία τροφίμων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Τύποι μεταλλευτικών αποβλήτων</a:t>
            </a:r>
          </a:p>
        </p:txBody>
      </p:sp>
      <p:pic>
        <p:nvPicPr>
          <p:cNvPr id="4" name="3 - Θέση περιεχομένου" descr="τυποι μεταλευτικων αποβλήτων 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80435" y="1600200"/>
            <a:ext cx="6983129" cy="4525963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el-GR" sz="3600" dirty="0"/>
              <a:t>Περιβαλλοντικές επιπτώσεις στην Εύβοια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692696"/>
            <a:ext cx="8435280" cy="5976664"/>
          </a:xfrm>
        </p:spPr>
        <p:txBody>
          <a:bodyPr/>
          <a:lstStyle/>
          <a:p>
            <a:r>
              <a:rPr lang="el-GR" dirty="0"/>
              <a:t>Επιπτώσεις στα υπόγεια και επιφανειακά ύδατα </a:t>
            </a:r>
          </a:p>
          <a:p>
            <a:r>
              <a:rPr lang="el-GR" dirty="0"/>
              <a:t>Εξασθενές χρώμιο (</a:t>
            </a:r>
            <a:r>
              <a:rPr lang="en-US" dirty="0"/>
              <a:t>Cr (VI)), </a:t>
            </a:r>
            <a:r>
              <a:rPr lang="el-GR" dirty="0"/>
              <a:t>τοξικότητα και καρκινογόνος δράση </a:t>
            </a:r>
          </a:p>
          <a:p>
            <a:r>
              <a:rPr lang="el-GR" dirty="0"/>
              <a:t>Επιβάρυνση Ασωπού ποταμού – Ευβοίας από ιζήματα και ρύπους </a:t>
            </a:r>
          </a:p>
          <a:p>
            <a:r>
              <a:rPr lang="el-GR" sz="2400" dirty="0"/>
              <a:t>Περιοχή μελέτης σχετικά με τους ρύπους (</a:t>
            </a:r>
            <a:r>
              <a:rPr lang="en-US" sz="2400" dirty="0"/>
              <a:t>Michael Angelidis</a:t>
            </a:r>
            <a:r>
              <a:rPr lang="el-GR" sz="2400" dirty="0"/>
              <a:t> &amp; </a:t>
            </a:r>
            <a:r>
              <a:rPr lang="en-US" sz="2400" dirty="0"/>
              <a:t>Maria Aloupi</a:t>
            </a:r>
            <a:r>
              <a:rPr lang="el-GR" sz="2400" dirty="0"/>
              <a:t>, 2000)</a:t>
            </a:r>
          </a:p>
        </p:txBody>
      </p:sp>
      <p:pic>
        <p:nvPicPr>
          <p:cNvPr id="4" name="3 - Εικόνα" descr="https://ars.els-cdn.com/content/image/1-s2.0-S0025326X99001745-gr1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4293096"/>
            <a:ext cx="3154204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l-GR" dirty="0"/>
              <a:t>Βασικά συμπεράσματα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72608"/>
          </a:xfrm>
        </p:spPr>
        <p:txBody>
          <a:bodyPr>
            <a:normAutofit fontScale="92500" lnSpcReduction="10000"/>
          </a:bodyPr>
          <a:lstStyle/>
          <a:p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Έντονη βιομηχανική δραστηριότητα στη Στερεά Ελλάδα και ιδιαίτερα στην Εύβοια. Σημαντικές πιέσεις στους επιφανειακούς και υπόγειους υδατικούς πόρους.</a:t>
            </a:r>
          </a:p>
          <a:p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Υπάρχει θεσμικό πλαίσιο και διαθέσιμες τεχνολογίες επεξεργασίας. </a:t>
            </a:r>
          </a:p>
          <a:p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 εφαρμογή των πρακτικών διαχείρισης δεν είναι πάντα ομοιόμορφη και αποτελεσματική. </a:t>
            </a:r>
          </a:p>
          <a:p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Απαιτείται ενίσχυση της παρακολούθησης και του περιβαλλοντικού ελέγχου. </a:t>
            </a:r>
          </a:p>
          <a:p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Χαρακτηριστικό παράδειγμα περιβαλλοντικής επιβάρυνσης, αποτελεί η περίπτωση του Ασωπού.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Προτάσεις και προοπτικές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Έμφαση στην πρόληψη της ρύπανσης στην πηγή. </a:t>
            </a:r>
          </a:p>
          <a:p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Ενίσχυση της επαναχρησιμοποίησης νερού και της κυκλικής οικονομίας.</a:t>
            </a:r>
          </a:p>
          <a:p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Εκσυγχρονισμός των υποδομών επεξεργασίας.</a:t>
            </a:r>
          </a:p>
          <a:p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Αξιοποίηση αισθητήρων και ψηφιακών συστημάτων και τεχνητής νοημοσύνης. </a:t>
            </a:r>
          </a:p>
          <a:p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Συστηματική παρακολούθηση της ποιότητας των υδάτων και των απορρίψεων.</a:t>
            </a:r>
          </a:p>
          <a:p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Ενίσχυση της συνεργασίας μεταξύ βιομηχανίας – πολιτείας – τοπικής κοινωνίας.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Βιώσιμη διαχείριση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itchFamily="2" charset="2"/>
              <a:buChar char="ü"/>
            </a:pPr>
            <a:r>
              <a:rPr lang="el-GR" dirty="0"/>
              <a:t>ΒΙΩΣΙΜΗ ΔΙΑΧΕΙΡΙΣΗ = </a:t>
            </a:r>
          </a:p>
          <a:p>
            <a:pPr algn="ctr">
              <a:buFont typeface="Wingdings" pitchFamily="2" charset="2"/>
              <a:buChar char="Ø"/>
            </a:pPr>
            <a:r>
              <a:rPr lang="el-GR" dirty="0"/>
              <a:t>ΠΡΟΛΗΨΗ +</a:t>
            </a:r>
          </a:p>
          <a:p>
            <a:pPr algn="ctr">
              <a:buFont typeface="Wingdings" pitchFamily="2" charset="2"/>
              <a:buChar char="Ø"/>
            </a:pPr>
            <a:r>
              <a:rPr lang="el-GR" dirty="0"/>
              <a:t> ΕΠΕΞΕΡΓΑΣΙΑ + </a:t>
            </a:r>
          </a:p>
          <a:p>
            <a:pPr marL="514350" indent="-514350" algn="ctr">
              <a:buFont typeface="Wingdings" pitchFamily="2" charset="2"/>
              <a:buChar char="Ø"/>
            </a:pPr>
            <a:r>
              <a:rPr lang="el-GR" dirty="0"/>
              <a:t>ΕΠΑΝΑΧΡΗΣΙΜΟΠΟΙΗΣΗ + </a:t>
            </a:r>
          </a:p>
          <a:p>
            <a:pPr algn="ctr">
              <a:buFont typeface="Wingdings" pitchFamily="2" charset="2"/>
              <a:buChar char="Ø"/>
            </a:pPr>
            <a:r>
              <a:rPr lang="el-GR" dirty="0"/>
              <a:t>ΣΥΝΕΧΗΣ ΕΛΕΓΧΟΣ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DA3AD86-03E3-644F-C21B-89453AF26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>
            <a:extLst>
              <a:ext uri="{FF2B5EF4-FFF2-40B4-BE49-F238E27FC236}">
                <a16:creationId xmlns="" xmlns:a16="http://schemas.microsoft.com/office/drawing/2014/main" id="{4A42C10C-9ED1-522B-94AB-35BF326D6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820688"/>
          </a:xfrm>
        </p:spPr>
        <p:txBody>
          <a:bodyPr/>
          <a:lstStyle/>
          <a:p>
            <a:pPr marL="0" indent="0" algn="ctr">
              <a:buNone/>
            </a:pPr>
            <a:r>
              <a:rPr lang="el-GR" dirty="0"/>
              <a:t>Ευχαριστώ για την προσοχή σας!</a:t>
            </a:r>
          </a:p>
        </p:txBody>
      </p:sp>
    </p:spTree>
    <p:extLst>
      <p:ext uri="{BB962C8B-B14F-4D97-AF65-F5344CB8AC3E}">
        <p14:creationId xmlns="" xmlns:p14="http://schemas.microsoft.com/office/powerpoint/2010/main" val="2598688234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Προσαρμοσμένος 6">
      <a:dk1>
        <a:srgbClr val="B83D68"/>
      </a:dk1>
      <a:lt1>
        <a:srgbClr val="F9EFF7"/>
      </a:lt1>
      <a:dk2>
        <a:srgbClr val="E2AFD8"/>
      </a:dk2>
      <a:lt2>
        <a:srgbClr val="F0D7EB"/>
      </a:lt2>
      <a:accent1>
        <a:srgbClr val="B83D68"/>
      </a:accent1>
      <a:accent2>
        <a:srgbClr val="AC66BB"/>
      </a:accent2>
      <a:accent3>
        <a:srgbClr val="FFFFFF"/>
      </a:accent3>
      <a:accent4>
        <a:srgbClr val="F6E8F3"/>
      </a:accent4>
      <a:accent5>
        <a:srgbClr val="CF6DA4"/>
      </a:accent5>
      <a:accent6>
        <a:srgbClr val="F0D7EB"/>
      </a:accent6>
      <a:hlink>
        <a:srgbClr val="B83D68"/>
      </a:hlink>
      <a:folHlink>
        <a:srgbClr val="FF0000"/>
      </a:folHlink>
    </a:clrScheme>
    <a:fontScheme name="Προσαρμοσμένος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2056</TotalTime>
  <Words>1337</Words>
  <Application>Microsoft Office PowerPoint</Application>
  <PresentationFormat>Προβολή στην οθόνη (4:3)</PresentationFormat>
  <Paragraphs>151</Paragraphs>
  <Slides>32</Slides>
  <Notes>12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32</vt:i4>
      </vt:variant>
    </vt:vector>
  </HeadingPairs>
  <TitlesOfParts>
    <vt:vector size="33" baseType="lpstr">
      <vt:lpstr>Θέμα του Office</vt:lpstr>
      <vt:lpstr>¨ΔΙΑΧΕΙΡΙΣΗ ΥΓΡΩΝ ΒΙΟΜΗΧΑΝΙΚΩΝ ΑΠΟΒΛΗΤΩΝ ΣΤΗΝ ΠΕΡΙΦΕΡΕΙΑ ΣΤΕΡΕΑΣ ΕΛΛΑΔΑΣ: ΠΡΟΣΦΑΤΕΣ ΤΑΣΕΙΣ ΣΤΟ ΝΟΜΟ ΕΥΒΟΙΑΣ¨</vt:lpstr>
      <vt:lpstr>Κύρια περιβαλλοντικά ζητήματα από υγρά απόβλητα </vt:lpstr>
      <vt:lpstr>Βασικοί πυλώνες αντιμετώπισης ρύπανσης </vt:lpstr>
      <vt:lpstr>Ρόλος του νερού στα υγρά απόβλητα </vt:lpstr>
      <vt:lpstr>Οδηγία ΕΟΚ/91/271</vt:lpstr>
      <vt:lpstr>Βασικότερος στόχος όλων μέσω της οδηγίας: ΕΟΚ/91/271</vt:lpstr>
      <vt:lpstr>Επιπλέον νομοθετικά πλαίσια </vt:lpstr>
      <vt:lpstr>Αριθμός ετήσιων δημοσιεύσεων σχετικά με τα βιομηχανικά λύματα</vt:lpstr>
      <vt:lpstr>Περιβαλλοντικές επιπτώσεις βιομηχανικών αποβλήτων </vt:lpstr>
      <vt:lpstr>Βασικές μέθοδοι επεξεργασίας υγρών αποβλήτων</vt:lpstr>
      <vt:lpstr>Σύγκριση αερόβιας και αναερόβιας διαδικασίας</vt:lpstr>
      <vt:lpstr>Σύγκριση διάθεσης και επαναχρησιμοποίησης επεξεργασμένων αποβλήτων</vt:lpstr>
      <vt:lpstr>Σύγχρονες τεχνολογίες – τάσεις </vt:lpstr>
      <vt:lpstr>Σκοπός διπλωματικής εργασίας </vt:lpstr>
      <vt:lpstr>Περιφέρεια Στερεάς Ελλάδας</vt:lpstr>
      <vt:lpstr>Βασικά περιβαλλοντικά ζητήματα στην Περιφέρεια </vt:lpstr>
      <vt:lpstr>Νομός Εύβοιας – Μελέτη περίπτωσης</vt:lpstr>
      <vt:lpstr>Τσιμεντοβιομηχανίες </vt:lpstr>
      <vt:lpstr>Βιομηχανίες τροφίμων και ποτών </vt:lpstr>
      <vt:lpstr>Χημικές και μεταλλευτικές δραστηριότητες </vt:lpstr>
      <vt:lpstr>Δίκτυο εγκαταστάσεων επεξεργασίας υγρών αποβλήτων</vt:lpstr>
      <vt:lpstr>Χαρακτηριστικά αποβλήτων βιομηχανιών παραγωγής και επεξεργασίας τροφίμων</vt:lpstr>
      <vt:lpstr>Πίνακας κατηγοριοποίησης μονάδων ανά περιοχή </vt:lpstr>
      <vt:lpstr>Πίνακας τύπων αποβλήτων και ανάλυση περιβαλλοντικού κινδύνου</vt:lpstr>
      <vt:lpstr>Αναδυόμενες τεχνολογίες &amp; τάσεις στην επεξεργασία υγρών αποβλήτων, στο πλαίσιο κυκλικής οικονομίας</vt:lpstr>
      <vt:lpstr>Αναερόβια χώνευση υγρών αποβλήτων στην βιομηχανία τροφίμων</vt:lpstr>
      <vt:lpstr>Τύποι μεταλλευτικών αποβλήτων</vt:lpstr>
      <vt:lpstr>Περιβαλλοντικές επιπτώσεις στην Εύβοια</vt:lpstr>
      <vt:lpstr>Βασικά συμπεράσματα</vt:lpstr>
      <vt:lpstr>Προτάσεις και προοπτικές </vt:lpstr>
      <vt:lpstr>Βιώσιμη διαχείριση</vt:lpstr>
      <vt:lpstr>Διαφάνεια 32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¨ΔΙΑΧΕΙΡΙΣΗ ΥΓΡΩΝ ΒΙΟΜΗΧΑΝΙΚΩΝ ΑΠΟΒΛΗΤΩΝ ΣΤΗΝ ΠΕΡΙΦΕΡΕΙΑ ΣΤΕΡΕΑΣ ΕΛΛΑΔΑΣ: ΠΡΟΣΦΑΤΕΣ ΤΑΣΕΙΣ ΣΤΟ ΝΟΜΟ ΕΥΒΟΙΑΣ¨</dc:title>
  <dc:creator>PC</dc:creator>
  <cp:lastModifiedBy>PC</cp:lastModifiedBy>
  <cp:revision>104</cp:revision>
  <dcterms:created xsi:type="dcterms:W3CDTF">2026-06-24T18:20:20Z</dcterms:created>
  <dcterms:modified xsi:type="dcterms:W3CDTF">2026-09-26T10:54:35Z</dcterms:modified>
</cp:coreProperties>
</file>