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7" r:id="rId17"/>
    <p:sldId id="278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E1E82"/>
    <a:srgbClr val="272F3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97" autoAdjust="0"/>
    <p:restoredTop sz="94660" autoAdjust="0"/>
  </p:normalViewPr>
  <p:slideViewPr>
    <p:cSldViewPr snapToGrid="0">
      <p:cViewPr>
        <p:scale>
          <a:sx n="50" d="100"/>
          <a:sy n="50" d="100"/>
        </p:scale>
        <p:origin x="-1243" y="-4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012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F48751B4-DA84-40A7-BC8B-83C46508B8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920D251-05E8-4262-BF71-A4AE8D7D7F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1D389-E579-4BB3-BF3F-61B9913344CF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6F3F761-3B4D-4508-86C7-F65D862BD3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D1E7C55-9969-44B7-A1F6-8C6BCD629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235C2-E0B8-4769-A7D5-067FE51369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7633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06895-E411-444E-92F0-E1F43C5B9AD4}" type="datetimeFigureOut">
              <a:rPr lang="el-GR" smtClean="0"/>
              <a:pPr/>
              <a:t>25/9/2025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6B0DF-8290-49D6-AD4A-66FEFED85A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70288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35161"/>
            <a:ext cx="9144000" cy="1874801"/>
          </a:xfrm>
        </p:spPr>
        <p:txBody>
          <a:bodyPr anchor="b">
            <a:noAutofit/>
          </a:bodyPr>
          <a:lstStyle>
            <a:lvl1pPr algn="ctr">
              <a:defRPr sz="4000" baseline="0">
                <a:solidFill>
                  <a:srgbClr val="CE1E82"/>
                </a:solidFill>
              </a:defRPr>
            </a:lvl1pPr>
          </a:lstStyle>
          <a:p>
            <a:r>
              <a:rPr lang="el-GR" dirty="0"/>
              <a:t>Τίτλος Μεταπτυχιακής Διπλωματικής Εργασίας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744913"/>
            <a:ext cx="9144000" cy="6365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72F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dirty="0"/>
              <a:t>Ονοματεπώνυμο Φοιτητή/Φοιτήτριας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3295650" y="285750"/>
            <a:ext cx="5600700" cy="1114460"/>
          </a:xfrm>
        </p:spPr>
        <p:txBody>
          <a:bodyPr>
            <a:normAutofit/>
          </a:bodyPr>
          <a:lstStyle>
            <a:lvl1pPr marL="0" indent="0" algn="ctr">
              <a:buNone/>
              <a:defRPr sz="3200" cap="small" baseline="0">
                <a:solidFill>
                  <a:srgbClr val="272F3D"/>
                </a:solidFill>
              </a:defRPr>
            </a:lvl1pPr>
          </a:lstStyle>
          <a:p>
            <a:pPr lvl="0"/>
            <a:r>
              <a:rPr lang="el-GR" dirty="0"/>
              <a:t>Τίτλος Μεταπτυχιακού Προγράμματος Σπουδών</a:t>
            </a:r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5234266"/>
            <a:ext cx="4500000" cy="99313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l-GR" dirty="0"/>
              <a:t>Ονοματεπώνυμο </a:t>
            </a:r>
            <a:br>
              <a:rPr lang="el-GR" dirty="0"/>
            </a:br>
            <a:r>
              <a:rPr lang="el-GR" dirty="0"/>
              <a:t>Επιβλέποντος Καθηγητή / </a:t>
            </a:r>
            <a:br>
              <a:rPr lang="el-GR" dirty="0"/>
            </a:br>
            <a:r>
              <a:rPr lang="el-GR" dirty="0"/>
              <a:t>Επιβλέπουσας Καθηγήτριας</a:t>
            </a:r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2" hasCustomPrompt="1"/>
          </p:nvPr>
        </p:nvSpPr>
        <p:spPr>
          <a:xfrm>
            <a:off x="6168002" y="5234266"/>
            <a:ext cx="4500000" cy="99313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l-GR" dirty="0"/>
              <a:t>Ονοματεπώνυμο </a:t>
            </a:r>
            <a:br>
              <a:rPr lang="el-GR" dirty="0"/>
            </a:br>
            <a:r>
              <a:rPr lang="el-GR" dirty="0" err="1"/>
              <a:t>Συνεπιβλέποντος</a:t>
            </a:r>
            <a:r>
              <a:rPr lang="el-GR" dirty="0"/>
              <a:t> Καθηγητή / </a:t>
            </a:r>
            <a:br>
              <a:rPr lang="el-GR" dirty="0"/>
            </a:br>
            <a:r>
              <a:rPr lang="el-GR" dirty="0" err="1"/>
              <a:t>Συνεπιβλέπουσας</a:t>
            </a:r>
            <a:r>
              <a:rPr lang="el-GR" dirty="0"/>
              <a:t> Καθηγήτριας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5053012" y="4847796"/>
            <a:ext cx="208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/>
              <a:t>Επιτροπή Κρίσης</a:t>
            </a:r>
          </a:p>
        </p:txBody>
      </p:sp>
    </p:spTree>
    <p:extLst>
      <p:ext uri="{BB962C8B-B14F-4D97-AF65-F5344CB8AC3E}">
        <p14:creationId xmlns="" xmlns:p14="http://schemas.microsoft.com/office/powerpoint/2010/main" val="285169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5C2B-0C9C-4BD2-B6C7-804AF6A85710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58857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80712-B4F2-449A-A132-25D3AF7A8C5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49963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E9EAD-DFEB-4565-B7A5-3E520C091F5D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323807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E1E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E1E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569124B8-2A1B-42F7-BC46-1C370C12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024" y="285089"/>
            <a:ext cx="5612911" cy="13611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03504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3903-EEDC-444C-9207-385EB443286F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4140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11175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424763"/>
            <a:ext cx="6172200" cy="44362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3712"/>
            <a:ext cx="3932237" cy="3277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C323-CC5F-4863-81F1-93D54F88C512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67603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424763"/>
            <a:ext cx="6172200" cy="4436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l-G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E75A-F852-4657-8ADB-83360D3D6C52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3712"/>
            <a:ext cx="3932237" cy="3277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56143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tif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17024" y="285089"/>
            <a:ext cx="5612911" cy="13611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F75D4-3E8F-4EF7-80BC-9667B1E2DFC7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B9FD-BBCD-4D20-BE68-D5FD8F544B57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619" y="1"/>
            <a:ext cx="752381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4" y="0"/>
            <a:ext cx="761905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5089"/>
            <a:ext cx="2335628" cy="9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18913DE-444E-468A-A27B-58A0C87A646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755" y="285089"/>
            <a:ext cx="2338045" cy="90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3384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E1E8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stess-promoter.com/en/blog/the-importance-of-packaging-in-in-store-promotion-and-visual-merchandising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ppopdisplays.com/blog/2020/02/27/color-psychology-for-marketers-merchandisers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zenmerchandiser.com/visual/types-of-lighting-fixtures-for-retail-stores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xturescloseup.com/2019/02/04/ikea-wayfinding-strategy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fastercapital.com/content/Shelf-Placement--The-Art-of-Maximizing-CPG-Visibility-in-Stores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Ψηφιακά Περιβάλλοντα &amp; </a:t>
            </a:r>
            <a:r>
              <a:rPr lang="en-US" dirty="0"/>
              <a:t>Visual Merchandising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l-GR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4BA7CD8E-D984-89AF-8ECD-3EE98A06C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4463413"/>
              </p:ext>
            </p:extLst>
          </p:nvPr>
        </p:nvGraphicFramePr>
        <p:xfrm>
          <a:off x="3367853" y="5555234"/>
          <a:ext cx="5868670" cy="1203960"/>
        </p:xfrm>
        <a:graphic>
          <a:graphicData uri="http://schemas.openxmlformats.org/drawingml/2006/table">
            <a:tbl>
              <a:tblPr firstRow="1" firstCol="1" bandRow="1"/>
              <a:tblGrid>
                <a:gridCol w="2934335">
                  <a:extLst>
                    <a:ext uri="{9D8B030D-6E8A-4147-A177-3AD203B41FA5}">
                      <a16:colId xmlns="" xmlns:a16="http://schemas.microsoft.com/office/drawing/2014/main" val="231466098"/>
                    </a:ext>
                  </a:extLst>
                </a:gridCol>
                <a:gridCol w="2934335">
                  <a:extLst>
                    <a:ext uri="{9D8B030D-6E8A-4147-A177-3AD203B41FA5}">
                      <a16:colId xmlns="" xmlns:a16="http://schemas.microsoft.com/office/drawing/2014/main" val="1418441031"/>
                    </a:ext>
                  </a:extLst>
                </a:gridCol>
              </a:tblGrid>
              <a:tr h="1144905"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  <a:buNone/>
                      </a:pPr>
                      <a:r>
                        <a:rPr lang="el-GR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Επιβλέπων Καθηγητής</a:t>
                      </a:r>
                      <a:r>
                        <a:rPr lang="el-GR" sz="16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Aft>
                          <a:spcPts val="600"/>
                        </a:spcAft>
                        <a:buNone/>
                      </a:pPr>
                      <a:r>
                        <a:rPr lang="el-GR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Μάριος </a:t>
                      </a:r>
                      <a:r>
                        <a:rPr lang="el-GR" sz="16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Τσιγώνιας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Aft>
                          <a:spcPts val="600"/>
                        </a:spcAft>
                        <a:buNone/>
                      </a:pPr>
                      <a:r>
                        <a:rPr lang="el-GR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Καθηγητής &amp; ΕΑΠ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Aft>
                          <a:spcPts val="600"/>
                        </a:spcAft>
                        <a:buNone/>
                      </a:pPr>
                      <a:r>
                        <a:rPr lang="el-GR" sz="16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  <a:buNone/>
                      </a:pPr>
                      <a:r>
                        <a:rPr lang="el-GR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Συν-Επιβλέπων Καθηγητής: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Aft>
                          <a:spcPts val="600"/>
                        </a:spcAft>
                        <a:buNone/>
                      </a:pPr>
                      <a:r>
                        <a:rPr lang="el-GR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Γεράσιμος </a:t>
                      </a:r>
                      <a:r>
                        <a:rPr lang="el-GR" sz="16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Βονιτσάνος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Aft>
                          <a:spcPts val="600"/>
                        </a:spcAft>
                        <a:buNone/>
                      </a:pPr>
                      <a:r>
                        <a:rPr lang="el-GR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Καθηγητής &amp; ΕΑΠ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77289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9425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2268" y="392093"/>
            <a:ext cx="5612911" cy="736315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Στόχος &amp; Συνεισφορά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5C2B-0C9C-4BD2-B6C7-804AF6A85710}" type="datetime1">
              <a:rPr lang="el-GR" smtClean="0"/>
              <a:pPr/>
              <a:t>25/9/2025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2</a:t>
            </a:fld>
            <a:endParaRPr lang="el-GR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50EE9E7-F443-BBE8-EED8-F58334DFCF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58007" y="1966285"/>
            <a:ext cx="9890993" cy="230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l-GR" dirty="0" smtClean="0"/>
              <a:t>Σημασία </a:t>
            </a:r>
            <a:r>
              <a:rPr lang="el-GR" dirty="0" err="1" smtClean="0"/>
              <a:t>Visual</a:t>
            </a:r>
            <a:r>
              <a:rPr lang="el-GR" dirty="0" smtClean="0"/>
              <a:t> </a:t>
            </a:r>
            <a:r>
              <a:rPr lang="el-GR" dirty="0" err="1" smtClean="0"/>
              <a:t>Merchandising</a:t>
            </a:r>
            <a:r>
              <a:rPr lang="el-GR" dirty="0" smtClean="0"/>
              <a:t> στην καταναλωτική εμπειρία</a:t>
            </a:r>
          </a:p>
          <a:p>
            <a:pPr lvl="0"/>
            <a:r>
              <a:rPr lang="el-GR" dirty="0" smtClean="0"/>
              <a:t>Ο ρόλος της συσκευασίας ως στρατηγικό εργαλείο επικοινωνίας</a:t>
            </a:r>
          </a:p>
          <a:p>
            <a:pPr lvl="0"/>
            <a:r>
              <a:rPr lang="el-GR" dirty="0" smtClean="0"/>
              <a:t>Συνδυασμός φυσικών &amp; ψηφιακών περιβαλλόντων</a:t>
            </a:r>
          </a:p>
          <a:p>
            <a:pPr lvl="0"/>
            <a:r>
              <a:rPr lang="el-GR" dirty="0" smtClean="0"/>
              <a:t>Πρακτικές προτάσεις για ενίσχυση του </a:t>
            </a:r>
            <a:r>
              <a:rPr lang="el-GR" dirty="0" err="1" smtClean="0"/>
              <a:t>branding</a:t>
            </a:r>
            <a:endParaRPr lang="el-GR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966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3768" y="401822"/>
            <a:ext cx="5612911" cy="823864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Ερευνητικά Ερωτήματα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E9EAD-DFEB-4565-B7A5-3E520C091F5D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3</a:t>
            </a:fld>
            <a:endParaRPr lang="el-GR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1798320" y="1749425"/>
            <a:ext cx="8122920" cy="4351338"/>
          </a:xfrm>
        </p:spPr>
        <p:txBody>
          <a:bodyPr>
            <a:normAutofit/>
          </a:bodyPr>
          <a:lstStyle/>
          <a:p>
            <a:endParaRPr/>
          </a:p>
          <a:p>
            <a:pPr lvl="0"/>
            <a:r>
              <a:rPr lang="el-GR" dirty="0" smtClean="0"/>
              <a:t>Πώς η συσκευασία επηρεάζει τις αποφάσεις αγοράς;</a:t>
            </a:r>
          </a:p>
          <a:p>
            <a:pPr lvl="0"/>
            <a:r>
              <a:rPr lang="el-GR" dirty="0" smtClean="0"/>
              <a:t>Τι διαφοροποιεί το φυσικό από το ψηφιακό VM;</a:t>
            </a:r>
          </a:p>
          <a:p>
            <a:pPr lvl="0"/>
            <a:r>
              <a:rPr lang="el-GR" dirty="0" smtClean="0"/>
              <a:t>Ποιες τεχνολογικές καινοτομίες (AR/VR, </a:t>
            </a:r>
            <a:r>
              <a:rPr lang="el-GR" dirty="0" err="1" smtClean="0"/>
              <a:t>smart</a:t>
            </a:r>
            <a:r>
              <a:rPr lang="el-GR" dirty="0" smtClean="0"/>
              <a:t> </a:t>
            </a:r>
            <a:r>
              <a:rPr lang="el-GR" dirty="0" err="1" smtClean="0"/>
              <a:t>shelves</a:t>
            </a:r>
            <a:r>
              <a:rPr lang="el-GR" dirty="0" smtClean="0"/>
              <a:t>) επηρεάζουν περισσότερο την εμπειρία;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1894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4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7182E974-EAA3-4EE4-8578-F3A2628AA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689" y="334489"/>
            <a:ext cx="5612911" cy="811265"/>
          </a:xfrm>
        </p:spPr>
        <p:txBody>
          <a:bodyPr>
            <a:normAutofit/>
          </a:bodyPr>
          <a:lstStyle/>
          <a:p>
            <a:pPr algn="ctr"/>
            <a:r>
              <a:rPr lang="el-GR" sz="4400" b="1" dirty="0"/>
              <a:t>Μεθοδολογία</a:t>
            </a:r>
            <a:endParaRPr lang="en-US" sz="44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57A628BD-2011-135B-25C4-992939200EC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2577227" y="1815366"/>
            <a:ext cx="7141955" cy="237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dirty="0"/>
              <a:t>Βιβλιογραφική ανασκόπηση</a:t>
            </a:r>
          </a:p>
          <a:p>
            <a:r>
              <a:rPr lang="el-GR" dirty="0" smtClean="0"/>
              <a:t>Μελέτες περίπτωσης (</a:t>
            </a:r>
            <a:r>
              <a:rPr lang="el-GR" dirty="0" err="1" smtClean="0"/>
              <a:t>Apple</a:t>
            </a:r>
            <a:r>
              <a:rPr lang="el-GR" dirty="0" smtClean="0"/>
              <a:t>, </a:t>
            </a:r>
            <a:r>
              <a:rPr lang="el-GR" dirty="0" err="1" smtClean="0"/>
              <a:t>Nike</a:t>
            </a:r>
            <a:r>
              <a:rPr lang="el-GR" dirty="0" smtClean="0"/>
              <a:t>, IKEA, </a:t>
            </a:r>
            <a:r>
              <a:rPr lang="el-GR" dirty="0" err="1" smtClean="0"/>
              <a:t>Lush</a:t>
            </a:r>
            <a:r>
              <a:rPr lang="el-GR" dirty="0" smtClean="0"/>
              <a:t>)</a:t>
            </a:r>
          </a:p>
          <a:p>
            <a:r>
              <a:rPr lang="el-GR" dirty="0" smtClean="0"/>
              <a:t>Επιτόπια παρατήρηση σε καταστήματα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effectLst/>
              </a:rPr>
              <a:t/>
            </a:r>
            <a:br>
              <a:rPr kumimoji="0" lang="en-US" altLang="en-US" i="0" u="none" strike="noStrike" cap="none" normalizeH="0" baseline="0" dirty="0">
                <a:ln>
                  <a:noFill/>
                </a:ln>
                <a:effectLst/>
              </a:rPr>
            </a:br>
            <a:endParaRPr kumimoji="0" lang="en-US" altLang="en-US" i="0" u="none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8288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9756" y="313506"/>
            <a:ext cx="6037499" cy="727354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Ιστορική εξέλιξη </a:t>
            </a:r>
            <a:r>
              <a:rPr lang="en-US" sz="4000" b="1" dirty="0"/>
              <a:t>VM</a:t>
            </a:r>
            <a:endParaRPr lang="el-GR" sz="40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80712-B4F2-449A-A132-25D3AF7A8C5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5</a:t>
            </a:fld>
            <a:endParaRPr lang="el-GR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9025AEF1-D28C-AB15-00B5-00BA4C8183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8320" y="1554481"/>
            <a:ext cx="8869680" cy="2250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l-GR" sz="2800" dirty="0" smtClean="0">
                <a:solidFill>
                  <a:schemeClr val="tx1"/>
                </a:solidFill>
              </a:rPr>
              <a:t>19ος αιώνας: Πρώτες βιτρίνες σε πολυκαταστήματα</a:t>
            </a:r>
          </a:p>
          <a:p>
            <a:pPr lvl="0">
              <a:buFont typeface="Arial" pitchFamily="34" charset="0"/>
              <a:buChar char="•"/>
            </a:pPr>
            <a:r>
              <a:rPr lang="el-GR" sz="2800" dirty="0" smtClean="0">
                <a:solidFill>
                  <a:schemeClr val="tx1"/>
                </a:solidFill>
              </a:rPr>
              <a:t>20ός αιώνας: Ανάπτυξη </a:t>
            </a:r>
            <a:r>
              <a:rPr lang="el-GR" sz="2800" dirty="0" err="1" smtClean="0">
                <a:solidFill>
                  <a:schemeClr val="tx1"/>
                </a:solidFill>
              </a:rPr>
              <a:t>malls</a:t>
            </a:r>
            <a:r>
              <a:rPr lang="el-GR" sz="2800" dirty="0" smtClean="0">
                <a:solidFill>
                  <a:schemeClr val="tx1"/>
                </a:solidFill>
              </a:rPr>
              <a:t>, θεματικές στρατηγικές</a:t>
            </a:r>
          </a:p>
          <a:p>
            <a:pPr lvl="0">
              <a:buFont typeface="Arial" pitchFamily="34" charset="0"/>
              <a:buChar char="•"/>
            </a:pPr>
            <a:r>
              <a:rPr lang="el-GR" sz="2800" dirty="0" smtClean="0">
                <a:solidFill>
                  <a:schemeClr val="tx1"/>
                </a:solidFill>
              </a:rPr>
              <a:t>21ος αιώνας: UX, </a:t>
            </a:r>
            <a:r>
              <a:rPr lang="el-GR" sz="2800" dirty="0" err="1" smtClean="0">
                <a:solidFill>
                  <a:schemeClr val="tx1"/>
                </a:solidFill>
              </a:rPr>
              <a:t>omnichannel</a:t>
            </a:r>
            <a:r>
              <a:rPr lang="el-GR" sz="2800" dirty="0" smtClean="0">
                <a:solidFill>
                  <a:schemeClr val="tx1"/>
                </a:solidFill>
              </a:rPr>
              <a:t> εμπόριο, AR/VR εφαρμογές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</a:rPr>
              <a:t/>
            </a:r>
            <a:b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</a:rPr>
            </a:b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53E1EAA6-BC20-882A-E7D8-59B55A98F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4095899"/>
              </p:ext>
            </p:extLst>
          </p:nvPr>
        </p:nvGraphicFramePr>
        <p:xfrm>
          <a:off x="1722120" y="3779520"/>
          <a:ext cx="8884920" cy="22694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1881">
                  <a:extLst>
                    <a:ext uri="{9D8B030D-6E8A-4147-A177-3AD203B41FA5}">
                      <a16:colId xmlns="" xmlns:a16="http://schemas.microsoft.com/office/drawing/2014/main" val="2418075786"/>
                    </a:ext>
                  </a:extLst>
                </a:gridCol>
                <a:gridCol w="7293039">
                  <a:extLst>
                    <a:ext uri="{9D8B030D-6E8A-4147-A177-3AD203B41FA5}">
                      <a16:colId xmlns="" xmlns:a16="http://schemas.microsoft.com/office/drawing/2014/main" val="3437149734"/>
                    </a:ext>
                  </a:extLst>
                </a:gridCol>
              </a:tblGrid>
              <a:tr h="3642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  <a:tabLst>
                          <a:tab pos="4526915" algn="l"/>
                        </a:tabLs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Περίοδος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  <a:tabLst>
                          <a:tab pos="4526915" algn="l"/>
                        </a:tabLs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Χαρακτηριστικά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96820395"/>
                  </a:ext>
                </a:extLst>
              </a:tr>
              <a:tr h="3642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  <a:tabLst>
                          <a:tab pos="4526915" algn="l"/>
                        </a:tabLs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19ος Αιώνας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  <a:tabLst>
                          <a:tab pos="4526915" algn="l"/>
                        </a:tabLst>
                      </a:pPr>
                      <a:r>
                        <a:rPr lang="el-GR" sz="1200" dirty="0">
                          <a:solidFill>
                            <a:schemeClr val="tx1"/>
                          </a:solidFill>
                          <a:effectLst/>
                        </a:rPr>
                        <a:t>Χρήση βιτρινών, φυσικός φωτισμός, πολυκαταστήματα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73694590"/>
                  </a:ext>
                </a:extLst>
              </a:tr>
              <a:tr h="7704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  <a:tabLst>
                          <a:tab pos="4526915" algn="l"/>
                        </a:tabLs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20ός Αιώνας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  <a:tabLst>
                          <a:tab pos="4526915" algn="l"/>
                        </a:tabLst>
                      </a:pPr>
                      <a:r>
                        <a:rPr lang="el-GR" sz="1200" dirty="0">
                          <a:solidFill>
                            <a:schemeClr val="tx1"/>
                          </a:solidFill>
                          <a:effectLst/>
                        </a:rPr>
                        <a:t>Ηλεκτρικός φωτισμός, επιστημονικές τεχνικές προβολής, πολυκαταστήματα &amp;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malls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54124067"/>
                  </a:ext>
                </a:extLst>
              </a:tr>
              <a:tr h="7704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  <a:tabLst>
                          <a:tab pos="4526915" algn="l"/>
                        </a:tabLs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21ος Αιώνας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  <a:tabLst>
                          <a:tab pos="4526915" algn="l"/>
                        </a:tabLst>
                      </a:pPr>
                      <a:r>
                        <a:rPr lang="el-GR" sz="1200" dirty="0">
                          <a:solidFill>
                            <a:schemeClr val="tx1"/>
                          </a:solidFill>
                          <a:effectLst/>
                        </a:rPr>
                        <a:t>Ψηφιακή επανάσταση,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Augmented Reality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commerce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effectLst/>
                        </a:rPr>
                        <a:t> &amp; </a:t>
                      </a:r>
                      <a:r>
                        <a:rPr lang="el-GR" sz="1200" dirty="0" err="1">
                          <a:solidFill>
                            <a:schemeClr val="tx1"/>
                          </a:solidFill>
                          <a:effectLst/>
                        </a:rPr>
                        <a:t>διαδραστικές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effectLst/>
                        </a:rPr>
                        <a:t> εμπειρίες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1859036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A28C227-4E39-E200-26DD-1D59F9E1E560}"/>
              </a:ext>
            </a:extLst>
          </p:cNvPr>
          <p:cNvSpPr txBox="1"/>
          <p:nvPr/>
        </p:nvSpPr>
        <p:spPr>
          <a:xfrm>
            <a:off x="2015229" y="3297892"/>
            <a:ext cx="7411571" cy="38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buNone/>
              <a:tabLst>
                <a:tab pos="4526915" algn="l"/>
              </a:tabLst>
            </a:pPr>
            <a:r>
              <a:rPr lang="el-GR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Πίνακας 1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l-GR" sz="1400" b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Ιστορικές περίοδοι και χαρακτηριστικά του </a:t>
            </a:r>
            <a:r>
              <a:rPr lang="en-US" sz="1400" b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Visual Merchandising</a:t>
            </a:r>
            <a:r>
              <a:rPr lang="el-GR" sz="1400" b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990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944BF95-6A44-BE9E-CFA9-3E1C32F58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4B2C556-04C5-6A14-A760-4E6BE991C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E917949-994A-F542-1BD5-C9B911C52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DC1642C-AC42-49DB-7038-B2A9E084C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6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0347EC45-2D32-0B37-C8AD-3DDF554E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000" b="1" dirty="0"/>
              <a:t>Συσκευασία — Ρόλος</a:t>
            </a:r>
            <a:endParaRPr lang="en-US" sz="4000" b="1" dirty="0"/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AE8AD7AA-1E6C-D6C1-986E-89FE1AFB9D2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1182378" y="1982278"/>
            <a:ext cx="5274965" cy="2932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400" dirty="0"/>
              <a:t>Προστασία αλλά και </a:t>
            </a:r>
            <a:r>
              <a:rPr lang="el-GR" sz="2400" dirty="0" smtClean="0"/>
              <a:t>επικοινωνία → </a:t>
            </a:r>
            <a:r>
              <a:rPr lang="el-GR" sz="2400" dirty="0" err="1" smtClean="0"/>
              <a:t>branding</a:t>
            </a:r>
            <a:endParaRPr lang="el-GR" sz="2400" dirty="0"/>
          </a:p>
          <a:p>
            <a:r>
              <a:rPr lang="el-GR" sz="2400" dirty="0"/>
              <a:t>Πρώτη εντύπωση &amp; ταυτότητα μάρκας</a:t>
            </a:r>
          </a:p>
          <a:p>
            <a:r>
              <a:rPr lang="el-GR" sz="2400" dirty="0" smtClean="0"/>
              <a:t>Λειτουργικότητα/εργονομία</a:t>
            </a:r>
          </a:p>
          <a:p>
            <a:pPr marL="228600" lvl="1">
              <a:spcBef>
                <a:spcPts val="1000"/>
              </a:spcBef>
            </a:pPr>
            <a:r>
              <a:rPr lang="el-GR" dirty="0" smtClean="0"/>
              <a:t>Σύγχρονες τάσεις: QR </a:t>
            </a:r>
            <a:r>
              <a:rPr lang="el-GR" dirty="0" err="1" smtClean="0"/>
              <a:t>codes</a:t>
            </a:r>
            <a:r>
              <a:rPr lang="el-GR" dirty="0" smtClean="0"/>
              <a:t>, βιώσιμα υλικά, </a:t>
            </a:r>
            <a:r>
              <a:rPr lang="el-GR" dirty="0" err="1" smtClean="0"/>
              <a:t>minimal</a:t>
            </a:r>
            <a:r>
              <a:rPr lang="el-GR" dirty="0" smtClean="0"/>
              <a:t> </a:t>
            </a:r>
            <a:r>
              <a:rPr lang="el-GR" dirty="0" err="1" smtClean="0"/>
              <a:t>design</a:t>
            </a:r>
            <a:endParaRPr lang="el-GR" dirty="0" smtClean="0"/>
          </a:p>
          <a:p>
            <a:endParaRPr lang="el-GR" sz="2400" dirty="0"/>
          </a:p>
        </p:txBody>
      </p:sp>
      <p:pic>
        <p:nvPicPr>
          <p:cNvPr id="2" name="Εικόνα 31">
            <a:extLst>
              <a:ext uri="{FF2B5EF4-FFF2-40B4-BE49-F238E27FC236}">
                <a16:creationId xmlns="" xmlns:a16="http://schemas.microsoft.com/office/drawing/2014/main" id="{0A367ECC-D9AE-EA44-3E9C-A2983FC674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7480" y="2003670"/>
            <a:ext cx="420624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048B616-5BF1-894A-C319-877D3BB922B6}"/>
              </a:ext>
            </a:extLst>
          </p:cNvPr>
          <p:cNvSpPr txBox="1"/>
          <p:nvPr/>
        </p:nvSpPr>
        <p:spPr>
          <a:xfrm>
            <a:off x="6761853" y="4416925"/>
            <a:ext cx="4336163" cy="99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l-GR" sz="1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Πηγή</a:t>
            </a:r>
            <a:r>
              <a:rPr lang="en-US" sz="1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Hostess-Promoter. (n.d.). </a:t>
            </a:r>
            <a:r>
              <a:rPr lang="en-US" sz="10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importance of packaging in in-store promotion and visual merchandising</a:t>
            </a:r>
            <a:r>
              <a:rPr lang="en-US" sz="1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l-GR" sz="1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Εικόνα</a:t>
            </a:r>
            <a:r>
              <a:rPr lang="en-US" sz="1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  <a:r>
              <a:rPr lang="el-GR" sz="1000" b="1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https://www.hostess-promoter.com/en/blog/the-importance-of-packaging-in-in-store-promotion-and-visual-merchandising/</a:t>
            </a:r>
            <a:endParaRPr lang="en-US" sz="10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474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8CA25EA-A213-CCB7-1813-17C209A9B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CC0A20F-174B-A29E-9AD8-6A70881B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EB4CC19-7AC2-EBD9-C114-B09CEF5EB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B561302-F429-DF84-2727-D04F71C7E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7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2747CEF1-2D77-79E7-6671-EAAF2504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024" y="285090"/>
            <a:ext cx="5612911" cy="823864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Συσκευασία × </a:t>
            </a:r>
            <a:r>
              <a:rPr lang="en-US" sz="4000" b="1" dirty="0"/>
              <a:t>VM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AB67DFB9-4FCE-9EFD-2979-532F40FCF59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3450009" y="2278522"/>
            <a:ext cx="5713446" cy="208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400" dirty="0"/>
              <a:t>Ορατότητα στο ράφι και στο κατάστημα</a:t>
            </a:r>
          </a:p>
          <a:p>
            <a:r>
              <a:rPr lang="el-GR" sz="2400" dirty="0"/>
              <a:t>Χρώμα/τυπογραφία → αντιληπτή αξία</a:t>
            </a:r>
          </a:p>
          <a:p>
            <a:r>
              <a:rPr lang="el-GR" sz="2400" dirty="0"/>
              <a:t>QR/AR: </a:t>
            </a:r>
            <a:r>
              <a:rPr lang="el-GR" sz="2400" dirty="0" err="1"/>
              <a:t>phygital</a:t>
            </a:r>
            <a:r>
              <a:rPr lang="el-GR" sz="2400" dirty="0"/>
              <a:t> εμπειρία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highlight>
                  <a:srgbClr val="FFFF00"/>
                </a:highlight>
              </a:rPr>
              <a:t/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highlight>
                  <a:srgbClr val="FFFF00"/>
                </a:highlight>
              </a:rPr>
            </a:b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040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B8FB503-5921-4E22-2631-8D47E2EE8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5BEBCE3-62BF-AA06-6C2C-1955EDFA0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925B59E-91A2-980F-3A02-FFDF8C9EB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6AF1B4F-D8CE-92C4-6E7B-A7758E71A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8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DB051CB7-BB73-F8C8-A70B-41EBCD869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68" y="285090"/>
            <a:ext cx="5612911" cy="10086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Branding </a:t>
            </a:r>
            <a:r>
              <a:rPr lang="el-GR" sz="4000" b="1" dirty="0"/>
              <a:t>στο Λιανεμπόριο</a:t>
            </a:r>
            <a:endParaRPr lang="en-US" sz="40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E176E1A6-4768-CF6F-A19D-8847E3ACE58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1584961" y="1519145"/>
            <a:ext cx="7443930" cy="167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400" dirty="0" smtClean="0"/>
              <a:t>Η </a:t>
            </a:r>
            <a:r>
              <a:rPr lang="el-GR" sz="2400" dirty="0"/>
              <a:t>σημασία του </a:t>
            </a:r>
            <a:r>
              <a:rPr lang="el-GR" sz="2400" dirty="0" err="1"/>
              <a:t>branding</a:t>
            </a:r>
            <a:r>
              <a:rPr lang="el-GR" sz="2400" dirty="0"/>
              <a:t> </a:t>
            </a:r>
          </a:p>
          <a:p>
            <a:r>
              <a:rPr lang="el-GR" sz="2400" dirty="0" err="1"/>
              <a:t>Branding</a:t>
            </a:r>
            <a:r>
              <a:rPr lang="el-GR" sz="2400" dirty="0"/>
              <a:t>, VM, Συσκευασία και Εμπειρίας Πελάτη.</a:t>
            </a:r>
            <a:endParaRPr lang="en-US" sz="2400" dirty="0"/>
          </a:p>
          <a:p>
            <a:r>
              <a:rPr lang="el-GR" sz="2400" dirty="0" err="1"/>
              <a:t>Βranding</a:t>
            </a:r>
            <a:r>
              <a:rPr lang="el-GR" sz="2400" dirty="0"/>
              <a:t>, εμπειρία πελάτη και συνολική αισθητική </a:t>
            </a:r>
            <a:r>
              <a:rPr lang="el-GR" sz="2400" dirty="0" smtClean="0"/>
              <a:t>προσέγγιση</a:t>
            </a:r>
            <a:endParaRPr lang="el-GR" sz="2400" dirty="0"/>
          </a:p>
        </p:txBody>
      </p:sp>
      <p:sp>
        <p:nvSpPr>
          <p:cNvPr id="10" name="9 - Ορθογώνιο"/>
          <p:cNvSpPr/>
          <p:nvPr/>
        </p:nvSpPr>
        <p:spPr>
          <a:xfrm>
            <a:off x="2026920" y="3362236"/>
            <a:ext cx="74523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2400" dirty="0" smtClean="0">
                <a:solidFill>
                  <a:srgbClr val="FF0000"/>
                </a:solidFill>
              </a:rPr>
              <a:t>Παραδείγματα </a:t>
            </a:r>
          </a:p>
          <a:p>
            <a:pPr lvl="0"/>
            <a:r>
              <a:rPr lang="el-GR" sz="2400" dirty="0" err="1" smtClean="0"/>
              <a:t>Apple</a:t>
            </a:r>
            <a:r>
              <a:rPr lang="el-GR" sz="2400" dirty="0" smtClean="0"/>
              <a:t> </a:t>
            </a:r>
            <a:r>
              <a:rPr lang="el-GR" sz="2400" dirty="0" smtClean="0"/>
              <a:t>→ Απλότητα &amp; καινοτομία</a:t>
            </a:r>
          </a:p>
          <a:p>
            <a:pPr lvl="0"/>
            <a:r>
              <a:rPr lang="el-GR" sz="2400" dirty="0" err="1" smtClean="0"/>
              <a:t>Nike</a:t>
            </a:r>
            <a:r>
              <a:rPr lang="el-GR" sz="2400" dirty="0" smtClean="0"/>
              <a:t> → Συναισθηματική σύνδεση με τον καταναλωτή</a:t>
            </a:r>
          </a:p>
          <a:p>
            <a:pPr lvl="0"/>
            <a:r>
              <a:rPr lang="el-GR" sz="2400" dirty="0" smtClean="0"/>
              <a:t>IKEA → </a:t>
            </a:r>
            <a:r>
              <a:rPr lang="el-GR" sz="2400" dirty="0" err="1" smtClean="0"/>
              <a:t>Wayfinding</a:t>
            </a:r>
            <a:r>
              <a:rPr lang="el-GR" sz="2400" dirty="0" smtClean="0"/>
              <a:t> &amp; στρατηγική χωροταξία</a:t>
            </a:r>
          </a:p>
          <a:p>
            <a:pPr lvl="0"/>
            <a:r>
              <a:rPr lang="el-GR" sz="2400" dirty="0" err="1" smtClean="0"/>
              <a:t>Lush</a:t>
            </a:r>
            <a:r>
              <a:rPr lang="el-GR" sz="2400" dirty="0" smtClean="0"/>
              <a:t> → Βιωσιμότητα &amp; φυσικότητα</a:t>
            </a:r>
            <a:endParaRPr lang="el-GR" sz="2400" dirty="0"/>
          </a:p>
        </p:txBody>
      </p:sp>
    </p:spTree>
    <p:extLst>
      <p:ext uri="{BB962C8B-B14F-4D97-AF65-F5344CB8AC3E}">
        <p14:creationId xmlns="" xmlns:p14="http://schemas.microsoft.com/office/powerpoint/2010/main" val="3274269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8DD75F3-6A2F-DCAC-15AB-109BD28A2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89B105A-FB7E-469A-A070-E5F6BDFC0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53C10CC-451D-C65D-AA0A-C2C31047C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89F40C7-D61A-7AD0-2C45-D07BDE46E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9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DE5B863C-2E68-15C2-B9AA-C18DE299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7310" y="361182"/>
            <a:ext cx="5612911" cy="891958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Χρώμα: ψυχολογία</a:t>
            </a:r>
            <a:endParaRPr lang="en-US" sz="4000" b="1" dirty="0"/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3F9A931C-2568-25D3-D07D-C62AC5B81A4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1386908" y="2437857"/>
            <a:ext cx="5869089" cy="177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400" dirty="0"/>
              <a:t>Επηρεάζει διάθεση και απόφαση</a:t>
            </a:r>
          </a:p>
          <a:p>
            <a:r>
              <a:rPr lang="el-GR" sz="2400" dirty="0"/>
              <a:t>Χρωματικές Στρατηγικές &amp; VM </a:t>
            </a:r>
          </a:p>
          <a:p>
            <a:r>
              <a:rPr lang="el-GR" sz="2400" dirty="0"/>
              <a:t>Κανόνας: αντίθεση και παλέτα μάρκας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highlight>
                <a:srgbClr val="FFFF00"/>
              </a:highlight>
            </a:endParaRPr>
          </a:p>
        </p:txBody>
      </p:sp>
      <p:pic>
        <p:nvPicPr>
          <p:cNvPr id="2" name="Εικόνα 67">
            <a:extLst>
              <a:ext uri="{FF2B5EF4-FFF2-40B4-BE49-F238E27FC236}">
                <a16:creationId xmlns="" xmlns:a16="http://schemas.microsoft.com/office/drawing/2014/main" id="{EDD6F455-5419-480C-1C5D-F05FE2A63A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55998" y="1403967"/>
            <a:ext cx="3910990" cy="405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5714296-01B3-0A32-1DA5-E2634194C46C}"/>
              </a:ext>
            </a:extLst>
          </p:cNvPr>
          <p:cNvSpPr txBox="1"/>
          <p:nvPr/>
        </p:nvSpPr>
        <p:spPr>
          <a:xfrm>
            <a:off x="7239000" y="5464275"/>
            <a:ext cx="4114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Πηγή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ShopPop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Displays. (2020). </a:t>
            </a:r>
            <a:r>
              <a:rPr lang="en-US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Color psychology for marketers &amp; merchandisers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[</a:t>
            </a:r>
            <a:r>
              <a:rPr lang="el-GR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Εικόνα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]. </a:t>
            </a:r>
            <a:r>
              <a:rPr lang="en-US" sz="10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https://www.shoppopdisplays.com/blog/2020/02/27/color-psychology-for-marketers-merchandisers/</a:t>
            </a:r>
            <a:endParaRPr 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1271923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966CC66-3F94-FD42-0E08-CCD009F42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1BC9049-F4E8-D895-25D3-259155F8F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860846C-4477-B588-796E-2A5DDF4D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687FE62-F376-0B1C-8354-E497956AD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10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2751303E-34DF-FF5C-B76B-C14376D68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8123" y="395127"/>
            <a:ext cx="5612911" cy="950324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Φωτισμός</a:t>
            </a:r>
            <a:endParaRPr lang="en-US" sz="40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7AB552E1-5523-1703-DFE8-6FD2A86B2157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916368" y="2388613"/>
            <a:ext cx="5771812" cy="1346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400" dirty="0" err="1"/>
              <a:t>Ambient</a:t>
            </a:r>
            <a:r>
              <a:rPr lang="el-GR" sz="2400" dirty="0"/>
              <a:t> / </a:t>
            </a:r>
            <a:r>
              <a:rPr lang="el-GR" sz="2400" dirty="0" err="1"/>
              <a:t>Accent</a:t>
            </a:r>
            <a:r>
              <a:rPr lang="el-GR" sz="2400" dirty="0"/>
              <a:t> / </a:t>
            </a:r>
            <a:r>
              <a:rPr lang="el-GR" sz="2400" dirty="0" err="1"/>
              <a:t>Mood</a:t>
            </a:r>
            <a:r>
              <a:rPr lang="el-GR" sz="2400" dirty="0"/>
              <a:t> / Interactive</a:t>
            </a:r>
          </a:p>
          <a:p>
            <a:r>
              <a:rPr lang="el-GR" sz="2400" dirty="0"/>
              <a:t>Θερμοκρασία &amp; CRI = αλήθεια χρωμάτων</a:t>
            </a:r>
          </a:p>
          <a:p>
            <a:r>
              <a:rPr lang="el-GR" sz="2400" dirty="0"/>
              <a:t>Φώτισε ό,τι θες να πουλήσεις</a:t>
            </a:r>
          </a:p>
        </p:txBody>
      </p:sp>
      <p:pic>
        <p:nvPicPr>
          <p:cNvPr id="3" name="Εικόνα 112">
            <a:extLst>
              <a:ext uri="{FF2B5EF4-FFF2-40B4-BE49-F238E27FC236}">
                <a16:creationId xmlns="" xmlns:a16="http://schemas.microsoft.com/office/drawing/2014/main" id="{E5038D2C-3F69-6F11-7E6D-61A8543A09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11181" y="1244514"/>
            <a:ext cx="3925406" cy="413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7397E24-9511-8E03-2EBA-771C82F24CA5}"/>
              </a:ext>
            </a:extLst>
          </p:cNvPr>
          <p:cNvSpPr txBox="1"/>
          <p:nvPr/>
        </p:nvSpPr>
        <p:spPr>
          <a:xfrm>
            <a:off x="6788306" y="5413431"/>
            <a:ext cx="6100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Πηγή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Zen Merchandiser. (n.d.). </a:t>
            </a:r>
            <a:r>
              <a:rPr lang="en-US" sz="1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Types of lighting fixtures for retail stores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[</a:t>
            </a:r>
            <a:r>
              <a:rPr lang="el-GR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Εικόνα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]. </a:t>
            </a:r>
            <a:r>
              <a:rPr lang="el-GR" sz="10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https://zenmerchandiser.com/visual/types-of-lighting-fixtures-for-retail-stores/</a:t>
            </a:r>
            <a:endParaRPr 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41057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D64738D-DA71-7C7C-9AD5-5F2E09338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F78C4AF-15C7-EC8D-F44A-4DC3A8DFC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D68B55C-7E0E-D317-3C2E-DF0D9E86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0C7AD77-1094-9E06-6A3C-BE7DD805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11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C1A6C621-821E-F3E0-F325-8044E94B6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68" y="437489"/>
            <a:ext cx="5612911" cy="727923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Χωροταξία &amp; ροή </a:t>
            </a:r>
            <a:endParaRPr lang="en-US" sz="4000" b="1" dirty="0"/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5E8F3A82-7FEE-F386-51C0-7FBA77A94AC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1112229" y="1948709"/>
            <a:ext cx="5852741" cy="235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Eye level = buy level</a:t>
            </a:r>
          </a:p>
          <a:p>
            <a:r>
              <a:rPr lang="el-GR" sz="2400" dirty="0"/>
              <a:t>Χωροταξικές Στρατηγικές στο </a:t>
            </a:r>
            <a:r>
              <a:rPr lang="el-GR" sz="2400" dirty="0" err="1"/>
              <a:t>Visual</a:t>
            </a:r>
            <a:r>
              <a:rPr lang="el-GR" sz="2400" dirty="0"/>
              <a:t> </a:t>
            </a:r>
            <a:r>
              <a:rPr lang="el-GR" sz="2400" dirty="0" err="1"/>
              <a:t>Merchandising</a:t>
            </a:r>
            <a:endParaRPr lang="en-US" sz="2400" dirty="0"/>
          </a:p>
          <a:p>
            <a:pPr lvl="1"/>
            <a:r>
              <a:rPr lang="en-US" sz="2000" dirty="0"/>
              <a:t>Hot zones, end-caps, cross-merchandising</a:t>
            </a:r>
          </a:p>
          <a:p>
            <a:pPr fontAlgn="base"/>
            <a:r>
              <a:rPr lang="el-GR" sz="2400" dirty="0"/>
              <a:t>Η Επίδραση της Χωροταξίας στο Ψηφιακό Εμπόριο</a:t>
            </a:r>
            <a:endParaRPr lang="en-US" sz="2400" dirty="0"/>
          </a:p>
        </p:txBody>
      </p:sp>
      <p:pic>
        <p:nvPicPr>
          <p:cNvPr id="2" name="Εικόνα 133">
            <a:extLst>
              <a:ext uri="{FF2B5EF4-FFF2-40B4-BE49-F238E27FC236}">
                <a16:creationId xmlns="" xmlns:a16="http://schemas.microsoft.com/office/drawing/2014/main" id="{41F848F4-66BC-8C07-6130-C9746485BD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59855" y="1508760"/>
            <a:ext cx="4150360" cy="384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C44F638-3532-86F7-3A7B-47C400F9E5C5}"/>
              </a:ext>
            </a:extLst>
          </p:cNvPr>
          <p:cNvSpPr txBox="1"/>
          <p:nvPr/>
        </p:nvSpPr>
        <p:spPr>
          <a:xfrm>
            <a:off x="7059856" y="5289094"/>
            <a:ext cx="4435800" cy="526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l-GR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Πηγή</a:t>
            </a: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Fixtures Close Up. (2019). </a:t>
            </a:r>
            <a:r>
              <a:rPr lang="en-US" sz="1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IKEA wayfinding strategy explained</a:t>
            </a: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l-GR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Εικόνα</a:t>
            </a: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  <a:r>
              <a:rPr lang="en-US" sz="10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https://www.fixturescloseup.com/2019/02/04/ikea-wayfinding-strategy/</a:t>
            </a:r>
            <a:endParaRPr lang="en-US" sz="1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9680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29423B6-6563-3C82-B98E-8346D071E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6D67BC4-109D-85F5-9B95-050F20540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234B7A9-14AE-FAC8-AD6C-479B881CE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D16883E-D49D-7C35-8ED0-D439745F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12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AB4B5390-6BEC-F233-5610-C2A565D88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983" y="179487"/>
            <a:ext cx="5612911" cy="157957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Βιωσιμότητα στο </a:t>
            </a:r>
            <a:r>
              <a:rPr lang="el-GR" sz="4000" b="1" dirty="0" err="1"/>
              <a:t>Visual</a:t>
            </a:r>
            <a:r>
              <a:rPr lang="el-GR" sz="4000" b="1" dirty="0"/>
              <a:t> </a:t>
            </a:r>
            <a:r>
              <a:rPr lang="el-GR" sz="4000" b="1" dirty="0" err="1"/>
              <a:t>Merchandising</a:t>
            </a:r>
            <a:r>
              <a:rPr lang="el-GR" sz="4000" b="1" dirty="0"/>
              <a:t> </a:t>
            </a:r>
            <a:r>
              <a:rPr lang="en-US" sz="4000" b="1" dirty="0"/>
              <a:t>&amp;</a:t>
            </a:r>
            <a:r>
              <a:rPr lang="el-GR" sz="4000" b="1" dirty="0"/>
              <a:t> Συσκευασία</a:t>
            </a:r>
            <a:endParaRPr lang="en-US" sz="4000" b="1" dirty="0"/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21E88C3C-0586-567A-49AA-A98812F1160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2501172" y="2248677"/>
            <a:ext cx="7808931" cy="236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400" dirty="0"/>
              <a:t>Ανάγκη για Βιώσιμες Πρακτικές στον Σχεδιασμό</a:t>
            </a:r>
            <a:endParaRPr lang="en-US" sz="2400" dirty="0"/>
          </a:p>
          <a:p>
            <a:pPr lvl="1"/>
            <a:r>
              <a:rPr lang="el-GR" sz="2000" dirty="0"/>
              <a:t>Υλικά: ανακυκλώσιμα/βιοδιασπώμενα</a:t>
            </a:r>
          </a:p>
          <a:p>
            <a:r>
              <a:rPr lang="el-GR" sz="2400" dirty="0"/>
              <a:t>Οικολογικό Αποτύπωμα και Στρατηγικές Βελτίωσης</a:t>
            </a:r>
            <a:endParaRPr lang="en-US" sz="2400" dirty="0"/>
          </a:p>
          <a:p>
            <a:pPr lvl="1"/>
            <a:r>
              <a:rPr lang="el-GR" sz="2000" dirty="0"/>
              <a:t>LED, </a:t>
            </a:r>
            <a:r>
              <a:rPr lang="el-GR" sz="2000" dirty="0" err="1"/>
              <a:t>digital</a:t>
            </a:r>
            <a:r>
              <a:rPr lang="el-GR" sz="2000" dirty="0"/>
              <a:t> </a:t>
            </a:r>
            <a:r>
              <a:rPr lang="el-GR" sz="2000" dirty="0" err="1"/>
              <a:t>signage</a:t>
            </a:r>
            <a:r>
              <a:rPr lang="el-GR" sz="2000" dirty="0"/>
              <a:t> → λιγότερη ύλη</a:t>
            </a:r>
          </a:p>
          <a:p>
            <a:r>
              <a:rPr lang="el-GR" sz="2400" dirty="0"/>
              <a:t>Αρνητικές Επιπτώσεις των Στρατηγικών </a:t>
            </a:r>
            <a:r>
              <a:rPr lang="en-US" sz="2400" dirty="0"/>
              <a:t>Visual Merchandising</a:t>
            </a:r>
          </a:p>
        </p:txBody>
      </p:sp>
    </p:spTree>
    <p:extLst>
      <p:ext uri="{BB962C8B-B14F-4D97-AF65-F5344CB8AC3E}">
        <p14:creationId xmlns="" xmlns:p14="http://schemas.microsoft.com/office/powerpoint/2010/main" val="549086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BC96D67-4B9D-4765-A395-AEBEE76FF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AC2EA27-5984-E1D1-37EE-536DE0BDC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72C931D-DE0C-4074-EA2A-EAC4049B0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95B2828-05DB-1429-6A46-24AEC412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13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F496B515-133E-A5C0-2E08-9867C416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000" b="1" dirty="0"/>
              <a:t>«Πόλεμος του ραφιού»</a:t>
            </a:r>
            <a:endParaRPr lang="en-US" sz="40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F82DC420-AEC4-9350-42FE-0B3AE39CE6F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838200" y="2041863"/>
            <a:ext cx="5792817" cy="260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400" dirty="0"/>
              <a:t>Στοιχεία που Επηρεάζουν την Επιλογή του Καταναλωτή</a:t>
            </a:r>
            <a:endParaRPr lang="en-US" sz="2400" dirty="0"/>
          </a:p>
          <a:p>
            <a:pPr lvl="1"/>
            <a:r>
              <a:rPr lang="el-GR" sz="1400" dirty="0"/>
              <a:t>Ορατότητα, θέση, προωθήσεις</a:t>
            </a:r>
          </a:p>
          <a:p>
            <a:pPr fontAlgn="base"/>
            <a:r>
              <a:rPr lang="el-GR" sz="2400" dirty="0"/>
              <a:t>Ο Ρόλος της Συσκευασίας στη Διαμόρφωση της Ορατότητας</a:t>
            </a:r>
            <a:endParaRPr lang="en-US" sz="2400" dirty="0"/>
          </a:p>
          <a:p>
            <a:pPr fontAlgn="base"/>
            <a:r>
              <a:rPr lang="el-GR" sz="2400" dirty="0"/>
              <a:t>Χρήση Ψυχολογικών Τεχνικών για τη Βελτίωση της Ορατότητας</a:t>
            </a:r>
            <a:endParaRPr lang="en-US" sz="2400" dirty="0"/>
          </a:p>
        </p:txBody>
      </p:sp>
      <p:pic>
        <p:nvPicPr>
          <p:cNvPr id="3" name="Εικόνα 169">
            <a:extLst>
              <a:ext uri="{FF2B5EF4-FFF2-40B4-BE49-F238E27FC236}">
                <a16:creationId xmlns="" xmlns:a16="http://schemas.microsoft.com/office/drawing/2014/main" id="{F4071F0B-5848-CC66-2264-563C6FF0CA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9970" y="1468670"/>
            <a:ext cx="4583830" cy="357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51498B0-1628-03EA-7330-742ACBF0E593}"/>
              </a:ext>
            </a:extLst>
          </p:cNvPr>
          <p:cNvSpPr txBox="1"/>
          <p:nvPr/>
        </p:nvSpPr>
        <p:spPr>
          <a:xfrm>
            <a:off x="6976132" y="4777829"/>
            <a:ext cx="4516621" cy="760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l-GR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Πηγή</a:t>
            </a: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FasterCapital</a:t>
            </a: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(n.d.). </a:t>
            </a:r>
            <a:r>
              <a:rPr lang="en-US" sz="1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Shelf placement: The art of maximizing CPG visibility in stores</a:t>
            </a: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l-GR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Εικόνα</a:t>
            </a: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  <a:r>
              <a:rPr lang="el-GR" sz="10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https://fastercapital.com/content/Shelf-Placement--The-Art-of-Maximizing-CPG-Visibility-in-Stores.html</a:t>
            </a: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5324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5557869-2CB0-B7F5-DB8A-87A68EF64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F90DC4C-6C08-93BE-71E3-B95BA795A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A20954D-3A94-C403-C17F-369FD716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57CA751-6923-2297-9F49-A464CD62C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14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3CE44447-82C6-7B35-78A6-FF0F2E0FB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Η χρήση των </a:t>
            </a:r>
            <a:r>
              <a:rPr lang="el-GR" b="1" dirty="0" err="1"/>
              <a:t>stand</a:t>
            </a:r>
            <a:r>
              <a:rPr lang="el-GR" b="1" dirty="0"/>
              <a:t> στο </a:t>
            </a:r>
            <a:r>
              <a:rPr lang="el-GR" b="1" dirty="0" err="1"/>
              <a:t>Visual</a:t>
            </a:r>
            <a:r>
              <a:rPr lang="el-GR" b="1" dirty="0"/>
              <a:t> </a:t>
            </a:r>
            <a:r>
              <a:rPr lang="el-GR" b="1" dirty="0" err="1"/>
              <a:t>Merchandising</a:t>
            </a:r>
            <a:endParaRPr lang="en-US" b="1" dirty="0"/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5A702B53-9D9C-F07D-D521-6FF74F63786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2050682" y="2220120"/>
            <a:ext cx="7733397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l-GR" dirty="0" smtClean="0"/>
              <a:t>Χαρτονένια POS ως παραδοσιακό εργαλείο προβολής</a:t>
            </a:r>
          </a:p>
          <a:p>
            <a:pPr lvl="0"/>
            <a:r>
              <a:rPr lang="el-GR" dirty="0" smtClean="0"/>
              <a:t>Απευθείας επικοινωνία με τον καταναλωτή</a:t>
            </a:r>
          </a:p>
          <a:p>
            <a:pPr lvl="0"/>
            <a:r>
              <a:rPr lang="el-GR" dirty="0" smtClean="0"/>
              <a:t>Ρόλος γραφικών τεχνών στον σχεδιασμό</a:t>
            </a:r>
          </a:p>
          <a:p>
            <a:pPr lvl="0"/>
            <a:r>
              <a:rPr lang="el-GR" dirty="0" smtClean="0"/>
              <a:t>Νέα τάση</a:t>
            </a:r>
            <a:r>
              <a:rPr lang="en-US" dirty="0" smtClean="0"/>
              <a:t>: eco-stands &amp; </a:t>
            </a:r>
            <a:r>
              <a:rPr lang="en-US" dirty="0" err="1" smtClean="0"/>
              <a:t>phygital</a:t>
            </a:r>
            <a:r>
              <a:rPr lang="en-US" dirty="0" smtClean="0"/>
              <a:t> stands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817740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9E9A684-4EF1-8057-028D-994FFAD48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C6CF1BF-880D-B267-D450-BE84BD887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A8B0116-26D3-9184-D0E4-74778A6A4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0572FBB-C221-868A-D1E4-AB73A2107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15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A9241F03-7E93-005F-DB0D-C29947840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544" y="121662"/>
            <a:ext cx="5612911" cy="1669217"/>
          </a:xfrm>
        </p:spPr>
        <p:txBody>
          <a:bodyPr>
            <a:noAutofit/>
          </a:bodyPr>
          <a:lstStyle/>
          <a:p>
            <a:pPr lvl="0" algn="ctr"/>
            <a:r>
              <a:rPr lang="el-GR" sz="4000" b="1" dirty="0"/>
              <a:t>Ενδεχόμενες τάσης στο </a:t>
            </a:r>
            <a:r>
              <a:rPr lang="el-GR" sz="4000" b="1" dirty="0" err="1"/>
              <a:t>Visual</a:t>
            </a:r>
            <a:r>
              <a:rPr lang="el-GR" sz="4000" b="1" dirty="0"/>
              <a:t> </a:t>
            </a:r>
            <a:r>
              <a:rPr lang="el-GR" sz="4000" b="1" dirty="0" err="1"/>
              <a:t>Merchandising</a:t>
            </a:r>
            <a:r>
              <a:rPr lang="el-GR" sz="4000" b="1" dirty="0"/>
              <a:t> &amp; τη Συσκευασία</a:t>
            </a:r>
            <a:endParaRPr lang="en-US" sz="40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C04639A2-4BFA-C3AC-BB60-0341B7DCDC7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978202" y="2554471"/>
            <a:ext cx="5688069" cy="280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Βιωσιμότητ</a:t>
            </a:r>
            <a:r>
              <a:rPr lang="en-US" sz="2400" dirty="0"/>
              <a:t>α και Οικολογικός Σχεδιασμός</a:t>
            </a:r>
          </a:p>
          <a:p>
            <a:r>
              <a:rPr lang="el-GR" sz="2400" dirty="0"/>
              <a:t>Ψηφιακό </a:t>
            </a:r>
            <a:r>
              <a:rPr lang="el-GR" sz="2400" dirty="0" smtClean="0"/>
              <a:t>VM και </a:t>
            </a:r>
            <a:r>
              <a:rPr lang="el-GR" sz="2400" dirty="0"/>
              <a:t>Επαυξημένη Πραγματικότητα (AR)</a:t>
            </a:r>
          </a:p>
          <a:p>
            <a:r>
              <a:rPr lang="el-GR" sz="2400" dirty="0"/>
              <a:t>Εξατομίκευση και Προσαρμοσμένη Εμπειρία Πελάτη</a:t>
            </a:r>
          </a:p>
          <a:p>
            <a:r>
              <a:rPr lang="el-GR" sz="2400" dirty="0"/>
              <a:t>Συγκριτική Αξιολόγηση Πρακτικών VM και Συσκευασίας</a:t>
            </a:r>
            <a:endParaRPr lang="en-US" sz="24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70B3A458-C551-908A-ABE3-E1071D8A3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58506029"/>
              </p:ext>
            </p:extLst>
          </p:nvPr>
        </p:nvGraphicFramePr>
        <p:xfrm>
          <a:off x="7042174" y="1809677"/>
          <a:ext cx="4311626" cy="4376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8508">
                  <a:extLst>
                    <a:ext uri="{9D8B030D-6E8A-4147-A177-3AD203B41FA5}">
                      <a16:colId xmlns="" xmlns:a16="http://schemas.microsoft.com/office/drawing/2014/main" val="1856689665"/>
                    </a:ext>
                  </a:extLst>
                </a:gridCol>
                <a:gridCol w="899326">
                  <a:extLst>
                    <a:ext uri="{9D8B030D-6E8A-4147-A177-3AD203B41FA5}">
                      <a16:colId xmlns="" xmlns:a16="http://schemas.microsoft.com/office/drawing/2014/main" val="1617342396"/>
                    </a:ext>
                  </a:extLst>
                </a:gridCol>
                <a:gridCol w="1237689">
                  <a:extLst>
                    <a:ext uri="{9D8B030D-6E8A-4147-A177-3AD203B41FA5}">
                      <a16:colId xmlns="" xmlns:a16="http://schemas.microsoft.com/office/drawing/2014/main" val="2163817089"/>
                    </a:ext>
                  </a:extLst>
                </a:gridCol>
                <a:gridCol w="1106103">
                  <a:extLst>
                    <a:ext uri="{9D8B030D-6E8A-4147-A177-3AD203B41FA5}">
                      <a16:colId xmlns="" xmlns:a16="http://schemas.microsoft.com/office/drawing/2014/main" val="2266475818"/>
                    </a:ext>
                  </a:extLst>
                </a:gridCol>
              </a:tblGrid>
              <a:tr h="34957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Στρατηγική / Πρακτική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Περιβάλλον Εφαρμογής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Πλεονεκτήματα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Μειονεκτήματα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extLst>
                  <a:ext uri="{0D108BD9-81ED-4DB2-BD59-A6C34878D82A}">
                    <a16:rowId xmlns="" xmlns:a16="http://schemas.microsoft.com/office/drawing/2014/main" val="2297989016"/>
                  </a:ext>
                </a:extLst>
              </a:tr>
              <a:tr h="71885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Παραδοσιακό Visual Merchandising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 dirty="0">
                          <a:effectLst/>
                        </a:rPr>
                        <a:t>Φυσικό κατάστημα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Ενίσχυση brand στο χώρο, οπτική ελκυστικότητα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Περιορισμένη προσαρμοστικότητα, υψηλό λειτουργικό κόστος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extLst>
                  <a:ext uri="{0D108BD9-81ED-4DB2-BD59-A6C34878D82A}">
                    <a16:rowId xmlns="" xmlns:a16="http://schemas.microsoft.com/office/drawing/2014/main" val="1538956744"/>
                  </a:ext>
                </a:extLst>
              </a:tr>
              <a:tr h="71885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Ψηφιακό VM / AR / VR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Ηλεκτρονικό εμπόριο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Προσωποποίηση εμπειρίας, υψηλή αλληλεπίδραση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Εξάρτηση από τεχνολογική υποδομή, κόστος ανάπτυξης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extLst>
                  <a:ext uri="{0D108BD9-81ED-4DB2-BD59-A6C34878D82A}">
                    <a16:rowId xmlns="" xmlns:a16="http://schemas.microsoft.com/office/drawing/2014/main" val="1857962423"/>
                  </a:ext>
                </a:extLst>
              </a:tr>
              <a:tr h="71885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Βιώσιμη συσκευασία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Φυσικά &amp; ψηφιακά κανάλια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Περιβαλλοντική ευθύνη, θετική εικόνα μάρκας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Πιθανή μειωμένη ανθεκτικότητα, αυξημένο κόστος παραγωγής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extLst>
                  <a:ext uri="{0D108BD9-81ED-4DB2-BD59-A6C34878D82A}">
                    <a16:rowId xmlns="" xmlns:a16="http://schemas.microsoft.com/office/drawing/2014/main" val="507520606"/>
                  </a:ext>
                </a:extLst>
              </a:tr>
              <a:tr h="71885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Παραδοσιακή συσκευασία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Φυσικό κατάστημα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Ανθεκτικότητα, χαμηλό κόστος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Περιβαλλοντικό αποτύπωμα, περιορισμένη καινοτομία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extLst>
                  <a:ext uri="{0D108BD9-81ED-4DB2-BD59-A6C34878D82A}">
                    <a16:rowId xmlns="" xmlns:a16="http://schemas.microsoft.com/office/drawing/2014/main" val="3198736942"/>
                  </a:ext>
                </a:extLst>
              </a:tr>
              <a:tr h="53421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Branding με έμφαση σε design και λογότυπο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Όλα τα περιβάλλοντα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Αναγνωρισιμότητα, συνέπεια ταυτότητας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Περιορισμένη αλληλεπίδραση με τον χρήστη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extLst>
                  <a:ext uri="{0D108BD9-81ED-4DB2-BD59-A6C34878D82A}">
                    <a16:rowId xmlns="" xmlns:a16="http://schemas.microsoft.com/office/drawing/2014/main" val="2490784822"/>
                  </a:ext>
                </a:extLst>
              </a:tr>
              <a:tr h="53421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Λειτουργικό VM με έμφαση στη διαδραστικότητα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Φυσικά &amp; υβριδικά σημεία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>
                          <a:effectLst/>
                        </a:rPr>
                        <a:t>Ενίσχυση εμπειρίας, προώθηση αυθόρμητων αγορών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buNone/>
                      </a:pPr>
                      <a:r>
                        <a:rPr lang="el-GR" sz="800" dirty="0">
                          <a:effectLst/>
                        </a:rPr>
                        <a:t>Χρήζει στρατηγικής τοποθέτησης και συντήρησης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82" marR="46782" marT="0" marB="0"/>
                </a:tc>
                <a:extLst>
                  <a:ext uri="{0D108BD9-81ED-4DB2-BD59-A6C34878D82A}">
                    <a16:rowId xmlns="" xmlns:a16="http://schemas.microsoft.com/office/drawing/2014/main" val="37506877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5E7312C-B7C2-251D-FE9D-781069DFDD62}"/>
              </a:ext>
            </a:extLst>
          </p:cNvPr>
          <p:cNvSpPr txBox="1"/>
          <p:nvPr/>
        </p:nvSpPr>
        <p:spPr>
          <a:xfrm>
            <a:off x="8393205" y="6097856"/>
            <a:ext cx="2767854" cy="760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l-GR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Στρατηγικές </a:t>
            </a:r>
            <a:r>
              <a:rPr lang="el-GR" sz="1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Visual</a:t>
            </a:r>
            <a:r>
              <a:rPr lang="el-GR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Merchandising</a:t>
            </a:r>
            <a:r>
              <a:rPr lang="el-GR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και Συσκευασίας: Περιβάλλον, Πλεονεκτήματα &amp; Μειονεκτήματα.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2003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EE329D1-D3E3-DE9C-ACD3-24985E9EF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5E4DBB3-8636-BF89-197C-4B58E39E5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5DCB9C9-5D96-6061-5237-1296E3793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77C637A-8450-BBCD-7640-9E9C64F53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16</a:t>
            </a:fld>
            <a:endParaRPr lang="el-GR"/>
          </a:p>
        </p:txBody>
      </p:sp>
      <p:sp>
        <p:nvSpPr>
          <p:cNvPr id="14" name="Title 13">
            <a:extLst>
              <a:ext uri="{FF2B5EF4-FFF2-40B4-BE49-F238E27FC236}">
                <a16:creationId xmlns="" xmlns:a16="http://schemas.microsoft.com/office/drawing/2014/main" id="{EC6655D5-243E-8C79-4BF2-0D1F8C11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544" y="428525"/>
            <a:ext cx="5612911" cy="745852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Συμπεράσματα</a:t>
            </a:r>
            <a:endParaRPr lang="en-US" sz="40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0506FE7D-7649-E07A-D358-8A577992FBA7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2900868" y="2512003"/>
            <a:ext cx="6758697" cy="1346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l-GR" sz="2400" dirty="0"/>
              <a:t>Ολιστικός, </a:t>
            </a:r>
            <a:r>
              <a:rPr lang="el-GR" sz="2400" dirty="0" err="1"/>
              <a:t>tech-enabled</a:t>
            </a:r>
            <a:r>
              <a:rPr lang="el-GR" sz="2400" dirty="0"/>
              <a:t> σχεδιασμός = κλειδί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/>
              <a:t>VM + Packaging αυξάνουν ανταγωνιστικότητα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/>
              <a:t>Βιωσιμότητα &amp; εμπειρία = νέα κανονικότητα</a:t>
            </a:r>
          </a:p>
        </p:txBody>
      </p:sp>
    </p:spTree>
    <p:extLst>
      <p:ext uri="{BB962C8B-B14F-4D97-AF65-F5344CB8AC3E}">
        <p14:creationId xmlns="" xmlns:p14="http://schemas.microsoft.com/office/powerpoint/2010/main" val="429632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986648E-9532-EE66-57AA-BC1CC2CB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032300-C0F1-8A5C-2B16-2C2695D78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pPr/>
              <a:t>25/9/2025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F2ADA19-45FC-1D99-55B1-6070AAEC9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err="1"/>
              <a:t>Σοφιέ</a:t>
            </a:r>
            <a:r>
              <a:rPr lang="el-GR" dirty="0"/>
              <a:t> </a:t>
            </a:r>
            <a:r>
              <a:rPr lang="el-GR" dirty="0" err="1"/>
              <a:t>Ντρέου</a:t>
            </a:r>
            <a:endParaRPr lang="el-GR" dirty="0"/>
          </a:p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35B343B-A9DE-4A44-45C0-58479723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pPr/>
              <a:t>17</a:t>
            </a:fld>
            <a:endParaRPr lang="el-GR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48D4D34D-FE09-F9C0-AE66-2648F3D96C86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2900868" y="2474044"/>
            <a:ext cx="6758697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l-GR" sz="4800" i="1" dirty="0"/>
              <a:t>Σας ευχαριστώ για τη προσοχή σας</a:t>
            </a:r>
          </a:p>
        </p:txBody>
      </p:sp>
    </p:spTree>
    <p:extLst>
      <p:ext uri="{BB962C8B-B14F-4D97-AF65-F5344CB8AC3E}">
        <p14:creationId xmlns="" xmlns:p14="http://schemas.microsoft.com/office/powerpoint/2010/main" val="1476827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2C1799F7-B698-4182-9425-05B70A6FFCD6}" vid="{1CE26449-DB6F-4F43-97D8-53CDEB0810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Πρότυπο Παρουσίασης ΔΕ</Template>
  <TotalTime>288</TotalTime>
  <Words>789</Words>
  <Application>Microsoft Office PowerPoint</Application>
  <PresentationFormat>Προσαρμογή</PresentationFormat>
  <Paragraphs>178</Paragraphs>
  <Slides>17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18" baseType="lpstr">
      <vt:lpstr>Office Theme</vt:lpstr>
      <vt:lpstr>Ψηφιακά Περιβάλλοντα &amp; Visual Merchandising</vt:lpstr>
      <vt:lpstr>Στόχος &amp; Συνεισφορά</vt:lpstr>
      <vt:lpstr>Ερευνητικά Ερωτήματα</vt:lpstr>
      <vt:lpstr>Μεθοδολογία</vt:lpstr>
      <vt:lpstr>Ιστορική εξέλιξη VM</vt:lpstr>
      <vt:lpstr>Συσκευασία — Ρόλος</vt:lpstr>
      <vt:lpstr>Συσκευασία × VM </vt:lpstr>
      <vt:lpstr>Branding στο Λιανεμπόριο</vt:lpstr>
      <vt:lpstr>Χρώμα: ψυχολογία</vt:lpstr>
      <vt:lpstr>Φωτισμός</vt:lpstr>
      <vt:lpstr>Χωροταξία &amp; ροή </vt:lpstr>
      <vt:lpstr>Βιωσιμότητα στο Visual Merchandising &amp; Συσκευασία</vt:lpstr>
      <vt:lpstr>«Πόλεμος του ραφιού»</vt:lpstr>
      <vt:lpstr>Η χρήση των stand στο Visual Merchandising</vt:lpstr>
      <vt:lpstr>Ενδεχόμενες τάσης στο Visual Merchandising &amp; τη Συσκευασία</vt:lpstr>
      <vt:lpstr>Συμπεράσματα</vt:lpstr>
      <vt:lpstr>Διαφάνεια 17</vt:lpstr>
    </vt:vector>
  </TitlesOfParts>
  <Company>ΕΕΥΕΜ/ΕΑΠ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Elias C. Stavropoulos</dc:creator>
  <cp:lastModifiedBy>Sofie Ndreu</cp:lastModifiedBy>
  <cp:revision>27</cp:revision>
  <dcterms:created xsi:type="dcterms:W3CDTF">2016-10-18T07:42:06Z</dcterms:created>
  <dcterms:modified xsi:type="dcterms:W3CDTF">2025-09-25T19:27:44Z</dcterms:modified>
</cp:coreProperties>
</file>