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5"/>
  </p:notesMasterIdLst>
  <p:sldIdLst>
    <p:sldId id="256" r:id="rId5"/>
    <p:sldId id="265" r:id="rId6"/>
    <p:sldId id="257" r:id="rId7"/>
    <p:sldId id="266" r:id="rId8"/>
    <p:sldId id="268" r:id="rId9"/>
    <p:sldId id="267" r:id="rId10"/>
    <p:sldId id="271" r:id="rId11"/>
    <p:sldId id="269" r:id="rId12"/>
    <p:sldId id="270" r:id="rId13"/>
    <p:sldId id="261"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1E82"/>
    <a:srgbClr val="272F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7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06895-E411-444E-92F0-E1F43C5B9AD4}" type="datetimeFigureOut">
              <a:rPr lang="el-GR" smtClean="0"/>
              <a:t>8/9/2023</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6B0DF-8290-49D6-AD4A-66FEFED85A5C}" type="slidenum">
              <a:rPr lang="el-GR" smtClean="0"/>
              <a:t>‹#›</a:t>
            </a:fld>
            <a:endParaRPr lang="el-GR"/>
          </a:p>
        </p:txBody>
      </p:sp>
    </p:spTree>
    <p:extLst>
      <p:ext uri="{BB962C8B-B14F-4D97-AF65-F5344CB8AC3E}">
        <p14:creationId xmlns:p14="http://schemas.microsoft.com/office/powerpoint/2010/main" val="3702881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635161"/>
            <a:ext cx="9144000" cy="1874801"/>
          </a:xfrm>
        </p:spPr>
        <p:txBody>
          <a:bodyPr anchor="b">
            <a:noAutofit/>
          </a:bodyPr>
          <a:lstStyle>
            <a:lvl1pPr algn="ctr">
              <a:defRPr sz="4000" baseline="0">
                <a:solidFill>
                  <a:srgbClr val="CE1E82"/>
                </a:solidFill>
              </a:defRPr>
            </a:lvl1pPr>
          </a:lstStyle>
          <a:p>
            <a:r>
              <a:rPr lang="en-US" dirty="0"/>
              <a:t>Title of undergraduate thesis / postgraduate dissertation</a:t>
            </a:r>
            <a:endParaRPr lang="el-GR" dirty="0"/>
          </a:p>
        </p:txBody>
      </p:sp>
      <p:sp>
        <p:nvSpPr>
          <p:cNvPr id="3" name="Subtitle 2"/>
          <p:cNvSpPr>
            <a:spLocks noGrp="1"/>
          </p:cNvSpPr>
          <p:nvPr>
            <p:ph type="subTitle" idx="1" hasCustomPrompt="1"/>
          </p:nvPr>
        </p:nvSpPr>
        <p:spPr>
          <a:xfrm>
            <a:off x="1524000" y="3744913"/>
            <a:ext cx="9144000" cy="636587"/>
          </a:xfrm>
        </p:spPr>
        <p:txBody>
          <a:bodyPr/>
          <a:lstStyle>
            <a:lvl1pPr marL="0" indent="0" algn="ctr">
              <a:buNone/>
              <a:defRPr sz="2400">
                <a:solidFill>
                  <a:srgbClr val="272F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Author’s Name &amp; Surname</a:t>
            </a:r>
            <a:endParaRPr lang="el-GR" dirty="0"/>
          </a:p>
        </p:txBody>
      </p:sp>
      <p:sp>
        <p:nvSpPr>
          <p:cNvPr id="25" name="Text Placeholder 24"/>
          <p:cNvSpPr>
            <a:spLocks noGrp="1"/>
          </p:cNvSpPr>
          <p:nvPr>
            <p:ph type="body" sz="quarter" idx="10" hasCustomPrompt="1"/>
          </p:nvPr>
        </p:nvSpPr>
        <p:spPr>
          <a:xfrm>
            <a:off x="4152900" y="400050"/>
            <a:ext cx="6515100" cy="995363"/>
          </a:xfrm>
        </p:spPr>
        <p:txBody>
          <a:bodyPr>
            <a:normAutofit/>
          </a:bodyPr>
          <a:lstStyle>
            <a:lvl1pPr marL="0" indent="0" algn="ctr">
              <a:buNone/>
              <a:defRPr sz="3200" cap="small" baseline="0">
                <a:solidFill>
                  <a:srgbClr val="272F3D"/>
                </a:solidFill>
              </a:defRPr>
            </a:lvl1pPr>
          </a:lstStyle>
          <a:p>
            <a:pPr lvl="0"/>
            <a:r>
              <a:rPr lang="en-US" dirty="0"/>
              <a:t>Title of Undergraduate / Postgraduate Course</a:t>
            </a:r>
          </a:p>
        </p:txBody>
      </p:sp>
      <p:sp>
        <p:nvSpPr>
          <p:cNvPr id="27" name="Text Placeholder 26"/>
          <p:cNvSpPr>
            <a:spLocks noGrp="1"/>
          </p:cNvSpPr>
          <p:nvPr>
            <p:ph type="body" sz="quarter" idx="11" hasCustomPrompt="1"/>
          </p:nvPr>
        </p:nvSpPr>
        <p:spPr>
          <a:xfrm>
            <a:off x="6168000" y="4929943"/>
            <a:ext cx="4500000" cy="370800"/>
          </a:xfrm>
        </p:spPr>
        <p:txBody>
          <a:bodyPr anchor="ctr" anchorCtr="0">
            <a:normAutofit/>
          </a:bodyPr>
          <a:lstStyle>
            <a:lvl1pPr marL="0" indent="0">
              <a:buNone/>
              <a:defRPr sz="1800" baseline="0"/>
            </a:lvl1pPr>
            <a:lvl2pPr marL="457200" indent="0">
              <a:buNone/>
              <a:defRPr/>
            </a:lvl2pPr>
          </a:lstStyle>
          <a:p>
            <a:pPr lvl="0"/>
            <a:r>
              <a:rPr lang="en-US" dirty="0"/>
              <a:t>Supervisor Name &amp; Surname</a:t>
            </a:r>
            <a:endParaRPr lang="el-GR" dirty="0"/>
          </a:p>
        </p:txBody>
      </p:sp>
      <p:sp>
        <p:nvSpPr>
          <p:cNvPr id="28" name="Text Placeholder 26"/>
          <p:cNvSpPr>
            <a:spLocks noGrp="1"/>
          </p:cNvSpPr>
          <p:nvPr>
            <p:ph type="body" sz="quarter" idx="12" hasCustomPrompt="1"/>
          </p:nvPr>
        </p:nvSpPr>
        <p:spPr>
          <a:xfrm>
            <a:off x="6168000" y="5360036"/>
            <a:ext cx="4500000" cy="370800"/>
          </a:xfrm>
        </p:spPr>
        <p:txBody>
          <a:bodyPr anchor="ctr" anchorCtr="0">
            <a:normAutofit/>
          </a:bodyPr>
          <a:lstStyle>
            <a:lvl1pPr marL="0" indent="0">
              <a:buNone/>
              <a:defRPr sz="1800" baseline="0"/>
            </a:lvl1pPr>
            <a:lvl2pPr marL="457200" indent="0">
              <a:buNone/>
              <a:defRPr/>
            </a:lvl2pPr>
          </a:lstStyle>
          <a:p>
            <a:pPr lvl="0"/>
            <a:r>
              <a:rPr lang="en-US" dirty="0"/>
              <a:t>Co-Supervisor Name &amp; Surname</a:t>
            </a:r>
            <a:endParaRPr lang="el-GR" dirty="0"/>
          </a:p>
        </p:txBody>
      </p:sp>
      <p:sp>
        <p:nvSpPr>
          <p:cNvPr id="29" name="TextBox 28"/>
          <p:cNvSpPr txBox="1"/>
          <p:nvPr userDrawn="1"/>
        </p:nvSpPr>
        <p:spPr>
          <a:xfrm>
            <a:off x="2958075" y="4916411"/>
            <a:ext cx="3209925" cy="369332"/>
          </a:xfrm>
          <a:prstGeom prst="rect">
            <a:avLst/>
          </a:prstGeom>
          <a:noFill/>
        </p:spPr>
        <p:txBody>
          <a:bodyPr wrap="square" rtlCol="0">
            <a:spAutoFit/>
          </a:bodyPr>
          <a:lstStyle/>
          <a:p>
            <a:pPr algn="r"/>
            <a:r>
              <a:rPr lang="en-US" dirty="0"/>
              <a:t>Supervisor</a:t>
            </a:r>
            <a:r>
              <a:rPr lang="el-GR" baseline="0" dirty="0"/>
              <a:t>:</a:t>
            </a:r>
            <a:endParaRPr lang="el-GR" dirty="0"/>
          </a:p>
        </p:txBody>
      </p:sp>
      <p:sp>
        <p:nvSpPr>
          <p:cNvPr id="30" name="TextBox 29"/>
          <p:cNvSpPr txBox="1"/>
          <p:nvPr userDrawn="1"/>
        </p:nvSpPr>
        <p:spPr>
          <a:xfrm>
            <a:off x="2958074" y="5345036"/>
            <a:ext cx="3209925" cy="369332"/>
          </a:xfrm>
          <a:prstGeom prst="rect">
            <a:avLst/>
          </a:prstGeom>
          <a:noFill/>
        </p:spPr>
        <p:txBody>
          <a:bodyPr wrap="square" rtlCol="0">
            <a:spAutoFit/>
          </a:bodyPr>
          <a:lstStyle/>
          <a:p>
            <a:pPr algn="r"/>
            <a:r>
              <a:rPr lang="en-US" dirty="0"/>
              <a:t>Co-Supervisor</a:t>
            </a:r>
            <a:r>
              <a:rPr lang="el-GR" dirty="0"/>
              <a:t>: </a:t>
            </a:r>
          </a:p>
        </p:txBody>
      </p:sp>
    </p:spTree>
    <p:extLst>
      <p:ext uri="{BB962C8B-B14F-4D97-AF65-F5344CB8AC3E}">
        <p14:creationId xmlns:p14="http://schemas.microsoft.com/office/powerpoint/2010/main" val="2851695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5885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0712-B4F2-449A-A132-25D3AF7A8C5B}" type="datetime1">
              <a:rPr lang="el-GR" smtClean="0"/>
              <a:t>8/9/2023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49963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485E9EAD-DFEB-4565-B7A5-3E520C091F5D}" type="datetime1">
              <a:rPr lang="el-GR" smtClean="0"/>
              <a:t>8/9/2023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32380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34000" y="363600"/>
            <a:ext cx="7524000" cy="1325563"/>
          </a:xfrm>
        </p:spPr>
        <p:txBody>
          <a:bodyPr/>
          <a:lstStyle/>
          <a:p>
            <a:r>
              <a:rPr lang="en-US"/>
              <a:t>Click to edit Master title style</a:t>
            </a:r>
            <a:endParaRPr lang="el-GR"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E3FFD5EC-99FC-4D6E-9F2C-3BC0936AA1DB}" type="datetime1">
              <a:rPr lang="el-GR" smtClean="0"/>
              <a:t>8/9/2023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03504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71123903-EEDC-444C-9207-385EB443286F}" type="datetime1">
              <a:rPr lang="el-GR" smtClean="0"/>
              <a:t>8/9/2023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4140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45883-9285-4D58-B805-7A0A6A52D9F8}" type="datetime1">
              <a:rPr lang="el-GR" smtClean="0"/>
              <a:t>8/9/2023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11175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DCC323-CC5F-4863-81F1-93D54F88C512}" type="datetime1">
              <a:rPr lang="el-GR" smtClean="0"/>
              <a:t>8/9/2023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67603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l-GR" dirty="0"/>
          </a:p>
        </p:txBody>
      </p:sp>
      <p:sp>
        <p:nvSpPr>
          <p:cNvPr id="5" name="Date Placeholder 4"/>
          <p:cNvSpPr>
            <a:spLocks noGrp="1"/>
          </p:cNvSpPr>
          <p:nvPr>
            <p:ph type="dt" sz="half" idx="10"/>
          </p:nvPr>
        </p:nvSpPr>
        <p:spPr/>
        <p:txBody>
          <a:bodyPr/>
          <a:lstStyle/>
          <a:p>
            <a:fld id="{A6BCE75A-F852-4657-8ADB-83360D3D6C52}" type="datetime1">
              <a:rPr lang="el-GR" smtClean="0"/>
              <a:t>8/9/2023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
        <p:nvSpPr>
          <p:cNvPr id="8"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9"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56143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t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t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3939" y="365125"/>
            <a:ext cx="7524000" cy="1325563"/>
          </a:xfrm>
          <a:prstGeom prst="rect">
            <a:avLst/>
          </a:prstGeom>
        </p:spPr>
        <p:txBody>
          <a:bodyPr vert="horz" lIns="91440" tIns="45720" rIns="91440" bIns="45720" rtlCol="0" anchor="t">
            <a:normAutofit/>
          </a:bodyPr>
          <a:lstStyle/>
          <a:p>
            <a:r>
              <a:rPr lang="en-US"/>
              <a:t>Click to edit Master title style</a:t>
            </a:r>
            <a:endParaRPr lang="el-GR"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5F75D4-3E8F-4EF7-80BC-9667B1E2DFC7}" type="datetime1">
              <a:rPr lang="el-GR" smtClean="0"/>
              <a:t>8/9/2023</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C4B9FD-BBCD-4D20-BE68-D5FD8F544B57}" type="slidenum">
              <a:rPr lang="el-GR" smtClean="0"/>
              <a:t>‹#›</a:t>
            </a:fld>
            <a:endParaRPr lang="el-GR"/>
          </a:p>
        </p:txBody>
      </p:sp>
      <p:pic>
        <p:nvPicPr>
          <p:cNvPr id="10" name="Picture 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439619" y="1"/>
            <a:ext cx="752381" cy="6858000"/>
          </a:xfrm>
          <a:prstGeom prst="rect">
            <a:avLst/>
          </a:prstGeom>
        </p:spPr>
      </p:pic>
      <p:pic>
        <p:nvPicPr>
          <p:cNvPr id="12" name="Picture 1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524" y="0"/>
            <a:ext cx="761905" cy="6858000"/>
          </a:xfrm>
          <a:prstGeom prst="rect">
            <a:avLst/>
          </a:prstGeom>
        </p:spPr>
      </p:pic>
      <p:pic>
        <p:nvPicPr>
          <p:cNvPr id="11" name="Picture 10">
            <a:extLst>
              <a:ext uri="{FF2B5EF4-FFF2-40B4-BE49-F238E27FC236}">
                <a16:creationId xmlns:a16="http://schemas.microsoft.com/office/drawing/2014/main" id="{85B6314A-DCF5-4461-B258-456B530D2BE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66887" y="285089"/>
            <a:ext cx="2545301" cy="1108800"/>
          </a:xfrm>
          <a:prstGeom prst="rect">
            <a:avLst/>
          </a:prstGeom>
        </p:spPr>
      </p:pic>
    </p:spTree>
    <p:extLst>
      <p:ext uri="{BB962C8B-B14F-4D97-AF65-F5344CB8AC3E}">
        <p14:creationId xmlns:p14="http://schemas.microsoft.com/office/powerpoint/2010/main" val="3933841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anarahsbclife.com/blog/retirement-plan/difference-between-defined-benefit-and-defined-contribution-plan"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lanwithcardinal.com/app/uploads/2022/07/Bengen1.pdf"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corporate.vanguard.com/content/dam/corp/research/pdf/Fuel-for-the-F.I.R.E.-Updating-the-4-rule-for-early-retirees-US-ISGFIRE_062021_Online.pdf"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www.nasdaq.com/articles/9-charts-summarize-96-year-1926-2021-capital-markets-histor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Using Monte Carlo simulation to identify safe withdrawal rates in private pension funds</a:t>
            </a:r>
            <a:endParaRPr lang="el-GR" dirty="0"/>
          </a:p>
        </p:txBody>
      </p:sp>
      <p:sp>
        <p:nvSpPr>
          <p:cNvPr id="3" name="Subtitle 2"/>
          <p:cNvSpPr>
            <a:spLocks noGrp="1"/>
          </p:cNvSpPr>
          <p:nvPr>
            <p:ph type="subTitle" idx="1"/>
          </p:nvPr>
        </p:nvSpPr>
        <p:spPr/>
        <p:txBody>
          <a:bodyPr vert="horz" lIns="91440" tIns="45720" rIns="91440" bIns="45720" rtlCol="0" anchor="t">
            <a:normAutofit/>
          </a:bodyPr>
          <a:lstStyle/>
          <a:p>
            <a:r>
              <a:rPr lang="en-GB" dirty="0">
                <a:ea typeface="Calibri"/>
                <a:cs typeface="Calibri"/>
              </a:rPr>
              <a:t>Antonios Dimitriadis</a:t>
            </a:r>
            <a:endParaRPr lang="el-GR" dirty="0">
              <a:ea typeface="Calibri"/>
              <a:cs typeface="Calibri"/>
            </a:endParaRPr>
          </a:p>
        </p:txBody>
      </p:sp>
      <p:sp>
        <p:nvSpPr>
          <p:cNvPr id="4" name="Text Placeholder 3"/>
          <p:cNvSpPr>
            <a:spLocks noGrp="1"/>
          </p:cNvSpPr>
          <p:nvPr>
            <p:ph type="body" sz="quarter" idx="10"/>
          </p:nvPr>
        </p:nvSpPr>
        <p:spPr/>
        <p:txBody>
          <a:bodyPr vert="horz" lIns="91440" tIns="45720" rIns="91440" bIns="45720" rtlCol="0" anchor="t">
            <a:normAutofit/>
          </a:bodyPr>
          <a:lstStyle/>
          <a:p>
            <a:r>
              <a:rPr lang="el-GR" dirty="0">
                <a:ea typeface="Calibri"/>
                <a:cs typeface="Calibri"/>
              </a:rPr>
              <a:t>master in business administration</a:t>
            </a:r>
            <a:endParaRPr lang="el-GR" dirty="0"/>
          </a:p>
        </p:txBody>
      </p:sp>
      <p:sp>
        <p:nvSpPr>
          <p:cNvPr id="5" name="Text Placeholder 4"/>
          <p:cNvSpPr>
            <a:spLocks noGrp="1"/>
          </p:cNvSpPr>
          <p:nvPr>
            <p:ph type="body" sz="quarter" idx="11"/>
          </p:nvPr>
        </p:nvSpPr>
        <p:spPr/>
        <p:txBody>
          <a:bodyPr/>
          <a:lstStyle/>
          <a:p>
            <a:r>
              <a:rPr lang="en-GB" dirty="0">
                <a:ea typeface="Calibri"/>
                <a:cs typeface="Calibri"/>
              </a:rPr>
              <a:t>Christos Gkros</a:t>
            </a:r>
            <a:endParaRPr lang="el-GR" dirty="0">
              <a:ea typeface="Calibri"/>
              <a:cs typeface="Calibri"/>
            </a:endParaRPr>
          </a:p>
        </p:txBody>
      </p:sp>
      <p:sp>
        <p:nvSpPr>
          <p:cNvPr id="6" name="Text Placeholder 5"/>
          <p:cNvSpPr>
            <a:spLocks noGrp="1"/>
          </p:cNvSpPr>
          <p:nvPr>
            <p:ph type="body" sz="quarter" idx="12"/>
          </p:nvPr>
        </p:nvSpPr>
        <p:spPr/>
        <p:txBody>
          <a:bodyPr/>
          <a:lstStyle/>
          <a:p>
            <a:r>
              <a:rPr lang="en-GB" dirty="0">
                <a:ea typeface="Calibri"/>
                <a:cs typeface="Calibri"/>
              </a:rPr>
              <a:t>Nikolaos Kartalis</a:t>
            </a:r>
            <a:endParaRPr lang="el-GR" dirty="0">
              <a:ea typeface="Calibri"/>
              <a:cs typeface="Calibri"/>
            </a:endParaRPr>
          </a:p>
        </p:txBody>
      </p:sp>
    </p:spTree>
    <p:extLst>
      <p:ext uri="{BB962C8B-B14F-4D97-AF65-F5344CB8AC3E}">
        <p14:creationId xmlns:p14="http://schemas.microsoft.com/office/powerpoint/2010/main" val="2694258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Pension Schemes</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2</a:t>
            </a:fld>
            <a:endParaRPr lang="el-GR"/>
          </a:p>
        </p:txBody>
      </p:sp>
      <p:pic>
        <p:nvPicPr>
          <p:cNvPr id="1026" name="Picture 2" descr="Difference between Defined Benefit Plan and Defined Contribution Plan">
            <a:extLst>
              <a:ext uri="{FF2B5EF4-FFF2-40B4-BE49-F238E27FC236}">
                <a16:creationId xmlns:a16="http://schemas.microsoft.com/office/drawing/2014/main" id="{17DCAAF7-A0AA-0AED-7399-1227AD82B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649" y="1690688"/>
            <a:ext cx="6599202" cy="32996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E0B5950-2951-72DC-2E3A-30F9FBDA2E3C}"/>
              </a:ext>
            </a:extLst>
          </p:cNvPr>
          <p:cNvSpPr txBox="1"/>
          <p:nvPr/>
        </p:nvSpPr>
        <p:spPr>
          <a:xfrm>
            <a:off x="2782108" y="4990289"/>
            <a:ext cx="3122580" cy="308036"/>
          </a:xfrm>
          <a:prstGeom prst="rect">
            <a:avLst/>
          </a:prstGeom>
          <a:noFill/>
        </p:spPr>
        <p:txBody>
          <a:bodyPr wrap="square" rtlCol="0">
            <a:spAutoFit/>
          </a:bodyPr>
          <a:lstStyle/>
          <a:p>
            <a:r>
              <a:rPr lang="en-GB" sz="1400" dirty="0"/>
              <a:t>Source: </a:t>
            </a:r>
            <a:r>
              <a:rPr lang="en-GB" sz="1400" dirty="0">
                <a:hlinkClick r:id="rId3"/>
              </a:rPr>
              <a:t>Canara HSBC Life Insurance</a:t>
            </a:r>
            <a:endParaRPr lang="en-US" sz="1400" dirty="0"/>
          </a:p>
        </p:txBody>
      </p:sp>
      <p:sp>
        <p:nvSpPr>
          <p:cNvPr id="9" name="TextBox 8">
            <a:extLst>
              <a:ext uri="{FF2B5EF4-FFF2-40B4-BE49-F238E27FC236}">
                <a16:creationId xmlns:a16="http://schemas.microsoft.com/office/drawing/2014/main" id="{2E66E20C-7613-95C0-A007-9AEAA4B1844E}"/>
              </a:ext>
            </a:extLst>
          </p:cNvPr>
          <p:cNvSpPr txBox="1"/>
          <p:nvPr/>
        </p:nvSpPr>
        <p:spPr>
          <a:xfrm>
            <a:off x="4426085" y="1382652"/>
            <a:ext cx="2645923" cy="923330"/>
          </a:xfrm>
          <a:prstGeom prst="rect">
            <a:avLst/>
          </a:prstGeom>
          <a:noFill/>
        </p:spPr>
        <p:txBody>
          <a:bodyPr wrap="square" rtlCol="0">
            <a:spAutoFit/>
          </a:bodyPr>
          <a:lstStyle/>
          <a:p>
            <a:r>
              <a:rPr lang="en-GB" b="1" u="sng" dirty="0"/>
              <a:t>Factors</a:t>
            </a:r>
          </a:p>
          <a:p>
            <a:pPr marL="285750" indent="-285750">
              <a:buFont typeface="Arial" panose="020B0604020202020204" pitchFamily="34" charset="0"/>
              <a:buChar char="•"/>
            </a:pPr>
            <a:r>
              <a:rPr lang="en-GB" dirty="0"/>
              <a:t>Longevity</a:t>
            </a:r>
          </a:p>
          <a:p>
            <a:pPr marL="285750" indent="-285750">
              <a:buFont typeface="Arial" panose="020B0604020202020204" pitchFamily="34" charset="0"/>
              <a:buChar char="•"/>
            </a:pPr>
            <a:r>
              <a:rPr lang="en-GB" dirty="0"/>
              <a:t>Ageing population</a:t>
            </a:r>
            <a:endParaRPr lang="en-US" dirty="0"/>
          </a:p>
        </p:txBody>
      </p:sp>
      <p:graphicFrame>
        <p:nvGraphicFramePr>
          <p:cNvPr id="10" name="Table 10">
            <a:extLst>
              <a:ext uri="{FF2B5EF4-FFF2-40B4-BE49-F238E27FC236}">
                <a16:creationId xmlns:a16="http://schemas.microsoft.com/office/drawing/2014/main" id="{4432DDEE-DA0D-11F3-74A2-8353D4F21736}"/>
              </a:ext>
            </a:extLst>
          </p:cNvPr>
          <p:cNvGraphicFramePr>
            <a:graphicFrameLocks noGrp="1"/>
          </p:cNvGraphicFramePr>
          <p:nvPr>
            <p:extLst>
              <p:ext uri="{D42A27DB-BD31-4B8C-83A1-F6EECF244321}">
                <p14:modId xmlns:p14="http://schemas.microsoft.com/office/powerpoint/2010/main" val="4013005772"/>
              </p:ext>
            </p:extLst>
          </p:nvPr>
        </p:nvGraphicFramePr>
        <p:xfrm>
          <a:off x="6655325" y="1496461"/>
          <a:ext cx="4698476" cy="4150360"/>
        </p:xfrm>
        <a:graphic>
          <a:graphicData uri="http://schemas.openxmlformats.org/drawingml/2006/table">
            <a:tbl>
              <a:tblPr firstRow="1" bandRow="1">
                <a:tableStyleId>{5C22544A-7EE6-4342-B048-85BDC9FD1C3A}</a:tableStyleId>
              </a:tblPr>
              <a:tblGrid>
                <a:gridCol w="2298722">
                  <a:extLst>
                    <a:ext uri="{9D8B030D-6E8A-4147-A177-3AD203B41FA5}">
                      <a16:colId xmlns:a16="http://schemas.microsoft.com/office/drawing/2014/main" val="2161871964"/>
                    </a:ext>
                  </a:extLst>
                </a:gridCol>
                <a:gridCol w="2399754">
                  <a:extLst>
                    <a:ext uri="{9D8B030D-6E8A-4147-A177-3AD203B41FA5}">
                      <a16:colId xmlns:a16="http://schemas.microsoft.com/office/drawing/2014/main" val="3176197707"/>
                    </a:ext>
                  </a:extLst>
                </a:gridCol>
              </a:tblGrid>
              <a:tr h="370840">
                <a:tc>
                  <a:txBody>
                    <a:bodyPr/>
                    <a:lstStyle/>
                    <a:p>
                      <a:pPr algn="ctr"/>
                      <a:r>
                        <a:rPr lang="en-GB" sz="1400" dirty="0"/>
                        <a:t>Defined Benefit</a:t>
                      </a:r>
                      <a:endParaRPr lang="en-US" sz="1400" dirty="0"/>
                    </a:p>
                  </a:txBody>
                  <a:tcPr/>
                </a:tc>
                <a:tc>
                  <a:txBody>
                    <a:bodyPr/>
                    <a:lstStyle/>
                    <a:p>
                      <a:pPr algn="ctr"/>
                      <a:r>
                        <a:rPr lang="en-GB" sz="1400" dirty="0"/>
                        <a:t>Defined Contribution</a:t>
                      </a:r>
                      <a:endParaRPr lang="en-US" sz="1400" dirty="0"/>
                    </a:p>
                  </a:txBody>
                  <a:tcPr/>
                </a:tc>
                <a:extLst>
                  <a:ext uri="{0D108BD9-81ED-4DB2-BD59-A6C34878D82A}">
                    <a16:rowId xmlns:a16="http://schemas.microsoft.com/office/drawing/2014/main" val="305151906"/>
                  </a:ext>
                </a:extLst>
              </a:tr>
              <a:tr h="370840">
                <a:tc>
                  <a:txBody>
                    <a:bodyPr/>
                    <a:lstStyle/>
                    <a:p>
                      <a:r>
                        <a:rPr lang="en-GB" sz="1400" dirty="0"/>
                        <a:t>Employees pay an amount regularly and expect a defined benefit ( guarantee income for life. An example is the final salary or State Pensions</a:t>
                      </a:r>
                      <a:endParaRPr lang="en-US" sz="1400" dirty="0"/>
                    </a:p>
                  </a:txBody>
                  <a:tcPr/>
                </a:tc>
                <a:tc>
                  <a:txBody>
                    <a:bodyPr/>
                    <a:lstStyle/>
                    <a:p>
                      <a:r>
                        <a:rPr lang="en-GB" sz="1400" dirty="0"/>
                        <a:t>Employees contribute an amount regularly into a pension pot. Employer may contribute too and State/Govt may offer additional tax benefits. At the end, there is an accumulated pension fund</a:t>
                      </a:r>
                      <a:endParaRPr lang="en-US" sz="1400" dirty="0"/>
                    </a:p>
                  </a:txBody>
                  <a:tcPr/>
                </a:tc>
                <a:extLst>
                  <a:ext uri="{0D108BD9-81ED-4DB2-BD59-A6C34878D82A}">
                    <a16:rowId xmlns:a16="http://schemas.microsoft.com/office/drawing/2014/main" val="516138356"/>
                  </a:ext>
                </a:extLst>
              </a:tr>
              <a:tr h="370840">
                <a:tc>
                  <a:txBody>
                    <a:bodyPr/>
                    <a:lstStyle/>
                    <a:p>
                      <a:r>
                        <a:rPr lang="en-GB" sz="1400" dirty="0"/>
                        <a:t>Employee is passive</a:t>
                      </a:r>
                      <a:endParaRPr lang="en-US" sz="1400" dirty="0"/>
                    </a:p>
                  </a:txBody>
                  <a:tcPr/>
                </a:tc>
                <a:tc>
                  <a:txBody>
                    <a:bodyPr/>
                    <a:lstStyle/>
                    <a:p>
                      <a:r>
                        <a:rPr lang="en-GB" sz="1400" dirty="0"/>
                        <a:t>Employee is active in retirement decisions and it requires financial education</a:t>
                      </a:r>
                      <a:endParaRPr lang="en-US" sz="1400" dirty="0"/>
                    </a:p>
                  </a:txBody>
                  <a:tcPr/>
                </a:tc>
                <a:extLst>
                  <a:ext uri="{0D108BD9-81ED-4DB2-BD59-A6C34878D82A}">
                    <a16:rowId xmlns:a16="http://schemas.microsoft.com/office/drawing/2014/main" val="277317349"/>
                  </a:ext>
                </a:extLst>
              </a:tr>
              <a:tr h="370840">
                <a:tc>
                  <a:txBody>
                    <a:bodyPr/>
                    <a:lstStyle/>
                    <a:p>
                      <a:r>
                        <a:rPr lang="en-GB" sz="1400" dirty="0"/>
                        <a:t>Responsibility is with employer or State who has to provide the income</a:t>
                      </a:r>
                      <a:endParaRPr lang="en-US" sz="1400" dirty="0"/>
                    </a:p>
                  </a:txBody>
                  <a:tcPr/>
                </a:tc>
                <a:tc>
                  <a:txBody>
                    <a:bodyPr/>
                    <a:lstStyle/>
                    <a:p>
                      <a:r>
                        <a:rPr lang="en-GB" sz="1400" dirty="0"/>
                        <a:t>Employee is responsible to use the accumulated pension fund to support his retirement</a:t>
                      </a:r>
                      <a:endParaRPr lang="en-US" sz="1400" dirty="0"/>
                    </a:p>
                  </a:txBody>
                  <a:tcPr/>
                </a:tc>
                <a:extLst>
                  <a:ext uri="{0D108BD9-81ED-4DB2-BD59-A6C34878D82A}">
                    <a16:rowId xmlns:a16="http://schemas.microsoft.com/office/drawing/2014/main" val="4192777199"/>
                  </a:ext>
                </a:extLst>
              </a:tr>
              <a:tr h="370840">
                <a:tc>
                  <a:txBody>
                    <a:bodyPr/>
                    <a:lstStyle/>
                    <a:p>
                      <a:r>
                        <a:rPr lang="en-GB" sz="1400" dirty="0"/>
                        <a:t>No flexibility, usually nothing left for inheritance</a:t>
                      </a:r>
                      <a:endParaRPr lang="en-US" sz="1400" dirty="0"/>
                    </a:p>
                  </a:txBody>
                  <a:tcPr/>
                </a:tc>
                <a:tc>
                  <a:txBody>
                    <a:bodyPr/>
                    <a:lstStyle/>
                    <a:p>
                      <a:r>
                        <a:rPr lang="en-GB" sz="1400" dirty="0"/>
                        <a:t>Pension fund belongs to the pensioner and can leave it to family </a:t>
                      </a:r>
                      <a:endParaRPr lang="en-US" sz="1400" dirty="0"/>
                    </a:p>
                  </a:txBody>
                  <a:tcPr/>
                </a:tc>
                <a:extLst>
                  <a:ext uri="{0D108BD9-81ED-4DB2-BD59-A6C34878D82A}">
                    <a16:rowId xmlns:a16="http://schemas.microsoft.com/office/drawing/2014/main" val="489264889"/>
                  </a:ext>
                </a:extLst>
              </a:tr>
            </a:tbl>
          </a:graphicData>
        </a:graphic>
      </p:graphicFrame>
      <p:sp>
        <p:nvSpPr>
          <p:cNvPr id="11" name="TextBox 10">
            <a:extLst>
              <a:ext uri="{FF2B5EF4-FFF2-40B4-BE49-F238E27FC236}">
                <a16:creationId xmlns:a16="http://schemas.microsoft.com/office/drawing/2014/main" id="{A03F2FEE-9603-7460-D698-68EC7D6E1A54}"/>
              </a:ext>
            </a:extLst>
          </p:cNvPr>
          <p:cNvSpPr txBox="1"/>
          <p:nvPr/>
        </p:nvSpPr>
        <p:spPr>
          <a:xfrm>
            <a:off x="2968657" y="5842293"/>
            <a:ext cx="2139885" cy="369332"/>
          </a:xfrm>
          <a:prstGeom prst="rect">
            <a:avLst/>
          </a:prstGeom>
          <a:noFill/>
        </p:spPr>
        <p:txBody>
          <a:bodyPr wrap="square" rtlCol="0">
            <a:spAutoFit/>
          </a:bodyPr>
          <a:lstStyle/>
          <a:p>
            <a:r>
              <a:rPr lang="en-GB" dirty="0"/>
              <a:t>Defined Benefit</a:t>
            </a:r>
            <a:endParaRPr lang="en-US" dirty="0"/>
          </a:p>
        </p:txBody>
      </p:sp>
      <p:sp>
        <p:nvSpPr>
          <p:cNvPr id="12" name="Arrow: Right 11">
            <a:extLst>
              <a:ext uri="{FF2B5EF4-FFF2-40B4-BE49-F238E27FC236}">
                <a16:creationId xmlns:a16="http://schemas.microsoft.com/office/drawing/2014/main" id="{CECF38E5-86D0-1557-5BEE-BF9F1F7B5600}"/>
              </a:ext>
            </a:extLst>
          </p:cNvPr>
          <p:cNvSpPr/>
          <p:nvPr/>
        </p:nvSpPr>
        <p:spPr>
          <a:xfrm>
            <a:off x="5027994" y="5872941"/>
            <a:ext cx="1753387" cy="308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167F53D-003D-293B-8967-026E8EF7B856}"/>
              </a:ext>
            </a:extLst>
          </p:cNvPr>
          <p:cNvSpPr txBox="1"/>
          <p:nvPr/>
        </p:nvSpPr>
        <p:spPr>
          <a:xfrm>
            <a:off x="7247907" y="5806609"/>
            <a:ext cx="2273165" cy="369332"/>
          </a:xfrm>
          <a:prstGeom prst="rect">
            <a:avLst/>
          </a:prstGeom>
          <a:noFill/>
        </p:spPr>
        <p:txBody>
          <a:bodyPr wrap="square" rtlCol="0">
            <a:spAutoFit/>
          </a:bodyPr>
          <a:lstStyle/>
          <a:p>
            <a:r>
              <a:rPr lang="en-GB" dirty="0"/>
              <a:t>Defined Contribution</a:t>
            </a:r>
            <a:endParaRPr lang="en-US" dirty="0"/>
          </a:p>
        </p:txBody>
      </p:sp>
      <p:sp>
        <p:nvSpPr>
          <p:cNvPr id="14" name="TextBox 13">
            <a:extLst>
              <a:ext uri="{FF2B5EF4-FFF2-40B4-BE49-F238E27FC236}">
                <a16:creationId xmlns:a16="http://schemas.microsoft.com/office/drawing/2014/main" id="{8401B99E-D288-178F-03E0-96DBA96740DD}"/>
              </a:ext>
            </a:extLst>
          </p:cNvPr>
          <p:cNvSpPr txBox="1"/>
          <p:nvPr/>
        </p:nvSpPr>
        <p:spPr>
          <a:xfrm>
            <a:off x="5364559" y="5898942"/>
            <a:ext cx="1353794" cy="276999"/>
          </a:xfrm>
          <a:prstGeom prst="rect">
            <a:avLst/>
          </a:prstGeom>
          <a:noFill/>
        </p:spPr>
        <p:txBody>
          <a:bodyPr wrap="square" rtlCol="0">
            <a:spAutoFit/>
          </a:bodyPr>
          <a:lstStyle/>
          <a:p>
            <a:r>
              <a:rPr lang="en-GB" sz="1200" dirty="0"/>
              <a:t>Global Trend</a:t>
            </a:r>
            <a:endParaRPr lang="en-US" sz="1200" dirty="0"/>
          </a:p>
        </p:txBody>
      </p:sp>
      <p:sp>
        <p:nvSpPr>
          <p:cNvPr id="15" name="Rectangle 14">
            <a:extLst>
              <a:ext uri="{FF2B5EF4-FFF2-40B4-BE49-F238E27FC236}">
                <a16:creationId xmlns:a16="http://schemas.microsoft.com/office/drawing/2014/main" id="{6E1B8797-F018-463E-989C-FC44BCCDACDA}"/>
              </a:ext>
            </a:extLst>
          </p:cNvPr>
          <p:cNvSpPr/>
          <p:nvPr/>
        </p:nvSpPr>
        <p:spPr>
          <a:xfrm>
            <a:off x="2704286" y="5658793"/>
            <a:ext cx="6916369" cy="669303"/>
          </a:xfrm>
          <a:prstGeom prst="rect">
            <a:avLst/>
          </a:prstGeom>
          <a:solidFill>
            <a:srgbClr val="00B0F0">
              <a:alpha val="4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B06279D-A94B-AB68-5413-B2250486DF54}"/>
              </a:ext>
            </a:extLst>
          </p:cNvPr>
          <p:cNvSpPr/>
          <p:nvPr/>
        </p:nvSpPr>
        <p:spPr>
          <a:xfrm>
            <a:off x="8691513" y="3429000"/>
            <a:ext cx="2662287" cy="794208"/>
          </a:xfrm>
          <a:prstGeom prst="ellipse">
            <a:avLst/>
          </a:prstGeom>
          <a:solidFill>
            <a:srgbClr val="FF0000">
              <a:alpha val="4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5737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nastiest, hardest problem in Finance</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3</a:t>
            </a:fld>
            <a:endParaRPr lang="el-GR"/>
          </a:p>
        </p:txBody>
      </p:sp>
      <p:pic>
        <p:nvPicPr>
          <p:cNvPr id="2050" name="Picture 2" descr="Person Thinking Images - Free Download on Freepik">
            <a:extLst>
              <a:ext uri="{FF2B5EF4-FFF2-40B4-BE49-F238E27FC236}">
                <a16:creationId xmlns:a16="http://schemas.microsoft.com/office/drawing/2014/main" id="{E3534901-00DB-0057-55B3-A7A94E54C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486" y="2858888"/>
            <a:ext cx="2389660" cy="23896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2B6FD4A-334F-CCF1-5944-B8F3A94D79E8}"/>
              </a:ext>
            </a:extLst>
          </p:cNvPr>
          <p:cNvSpPr txBox="1"/>
          <p:nvPr/>
        </p:nvSpPr>
        <p:spPr>
          <a:xfrm>
            <a:off x="4515257" y="2282593"/>
            <a:ext cx="3763363" cy="646331"/>
          </a:xfrm>
          <a:prstGeom prst="rect">
            <a:avLst/>
          </a:prstGeom>
          <a:noFill/>
        </p:spPr>
        <p:txBody>
          <a:bodyPr wrap="square" rtlCol="0">
            <a:spAutoFit/>
          </a:bodyPr>
          <a:lstStyle/>
          <a:p>
            <a:r>
              <a:rPr lang="en-GB" dirty="0"/>
              <a:t>1. What withdrawal strategy to follow? Fixed or Dynamic?</a:t>
            </a:r>
            <a:endParaRPr lang="en-US" dirty="0"/>
          </a:p>
        </p:txBody>
      </p:sp>
      <p:sp>
        <p:nvSpPr>
          <p:cNvPr id="8" name="TextBox 7">
            <a:extLst>
              <a:ext uri="{FF2B5EF4-FFF2-40B4-BE49-F238E27FC236}">
                <a16:creationId xmlns:a16="http://schemas.microsoft.com/office/drawing/2014/main" id="{A9161444-5693-B431-5807-3BB653760207}"/>
              </a:ext>
            </a:extLst>
          </p:cNvPr>
          <p:cNvSpPr txBox="1"/>
          <p:nvPr/>
        </p:nvSpPr>
        <p:spPr>
          <a:xfrm>
            <a:off x="7430311" y="2878270"/>
            <a:ext cx="3763363" cy="923330"/>
          </a:xfrm>
          <a:prstGeom prst="rect">
            <a:avLst/>
          </a:prstGeom>
          <a:noFill/>
        </p:spPr>
        <p:txBody>
          <a:bodyPr wrap="square" rtlCol="0">
            <a:spAutoFit/>
          </a:bodyPr>
          <a:lstStyle/>
          <a:p>
            <a:r>
              <a:rPr lang="en-GB" dirty="0"/>
              <a:t>2. What is the main goal? - High income? Or Leave something as inheritance?</a:t>
            </a:r>
            <a:endParaRPr lang="en-US" dirty="0"/>
          </a:p>
        </p:txBody>
      </p:sp>
      <p:sp>
        <p:nvSpPr>
          <p:cNvPr id="9" name="TextBox 8">
            <a:extLst>
              <a:ext uri="{FF2B5EF4-FFF2-40B4-BE49-F238E27FC236}">
                <a16:creationId xmlns:a16="http://schemas.microsoft.com/office/drawing/2014/main" id="{A4EED10D-3287-EB8F-96BC-58EF8EBB5274}"/>
              </a:ext>
            </a:extLst>
          </p:cNvPr>
          <p:cNvSpPr txBox="1"/>
          <p:nvPr/>
        </p:nvSpPr>
        <p:spPr>
          <a:xfrm>
            <a:off x="7418961" y="4341554"/>
            <a:ext cx="3763363" cy="646331"/>
          </a:xfrm>
          <a:prstGeom prst="rect">
            <a:avLst/>
          </a:prstGeom>
          <a:noFill/>
        </p:spPr>
        <p:txBody>
          <a:bodyPr wrap="square" rtlCol="0">
            <a:spAutoFit/>
          </a:bodyPr>
          <a:lstStyle/>
          <a:p>
            <a:r>
              <a:rPr lang="en-GB" dirty="0"/>
              <a:t>3. What is the retirement period? (e.g. 30 years?)</a:t>
            </a:r>
            <a:endParaRPr lang="en-US" dirty="0"/>
          </a:p>
        </p:txBody>
      </p:sp>
      <p:sp>
        <p:nvSpPr>
          <p:cNvPr id="10" name="TextBox 9">
            <a:extLst>
              <a:ext uri="{FF2B5EF4-FFF2-40B4-BE49-F238E27FC236}">
                <a16:creationId xmlns:a16="http://schemas.microsoft.com/office/drawing/2014/main" id="{FEC28479-0B4E-4AA7-ECF7-C26AE52E0CBC}"/>
              </a:ext>
            </a:extLst>
          </p:cNvPr>
          <p:cNvSpPr txBox="1"/>
          <p:nvPr/>
        </p:nvSpPr>
        <p:spPr>
          <a:xfrm>
            <a:off x="4515256" y="5248548"/>
            <a:ext cx="3763363" cy="646331"/>
          </a:xfrm>
          <a:prstGeom prst="rect">
            <a:avLst/>
          </a:prstGeom>
          <a:noFill/>
        </p:spPr>
        <p:txBody>
          <a:bodyPr wrap="square" rtlCol="0">
            <a:spAutoFit/>
          </a:bodyPr>
          <a:lstStyle/>
          <a:p>
            <a:r>
              <a:rPr lang="en-GB" dirty="0"/>
              <a:t>4. What is the minimum income and withdrawal rate?</a:t>
            </a:r>
            <a:endParaRPr lang="en-US" dirty="0"/>
          </a:p>
        </p:txBody>
      </p:sp>
      <p:sp>
        <p:nvSpPr>
          <p:cNvPr id="11" name="TextBox 10">
            <a:extLst>
              <a:ext uri="{FF2B5EF4-FFF2-40B4-BE49-F238E27FC236}">
                <a16:creationId xmlns:a16="http://schemas.microsoft.com/office/drawing/2014/main" id="{F514AA33-1501-C63F-9C19-4A81BF749B78}"/>
              </a:ext>
            </a:extLst>
          </p:cNvPr>
          <p:cNvSpPr txBox="1"/>
          <p:nvPr/>
        </p:nvSpPr>
        <p:spPr>
          <a:xfrm>
            <a:off x="1379086" y="4404810"/>
            <a:ext cx="3763363" cy="646331"/>
          </a:xfrm>
          <a:prstGeom prst="rect">
            <a:avLst/>
          </a:prstGeom>
          <a:noFill/>
        </p:spPr>
        <p:txBody>
          <a:bodyPr wrap="square" rtlCol="0">
            <a:spAutoFit/>
          </a:bodyPr>
          <a:lstStyle/>
          <a:p>
            <a:r>
              <a:rPr lang="en-GB" dirty="0"/>
              <a:t>5. What portfolio should it be used? Equity-based or Balanced?</a:t>
            </a:r>
            <a:endParaRPr lang="en-US" dirty="0"/>
          </a:p>
        </p:txBody>
      </p:sp>
      <p:sp>
        <p:nvSpPr>
          <p:cNvPr id="12" name="TextBox 11">
            <a:extLst>
              <a:ext uri="{FF2B5EF4-FFF2-40B4-BE49-F238E27FC236}">
                <a16:creationId xmlns:a16="http://schemas.microsoft.com/office/drawing/2014/main" id="{8C28ECCF-91F9-4D04-0BB9-D5CF3D883BF8}"/>
              </a:ext>
            </a:extLst>
          </p:cNvPr>
          <p:cNvSpPr txBox="1"/>
          <p:nvPr/>
        </p:nvSpPr>
        <p:spPr>
          <a:xfrm>
            <a:off x="1379087" y="3096802"/>
            <a:ext cx="3763363" cy="646331"/>
          </a:xfrm>
          <a:prstGeom prst="rect">
            <a:avLst/>
          </a:prstGeom>
          <a:noFill/>
        </p:spPr>
        <p:txBody>
          <a:bodyPr wrap="square" rtlCol="0">
            <a:spAutoFit/>
          </a:bodyPr>
          <a:lstStyle/>
          <a:p>
            <a:r>
              <a:rPr lang="en-GB" dirty="0"/>
              <a:t>6. What if a financial crisis happen? How is the pension fund impacted?</a:t>
            </a:r>
            <a:endParaRPr lang="en-US" dirty="0"/>
          </a:p>
        </p:txBody>
      </p:sp>
      <p:sp>
        <p:nvSpPr>
          <p:cNvPr id="13" name="TextBox 12">
            <a:extLst>
              <a:ext uri="{FF2B5EF4-FFF2-40B4-BE49-F238E27FC236}">
                <a16:creationId xmlns:a16="http://schemas.microsoft.com/office/drawing/2014/main" id="{E822A12C-2305-5EF5-EFE7-6F759EBDDE4A}"/>
              </a:ext>
            </a:extLst>
          </p:cNvPr>
          <p:cNvSpPr txBox="1"/>
          <p:nvPr/>
        </p:nvSpPr>
        <p:spPr>
          <a:xfrm>
            <a:off x="1976335" y="1609452"/>
            <a:ext cx="8083685" cy="523220"/>
          </a:xfrm>
          <a:prstGeom prst="rect">
            <a:avLst/>
          </a:prstGeom>
          <a:solidFill>
            <a:srgbClr val="92D050"/>
          </a:solidFill>
        </p:spPr>
        <p:txBody>
          <a:bodyPr wrap="square" rtlCol="0">
            <a:spAutoFit/>
          </a:bodyPr>
          <a:lstStyle/>
          <a:p>
            <a:pPr algn="ctr"/>
            <a:r>
              <a:rPr lang="en-US" sz="1400" b="1" u="sng" dirty="0">
                <a:effectLst/>
                <a:latin typeface="Times New Roman" panose="02020603050405020304" pitchFamily="18" charset="0"/>
                <a:ea typeface="Times New Roman" panose="02020603050405020304" pitchFamily="18" charset="0"/>
              </a:rPr>
              <a:t>William Sharpe</a:t>
            </a:r>
            <a:r>
              <a:rPr lang="en-US" sz="1400" dirty="0">
                <a:effectLst/>
                <a:latin typeface="Times New Roman" panose="02020603050405020304" pitchFamily="18" charset="0"/>
                <a:ea typeface="Times New Roman" panose="02020603050405020304" pitchFamily="18" charset="0"/>
              </a:rPr>
              <a:t> (winner of the Nobel Prize in Finance in 1990) referred to the decumulation* phase during retirement as the "nastiest, hardest problem in finance."</a:t>
            </a:r>
            <a:endParaRPr lang="en-US" sz="1400" dirty="0"/>
          </a:p>
        </p:txBody>
      </p:sp>
      <p:pic>
        <p:nvPicPr>
          <p:cNvPr id="2052" name="Picture 4" descr="Κουμπαράς κεραμικός - e-gardenshop.gr">
            <a:extLst>
              <a:ext uri="{FF2B5EF4-FFF2-40B4-BE49-F238E27FC236}">
                <a16:creationId xmlns:a16="http://schemas.microsoft.com/office/drawing/2014/main" id="{9F5F3459-324A-0995-1881-04D6C7E61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530" y="3429000"/>
            <a:ext cx="1029781" cy="123573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359D7A5-FA6C-437E-E4F6-55D86745A500}"/>
              </a:ext>
            </a:extLst>
          </p:cNvPr>
          <p:cNvSpPr txBox="1"/>
          <p:nvPr/>
        </p:nvSpPr>
        <p:spPr>
          <a:xfrm>
            <a:off x="1197204" y="5894879"/>
            <a:ext cx="9985120" cy="276999"/>
          </a:xfrm>
          <a:prstGeom prst="rect">
            <a:avLst/>
          </a:prstGeom>
          <a:noFill/>
        </p:spPr>
        <p:txBody>
          <a:bodyPr wrap="square" rtlCol="0">
            <a:spAutoFit/>
          </a:bodyPr>
          <a:lstStyle/>
          <a:p>
            <a:r>
              <a:rPr lang="en-GB" sz="1200" dirty="0"/>
              <a:t>* In accumulation phase employees save in a pension pot and in decumulation phase, when retirement starts, they withdraw money as income</a:t>
            </a:r>
            <a:endParaRPr lang="en-US" sz="1200" dirty="0"/>
          </a:p>
        </p:txBody>
      </p:sp>
      <p:sp>
        <p:nvSpPr>
          <p:cNvPr id="15" name="Oval 14">
            <a:extLst>
              <a:ext uri="{FF2B5EF4-FFF2-40B4-BE49-F238E27FC236}">
                <a16:creationId xmlns:a16="http://schemas.microsoft.com/office/drawing/2014/main" id="{3271CBEE-8FE2-EF5F-B9B3-A25FB643CE8E}"/>
              </a:ext>
            </a:extLst>
          </p:cNvPr>
          <p:cNvSpPr/>
          <p:nvPr/>
        </p:nvSpPr>
        <p:spPr>
          <a:xfrm>
            <a:off x="4515256" y="2333116"/>
            <a:ext cx="312705" cy="25820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2C9535A-57DE-4730-5653-3BE9837A392A}"/>
              </a:ext>
            </a:extLst>
          </p:cNvPr>
          <p:cNvSpPr/>
          <p:nvPr/>
        </p:nvSpPr>
        <p:spPr>
          <a:xfrm>
            <a:off x="7448562" y="2938003"/>
            <a:ext cx="312705" cy="25820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2113686-1528-7984-EE71-D79EB7616A5F}"/>
              </a:ext>
            </a:extLst>
          </p:cNvPr>
          <p:cNvSpPr/>
          <p:nvPr/>
        </p:nvSpPr>
        <p:spPr>
          <a:xfrm>
            <a:off x="7440705" y="4400729"/>
            <a:ext cx="312705" cy="25820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2176E09-3C71-C8EB-019D-A64E5DF81F79}"/>
              </a:ext>
            </a:extLst>
          </p:cNvPr>
          <p:cNvSpPr/>
          <p:nvPr/>
        </p:nvSpPr>
        <p:spPr>
          <a:xfrm>
            <a:off x="4519967" y="5297848"/>
            <a:ext cx="312705" cy="25820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740DA50-80C5-025B-AD3A-5FC490A00A1E}"/>
              </a:ext>
            </a:extLst>
          </p:cNvPr>
          <p:cNvSpPr/>
          <p:nvPr/>
        </p:nvSpPr>
        <p:spPr>
          <a:xfrm>
            <a:off x="1382411" y="4469858"/>
            <a:ext cx="312705" cy="25820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CA99BAE-7DC4-0AAF-2CB8-94FD284D8EC1}"/>
              </a:ext>
            </a:extLst>
          </p:cNvPr>
          <p:cNvSpPr/>
          <p:nvPr/>
        </p:nvSpPr>
        <p:spPr>
          <a:xfrm>
            <a:off x="1393407" y="3161103"/>
            <a:ext cx="312705" cy="25820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9665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9583" y="365125"/>
            <a:ext cx="8128356" cy="1325563"/>
          </a:xfrm>
        </p:spPr>
        <p:txBody>
          <a:bodyPr/>
          <a:lstStyle/>
          <a:p>
            <a:r>
              <a:rPr lang="en-GB" dirty="0"/>
              <a:t>Fixed versus Dynamic Withdrawal Strategy</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4</a:t>
            </a:fld>
            <a:endParaRPr lang="el-GR"/>
          </a:p>
        </p:txBody>
      </p:sp>
      <p:pic>
        <p:nvPicPr>
          <p:cNvPr id="3074" name="Picture 2" descr="The Originator of the 4% Retirement Rule Thinks It's Off the Mark. He Says  It Now Could Be Up to 4.5%. | Barron's">
            <a:extLst>
              <a:ext uri="{FF2B5EF4-FFF2-40B4-BE49-F238E27FC236}">
                <a16:creationId xmlns:a16="http://schemas.microsoft.com/office/drawing/2014/main" id="{E8F3093A-DDBD-6FD0-DA04-75AE76CBA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147341"/>
            <a:ext cx="1217813" cy="121781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DF62F5C-E18C-2325-1B06-0DCE1C661BBE}"/>
              </a:ext>
            </a:extLst>
          </p:cNvPr>
          <p:cNvSpPr txBox="1"/>
          <p:nvPr/>
        </p:nvSpPr>
        <p:spPr>
          <a:xfrm>
            <a:off x="1226155" y="1438439"/>
            <a:ext cx="4406630" cy="1877437"/>
          </a:xfrm>
          <a:prstGeom prst="rect">
            <a:avLst/>
          </a:prstGeom>
          <a:noFill/>
        </p:spPr>
        <p:txBody>
          <a:bodyPr wrap="square" rtlCol="0">
            <a:spAutoFit/>
          </a:bodyPr>
          <a:lstStyle/>
          <a:p>
            <a:r>
              <a:rPr lang="en-GB" sz="1400" b="1" i="1" u="sng" dirty="0">
                <a:highlight>
                  <a:srgbClr val="FFFF00"/>
                </a:highlight>
              </a:rPr>
              <a:t>Fixed Withdrawal Strategy</a:t>
            </a:r>
          </a:p>
          <a:p>
            <a:pPr marL="285750" indent="-285750">
              <a:buFont typeface="Arial" panose="020B0604020202020204" pitchFamily="34" charset="0"/>
              <a:buChar char="•"/>
            </a:pPr>
            <a:r>
              <a:rPr lang="en-GB" sz="1400" dirty="0"/>
              <a:t>Withdraw a fixed amount in the first year, and then adjust it with the inflation rate, regardless the portfolio performance</a:t>
            </a:r>
          </a:p>
          <a:p>
            <a:pPr marL="285750" indent="-285750">
              <a:buFont typeface="Arial" panose="020B0604020202020204" pitchFamily="34" charset="0"/>
              <a:buChar char="•"/>
            </a:pPr>
            <a:r>
              <a:rPr lang="en-GB" sz="1400" dirty="0"/>
              <a:t>It provides steady income to the pensioners, but it may dilute pension fund earlier, especially if long bear markets occur</a:t>
            </a:r>
          </a:p>
          <a:p>
            <a:endParaRPr lang="en-US" dirty="0"/>
          </a:p>
        </p:txBody>
      </p:sp>
      <p:sp>
        <p:nvSpPr>
          <p:cNvPr id="15" name="TextBox 14">
            <a:extLst>
              <a:ext uri="{FF2B5EF4-FFF2-40B4-BE49-F238E27FC236}">
                <a16:creationId xmlns:a16="http://schemas.microsoft.com/office/drawing/2014/main" id="{EDB83226-A505-A479-ED3C-22FA3CBD669F}"/>
              </a:ext>
            </a:extLst>
          </p:cNvPr>
          <p:cNvSpPr txBox="1"/>
          <p:nvPr/>
        </p:nvSpPr>
        <p:spPr>
          <a:xfrm>
            <a:off x="2056013" y="3872124"/>
            <a:ext cx="4620638" cy="2031325"/>
          </a:xfrm>
          <a:prstGeom prst="rect">
            <a:avLst/>
          </a:prstGeom>
          <a:noFill/>
        </p:spPr>
        <p:txBody>
          <a:bodyPr wrap="square" rtlCol="0">
            <a:spAutoFit/>
          </a:bodyPr>
          <a:lstStyle/>
          <a:p>
            <a:r>
              <a:rPr lang="en-GB" sz="1400" u="sng" dirty="0"/>
              <a:t>A well-known fixed strategy is </a:t>
            </a:r>
            <a:r>
              <a:rPr lang="en-GB" sz="1400" u="sng" dirty="0" err="1"/>
              <a:t>Bengen’s</a:t>
            </a:r>
            <a:r>
              <a:rPr lang="en-GB" sz="1400" u="sng" dirty="0"/>
              <a:t> 4% Rule (1992):</a:t>
            </a:r>
          </a:p>
          <a:p>
            <a:pPr marL="285750" indent="-285750">
              <a:buFont typeface="Arial" panose="020B0604020202020204" pitchFamily="34" charset="0"/>
              <a:buChar char="•"/>
            </a:pPr>
            <a:r>
              <a:rPr lang="en-US" sz="1400" dirty="0"/>
              <a:t>He used a balanced portfolio, US-based.</a:t>
            </a:r>
          </a:p>
          <a:p>
            <a:pPr marL="285750" indent="-285750">
              <a:buFont typeface="Arial" panose="020B0604020202020204" pitchFamily="34" charset="0"/>
              <a:buChar char="•"/>
            </a:pPr>
            <a:r>
              <a:rPr lang="en-US" sz="1400" dirty="0"/>
              <a:t>Proved that the portfolio could survive for 30 years by withdrawing 4% annually and then increase it at the inflation rate</a:t>
            </a:r>
          </a:p>
          <a:p>
            <a:pPr marL="285750" indent="-285750">
              <a:buFont typeface="Arial" panose="020B0604020202020204" pitchFamily="34" charset="0"/>
              <a:buChar char="•"/>
            </a:pPr>
            <a:r>
              <a:rPr lang="en-US" sz="1400" dirty="0"/>
              <a:t>For testing, he used the actual historical data and run back-test for all possible 30 year-periods</a:t>
            </a:r>
          </a:p>
          <a:p>
            <a:endParaRPr lang="en-US" sz="1400" dirty="0"/>
          </a:p>
          <a:p>
            <a:r>
              <a:rPr lang="en-US" sz="1400" dirty="0">
                <a:hlinkClick r:id="rId3"/>
              </a:rPr>
              <a:t>Source: </a:t>
            </a:r>
            <a:r>
              <a:rPr lang="en-US" sz="1400" dirty="0" err="1">
                <a:hlinkClick r:id="rId3"/>
              </a:rPr>
              <a:t>Bengen</a:t>
            </a:r>
            <a:endParaRPr lang="en-US" sz="1400" dirty="0"/>
          </a:p>
        </p:txBody>
      </p:sp>
      <p:sp>
        <p:nvSpPr>
          <p:cNvPr id="16" name="TextBox 15">
            <a:extLst>
              <a:ext uri="{FF2B5EF4-FFF2-40B4-BE49-F238E27FC236}">
                <a16:creationId xmlns:a16="http://schemas.microsoft.com/office/drawing/2014/main" id="{351867F8-8387-EF70-22A2-33F74B259FAB}"/>
              </a:ext>
            </a:extLst>
          </p:cNvPr>
          <p:cNvSpPr txBox="1"/>
          <p:nvPr/>
        </p:nvSpPr>
        <p:spPr>
          <a:xfrm>
            <a:off x="6676651" y="1389014"/>
            <a:ext cx="4406630" cy="2462213"/>
          </a:xfrm>
          <a:prstGeom prst="rect">
            <a:avLst/>
          </a:prstGeom>
          <a:noFill/>
        </p:spPr>
        <p:txBody>
          <a:bodyPr wrap="square" rtlCol="0">
            <a:spAutoFit/>
          </a:bodyPr>
          <a:lstStyle/>
          <a:p>
            <a:r>
              <a:rPr lang="en-GB" sz="1400" b="1" i="1" u="sng" dirty="0">
                <a:highlight>
                  <a:srgbClr val="FFFF00"/>
                </a:highlight>
              </a:rPr>
              <a:t>Dynamic Withdrawal Strategy</a:t>
            </a:r>
          </a:p>
          <a:p>
            <a:pPr marL="285750" indent="-285750">
              <a:buFont typeface="Arial" panose="020B0604020202020204" pitchFamily="34" charset="0"/>
              <a:buChar char="•"/>
            </a:pPr>
            <a:r>
              <a:rPr lang="en-GB" sz="1400" dirty="0"/>
              <a:t>Withdraw a dynamic amount annually based on market performance. For example, we always withdraw 5% of the pension fund annually, based on the value at that specific year.</a:t>
            </a:r>
          </a:p>
          <a:p>
            <a:pPr marL="285750" indent="-285750">
              <a:buFont typeface="Arial" panose="020B0604020202020204" pitchFamily="34" charset="0"/>
              <a:buChar char="•"/>
            </a:pPr>
            <a:r>
              <a:rPr lang="en-GB" sz="1400" dirty="0"/>
              <a:t>It provides a dynamic income to the pensioners, which may be higher or lower than then previous year. This may create uncertainty to the pensioners</a:t>
            </a:r>
          </a:p>
          <a:p>
            <a:pPr marL="285750" indent="-285750">
              <a:buFont typeface="Arial" panose="020B0604020202020204" pitchFamily="34" charset="0"/>
              <a:buChar char="•"/>
            </a:pPr>
            <a:r>
              <a:rPr lang="en-GB" sz="1400" dirty="0"/>
              <a:t>When portfolio performance is not good, pensioner will withdraw less income protecting the pension fund, but he has to live off with a low income. </a:t>
            </a:r>
            <a:endParaRPr lang="en-US" dirty="0"/>
          </a:p>
        </p:txBody>
      </p:sp>
      <p:sp>
        <p:nvSpPr>
          <p:cNvPr id="17" name="TextBox 16">
            <a:extLst>
              <a:ext uri="{FF2B5EF4-FFF2-40B4-BE49-F238E27FC236}">
                <a16:creationId xmlns:a16="http://schemas.microsoft.com/office/drawing/2014/main" id="{DB159793-650D-37A4-7ED7-2C89F5B4DFC9}"/>
              </a:ext>
            </a:extLst>
          </p:cNvPr>
          <p:cNvSpPr txBox="1"/>
          <p:nvPr/>
        </p:nvSpPr>
        <p:spPr>
          <a:xfrm>
            <a:off x="6676651" y="3857366"/>
            <a:ext cx="4620638" cy="2462213"/>
          </a:xfrm>
          <a:prstGeom prst="rect">
            <a:avLst/>
          </a:prstGeom>
          <a:noFill/>
        </p:spPr>
        <p:txBody>
          <a:bodyPr wrap="square" rtlCol="0">
            <a:spAutoFit/>
          </a:bodyPr>
          <a:lstStyle/>
          <a:p>
            <a:r>
              <a:rPr lang="en-GB" sz="1400" u="sng" dirty="0"/>
              <a:t>In this research we tested Vanguard’s Dynamic Spending Strategy with Floor and Ceiling rates (2021) </a:t>
            </a:r>
            <a:r>
              <a:rPr lang="en-GB" sz="1400" u="sng" dirty="0">
                <a:hlinkClick r:id="rId4"/>
              </a:rPr>
              <a:t>Source: Vanguard</a:t>
            </a:r>
            <a:endParaRPr lang="en-GB" sz="1400" u="sng" dirty="0"/>
          </a:p>
          <a:p>
            <a:pPr marL="285750" indent="-285750">
              <a:buFont typeface="Arial" panose="020B0604020202020204" pitchFamily="34" charset="0"/>
              <a:buChar char="•"/>
            </a:pPr>
            <a:r>
              <a:rPr lang="en-GB" sz="1400" dirty="0"/>
              <a:t>Despite it’s dynamic it tried to provide a steady income to the pensioner</a:t>
            </a:r>
            <a:endParaRPr lang="en-GB" sz="1400" u="sng" dirty="0"/>
          </a:p>
          <a:p>
            <a:pPr marL="285750" indent="-285750">
              <a:buFont typeface="Arial" panose="020B0604020202020204" pitchFamily="34" charset="0"/>
              <a:buChar char="•"/>
            </a:pPr>
            <a:r>
              <a:rPr lang="en-GB" sz="1400" dirty="0"/>
              <a:t>It uses a “floor” limit comparing to the last year’s income when the market performance is negative</a:t>
            </a:r>
          </a:p>
          <a:p>
            <a:pPr marL="285750" indent="-285750">
              <a:buFont typeface="Arial" panose="020B0604020202020204" pitchFamily="34" charset="0"/>
              <a:buChar char="•"/>
            </a:pPr>
            <a:r>
              <a:rPr lang="en-GB" sz="1400" dirty="0"/>
              <a:t>It used a “ceiling” limit comparing to the last year’s income when the market performance is positive</a:t>
            </a:r>
          </a:p>
          <a:p>
            <a:pPr marL="285750" indent="-285750">
              <a:buFont typeface="Arial" panose="020B0604020202020204" pitchFamily="34" charset="0"/>
              <a:buChar char="•"/>
            </a:pPr>
            <a:r>
              <a:rPr lang="en-GB" sz="1400" dirty="0"/>
              <a:t>For testing, they used their own prediction models for each asset’s return and they applied to their strategy</a:t>
            </a:r>
          </a:p>
          <a:p>
            <a:pPr marL="285750" indent="-285750">
              <a:buFont typeface="Arial" panose="020B0604020202020204" pitchFamily="34" charset="0"/>
              <a:buChar char="•"/>
            </a:pPr>
            <a:r>
              <a:rPr lang="en-GB" sz="1400" dirty="0"/>
              <a:t>They used a global balanced portfolio</a:t>
            </a:r>
          </a:p>
        </p:txBody>
      </p:sp>
      <p:cxnSp>
        <p:nvCxnSpPr>
          <p:cNvPr id="19" name="Straight Connector 18">
            <a:extLst>
              <a:ext uri="{FF2B5EF4-FFF2-40B4-BE49-F238E27FC236}">
                <a16:creationId xmlns:a16="http://schemas.microsoft.com/office/drawing/2014/main" id="{B9B1B26F-D322-645B-C603-6B306379EF17}"/>
              </a:ext>
            </a:extLst>
          </p:cNvPr>
          <p:cNvCxnSpPr>
            <a:cxnSpLocks/>
          </p:cNvCxnSpPr>
          <p:nvPr/>
        </p:nvCxnSpPr>
        <p:spPr>
          <a:xfrm>
            <a:off x="6504495" y="1389014"/>
            <a:ext cx="0" cy="4757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159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2153" y="365125"/>
            <a:ext cx="7505786" cy="1325563"/>
          </a:xfrm>
        </p:spPr>
        <p:txBody>
          <a:bodyPr/>
          <a:lstStyle/>
          <a:p>
            <a:r>
              <a:rPr lang="en-GB" dirty="0"/>
              <a:t>Testing methodology</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5</a:t>
            </a:fld>
            <a:endParaRPr lang="el-GR"/>
          </a:p>
        </p:txBody>
      </p:sp>
      <p:sp>
        <p:nvSpPr>
          <p:cNvPr id="3" name="TextBox 2">
            <a:extLst>
              <a:ext uri="{FF2B5EF4-FFF2-40B4-BE49-F238E27FC236}">
                <a16:creationId xmlns:a16="http://schemas.microsoft.com/office/drawing/2014/main" id="{E60942DB-E519-26E3-9122-EFCE894F70B3}"/>
              </a:ext>
            </a:extLst>
          </p:cNvPr>
          <p:cNvSpPr txBox="1"/>
          <p:nvPr/>
        </p:nvSpPr>
        <p:spPr>
          <a:xfrm>
            <a:off x="2983149" y="1382367"/>
            <a:ext cx="6695872" cy="1015663"/>
          </a:xfrm>
          <a:prstGeom prst="rect">
            <a:avLst/>
          </a:prstGeom>
          <a:noFill/>
        </p:spPr>
        <p:txBody>
          <a:bodyPr wrap="square" rtlCol="0">
            <a:spAutoFit/>
          </a:bodyPr>
          <a:lstStyle/>
          <a:p>
            <a:r>
              <a:rPr lang="en-GB" sz="1400" b="1" u="sng" dirty="0"/>
              <a:t>Ways to forecast future portfolio returns and validate the strategies:</a:t>
            </a:r>
          </a:p>
          <a:p>
            <a:pPr marL="285750" indent="-285750">
              <a:buFont typeface="Arial" panose="020B0604020202020204" pitchFamily="34" charset="0"/>
              <a:buChar char="•"/>
            </a:pPr>
            <a:r>
              <a:rPr lang="en-GB" sz="1400" dirty="0"/>
              <a:t>Use actual historical data</a:t>
            </a:r>
          </a:p>
          <a:p>
            <a:pPr marL="285750" indent="-285750">
              <a:buFont typeface="Arial" panose="020B0604020202020204" pitchFamily="34" charset="0"/>
              <a:buChar char="•"/>
            </a:pPr>
            <a:r>
              <a:rPr lang="en-GB" sz="1400" dirty="0"/>
              <a:t>Use different models (researchers, predictive algorithms) to predict expected returns</a:t>
            </a:r>
          </a:p>
          <a:p>
            <a:pPr marL="285750" indent="-285750">
              <a:buFont typeface="Arial" panose="020B0604020202020204" pitchFamily="34" charset="0"/>
              <a:buChar char="•"/>
            </a:pPr>
            <a:r>
              <a:rPr lang="en-GB" sz="1400" dirty="0">
                <a:highlight>
                  <a:srgbClr val="00FF00"/>
                </a:highlight>
              </a:rPr>
              <a:t>Use Monte-Carlo simulations</a:t>
            </a:r>
            <a:r>
              <a:rPr lang="en-GB" dirty="0">
                <a:highlight>
                  <a:srgbClr val="00FF00"/>
                </a:highlight>
              </a:rPr>
              <a:t> </a:t>
            </a:r>
            <a:endParaRPr lang="en-US" dirty="0">
              <a:highlight>
                <a:srgbClr val="00FF00"/>
              </a:highlight>
            </a:endParaRPr>
          </a:p>
        </p:txBody>
      </p:sp>
      <p:graphicFrame>
        <p:nvGraphicFramePr>
          <p:cNvPr id="7" name="Table 7">
            <a:extLst>
              <a:ext uri="{FF2B5EF4-FFF2-40B4-BE49-F238E27FC236}">
                <a16:creationId xmlns:a16="http://schemas.microsoft.com/office/drawing/2014/main" id="{78683A44-673D-6926-00EB-23B692BB64F7}"/>
              </a:ext>
            </a:extLst>
          </p:cNvPr>
          <p:cNvGraphicFramePr>
            <a:graphicFrameLocks noGrp="1"/>
          </p:cNvGraphicFramePr>
          <p:nvPr>
            <p:extLst>
              <p:ext uri="{D42A27DB-BD31-4B8C-83A1-F6EECF244321}">
                <p14:modId xmlns:p14="http://schemas.microsoft.com/office/powerpoint/2010/main" val="2608738366"/>
              </p:ext>
            </p:extLst>
          </p:nvPr>
        </p:nvGraphicFramePr>
        <p:xfrm>
          <a:off x="1159497" y="2387331"/>
          <a:ext cx="10194303" cy="4363720"/>
        </p:xfrm>
        <a:graphic>
          <a:graphicData uri="http://schemas.openxmlformats.org/drawingml/2006/table">
            <a:tbl>
              <a:tblPr firstRow="1" bandRow="1">
                <a:tableStyleId>{5C22544A-7EE6-4342-B048-85BDC9FD1C3A}</a:tableStyleId>
              </a:tblPr>
              <a:tblGrid>
                <a:gridCol w="3355942">
                  <a:extLst>
                    <a:ext uri="{9D8B030D-6E8A-4147-A177-3AD203B41FA5}">
                      <a16:colId xmlns:a16="http://schemas.microsoft.com/office/drawing/2014/main" val="2826574670"/>
                    </a:ext>
                  </a:extLst>
                </a:gridCol>
                <a:gridCol w="6838361">
                  <a:extLst>
                    <a:ext uri="{9D8B030D-6E8A-4147-A177-3AD203B41FA5}">
                      <a16:colId xmlns:a16="http://schemas.microsoft.com/office/drawing/2014/main" val="1464186986"/>
                    </a:ext>
                  </a:extLst>
                </a:gridCol>
              </a:tblGrid>
              <a:tr h="370840">
                <a:tc>
                  <a:txBody>
                    <a:bodyPr/>
                    <a:lstStyle/>
                    <a:p>
                      <a:pPr algn="ctr"/>
                      <a:r>
                        <a:rPr lang="en-GB" sz="1400" dirty="0"/>
                        <a:t>Parameter</a:t>
                      </a:r>
                      <a:endParaRPr lang="en-US" sz="1400" dirty="0"/>
                    </a:p>
                  </a:txBody>
                  <a:tcPr/>
                </a:tc>
                <a:tc>
                  <a:txBody>
                    <a:bodyPr/>
                    <a:lstStyle/>
                    <a:p>
                      <a:pPr algn="ctr"/>
                      <a:r>
                        <a:rPr lang="en-GB" sz="1400" dirty="0"/>
                        <a:t>Value</a:t>
                      </a:r>
                      <a:endParaRPr lang="en-US" sz="1400" dirty="0"/>
                    </a:p>
                  </a:txBody>
                  <a:tcPr/>
                </a:tc>
                <a:extLst>
                  <a:ext uri="{0D108BD9-81ED-4DB2-BD59-A6C34878D82A}">
                    <a16:rowId xmlns:a16="http://schemas.microsoft.com/office/drawing/2014/main" val="3461971455"/>
                  </a:ext>
                </a:extLst>
              </a:tr>
              <a:tr h="370840">
                <a:tc>
                  <a:txBody>
                    <a:bodyPr/>
                    <a:lstStyle/>
                    <a:p>
                      <a:r>
                        <a:rPr lang="en-GB" sz="1400" b="1" dirty="0"/>
                        <a:t>Initial Fund Value</a:t>
                      </a:r>
                      <a:endParaRPr lang="en-US" sz="1400" b="1" dirty="0"/>
                    </a:p>
                  </a:txBody>
                  <a:tcPr/>
                </a:tc>
                <a:tc>
                  <a:txBody>
                    <a:bodyPr/>
                    <a:lstStyle/>
                    <a:p>
                      <a:r>
                        <a:rPr lang="en-GB" sz="1400" dirty="0"/>
                        <a:t>100,000</a:t>
                      </a:r>
                      <a:endParaRPr lang="en-US" sz="1400" dirty="0"/>
                    </a:p>
                  </a:txBody>
                  <a:tcPr/>
                </a:tc>
                <a:extLst>
                  <a:ext uri="{0D108BD9-81ED-4DB2-BD59-A6C34878D82A}">
                    <a16:rowId xmlns:a16="http://schemas.microsoft.com/office/drawing/2014/main" val="1816019543"/>
                  </a:ext>
                </a:extLst>
              </a:tr>
              <a:tr h="370840">
                <a:tc>
                  <a:txBody>
                    <a:bodyPr/>
                    <a:lstStyle/>
                    <a:p>
                      <a:r>
                        <a:rPr lang="en-GB" sz="1400" b="1" dirty="0"/>
                        <a:t>Withdrawal Strategies</a:t>
                      </a:r>
                      <a:endParaRPr lang="en-US" sz="1400" b="1" dirty="0"/>
                    </a:p>
                  </a:txBody>
                  <a:tcPr/>
                </a:tc>
                <a:tc>
                  <a:txBody>
                    <a:bodyPr/>
                    <a:lstStyle/>
                    <a:p>
                      <a:r>
                        <a:rPr lang="en-GB" sz="1400" dirty="0"/>
                        <a:t>a) Fixed b) Dynamic (Ceiling =5%, Floor=-1.5%)</a:t>
                      </a:r>
                      <a:endParaRPr lang="en-US" sz="1400" dirty="0"/>
                    </a:p>
                  </a:txBody>
                  <a:tcPr/>
                </a:tc>
                <a:extLst>
                  <a:ext uri="{0D108BD9-81ED-4DB2-BD59-A6C34878D82A}">
                    <a16:rowId xmlns:a16="http://schemas.microsoft.com/office/drawing/2014/main" val="2898634524"/>
                  </a:ext>
                </a:extLst>
              </a:tr>
              <a:tr h="370840">
                <a:tc>
                  <a:txBody>
                    <a:bodyPr/>
                    <a:lstStyle/>
                    <a:p>
                      <a:r>
                        <a:rPr lang="en-GB" sz="1400" b="1" dirty="0"/>
                        <a:t>Retirement Period </a:t>
                      </a:r>
                      <a:r>
                        <a:rPr lang="en-GB" sz="1400" b="0" dirty="0"/>
                        <a:t>(5 periods)</a:t>
                      </a:r>
                      <a:endParaRPr lang="en-US" sz="1400" b="0" dirty="0"/>
                    </a:p>
                  </a:txBody>
                  <a:tcPr/>
                </a:tc>
                <a:tc>
                  <a:txBody>
                    <a:bodyPr/>
                    <a:lstStyle/>
                    <a:p>
                      <a:r>
                        <a:rPr lang="en-GB" sz="1400" dirty="0"/>
                        <a:t>20, 25, 30, 35, 40 Years</a:t>
                      </a:r>
                      <a:endParaRPr lang="en-US" sz="1400" dirty="0"/>
                    </a:p>
                  </a:txBody>
                  <a:tcPr/>
                </a:tc>
                <a:extLst>
                  <a:ext uri="{0D108BD9-81ED-4DB2-BD59-A6C34878D82A}">
                    <a16:rowId xmlns:a16="http://schemas.microsoft.com/office/drawing/2014/main" val="2375293903"/>
                  </a:ext>
                </a:extLst>
              </a:tr>
              <a:tr h="370840">
                <a:tc>
                  <a:txBody>
                    <a:bodyPr/>
                    <a:lstStyle/>
                    <a:p>
                      <a:r>
                        <a:rPr lang="en-GB" sz="1400" b="1" dirty="0"/>
                        <a:t>Withdrawal Rate </a:t>
                      </a:r>
                      <a:r>
                        <a:rPr lang="en-GB" sz="1400" b="0" dirty="0"/>
                        <a:t>(6 for fixed and 8 for dynamic)</a:t>
                      </a:r>
                      <a:endParaRPr lang="en-US" sz="1400" b="0" dirty="0"/>
                    </a:p>
                  </a:txBody>
                  <a:tcPr/>
                </a:tc>
                <a:tc>
                  <a:txBody>
                    <a:bodyPr/>
                    <a:lstStyle/>
                    <a:p>
                      <a:r>
                        <a:rPr lang="en-US" sz="1400" kern="1200" dirty="0">
                          <a:solidFill>
                            <a:schemeClr val="dk1"/>
                          </a:solidFill>
                          <a:effectLst/>
                          <a:latin typeface="+mn-lt"/>
                          <a:ea typeface="+mn-ea"/>
                          <a:cs typeface="+mn-cs"/>
                        </a:rPr>
                        <a:t>Fixed: 2.5%, 3%, 3.5%, 4%, 4.5%, 5%</a:t>
                      </a:r>
                    </a:p>
                    <a:p>
                      <a:r>
                        <a:rPr lang="en-US" sz="1400" kern="1200" dirty="0">
                          <a:solidFill>
                            <a:schemeClr val="dk1"/>
                          </a:solidFill>
                          <a:effectLst/>
                          <a:latin typeface="+mn-lt"/>
                          <a:ea typeface="+mn-ea"/>
                          <a:cs typeface="+mn-cs"/>
                        </a:rPr>
                        <a:t>Dynamic: 2.5%, 3%, 3.5%, 4%, 4.5%, 5%, 5.5%, 6%</a:t>
                      </a:r>
                      <a:endParaRPr lang="en-US" sz="1400" dirty="0"/>
                    </a:p>
                  </a:txBody>
                  <a:tcPr/>
                </a:tc>
                <a:extLst>
                  <a:ext uri="{0D108BD9-81ED-4DB2-BD59-A6C34878D82A}">
                    <a16:rowId xmlns:a16="http://schemas.microsoft.com/office/drawing/2014/main" val="1250162330"/>
                  </a:ext>
                </a:extLst>
              </a:tr>
              <a:tr h="370840">
                <a:tc>
                  <a:txBody>
                    <a:bodyPr/>
                    <a:lstStyle/>
                    <a:p>
                      <a:r>
                        <a:rPr lang="en-GB" sz="1400" b="1" dirty="0"/>
                        <a:t>Inflation Rate</a:t>
                      </a:r>
                      <a:endParaRPr lang="en-US" sz="1400" b="1" dirty="0"/>
                    </a:p>
                  </a:txBody>
                  <a:tcPr/>
                </a:tc>
                <a:tc>
                  <a:txBody>
                    <a:bodyPr/>
                    <a:lstStyle/>
                    <a:p>
                      <a:r>
                        <a:rPr lang="en-GB" sz="1400" dirty="0"/>
                        <a:t>3% (applicable to fixed strategy only)</a:t>
                      </a:r>
                      <a:endParaRPr lang="en-US" sz="1400" dirty="0"/>
                    </a:p>
                  </a:txBody>
                  <a:tcPr/>
                </a:tc>
                <a:extLst>
                  <a:ext uri="{0D108BD9-81ED-4DB2-BD59-A6C34878D82A}">
                    <a16:rowId xmlns:a16="http://schemas.microsoft.com/office/drawing/2014/main" val="2550390065"/>
                  </a:ext>
                </a:extLst>
              </a:tr>
              <a:tr h="370840">
                <a:tc>
                  <a:txBody>
                    <a:bodyPr/>
                    <a:lstStyle/>
                    <a:p>
                      <a:r>
                        <a:rPr lang="en-GB" sz="1400" b="1" dirty="0"/>
                        <a:t>Portfolio Performance </a:t>
                      </a:r>
                      <a:r>
                        <a:rPr lang="en-GB" sz="1400" b="0" dirty="0"/>
                        <a:t>(2 portfolios for Monte-Carlo)</a:t>
                      </a:r>
                      <a:endParaRPr lang="en-US" sz="1400" b="0" dirty="0"/>
                    </a:p>
                  </a:txBody>
                  <a:tcPr/>
                </a:tc>
                <a:tc>
                  <a:txBody>
                    <a:bodyPr/>
                    <a:lstStyle/>
                    <a:p>
                      <a:r>
                        <a:rPr lang="en-GB" sz="1400" dirty="0"/>
                        <a:t>Equity:        Mean=10.46%, SD=18.62%  </a:t>
                      </a:r>
                      <a:r>
                        <a:rPr lang="en-GB" sz="1400" dirty="0">
                          <a:hlinkClick r:id="rId2"/>
                        </a:rPr>
                        <a:t>Source: Nasdaq</a:t>
                      </a:r>
                      <a:endParaRPr lang="en-GB" sz="1400" dirty="0"/>
                    </a:p>
                    <a:p>
                      <a:r>
                        <a:rPr lang="en-GB" sz="1400" dirty="0"/>
                        <a:t>Balanced:   Mean=7.16%,   SD=6.92%</a:t>
                      </a:r>
                      <a:endParaRPr lang="en-US" sz="1400" dirty="0"/>
                    </a:p>
                  </a:txBody>
                  <a:tcPr/>
                </a:tc>
                <a:extLst>
                  <a:ext uri="{0D108BD9-81ED-4DB2-BD59-A6C34878D82A}">
                    <a16:rowId xmlns:a16="http://schemas.microsoft.com/office/drawing/2014/main" val="2302070024"/>
                  </a:ext>
                </a:extLst>
              </a:tr>
              <a:tr h="370840">
                <a:tc>
                  <a:txBody>
                    <a:bodyPr/>
                    <a:lstStyle/>
                    <a:p>
                      <a:r>
                        <a:rPr lang="en-GB" sz="1400" b="1" dirty="0"/>
                        <a:t>Monte-Carlo simulations per strategy</a:t>
                      </a:r>
                      <a:endParaRPr lang="en-US" sz="1400" b="1" dirty="0"/>
                    </a:p>
                  </a:txBody>
                  <a:tcPr/>
                </a:tc>
                <a:tc>
                  <a:txBody>
                    <a:bodyPr/>
                    <a:lstStyle/>
                    <a:p>
                      <a:r>
                        <a:rPr lang="en-GB" sz="1400" dirty="0"/>
                        <a:t>1000 runs</a:t>
                      </a:r>
                      <a:endParaRPr lang="en-US" sz="1400" dirty="0"/>
                    </a:p>
                  </a:txBody>
                  <a:tcPr/>
                </a:tc>
                <a:extLst>
                  <a:ext uri="{0D108BD9-81ED-4DB2-BD59-A6C34878D82A}">
                    <a16:rowId xmlns:a16="http://schemas.microsoft.com/office/drawing/2014/main" val="4216469192"/>
                  </a:ext>
                </a:extLst>
              </a:tr>
              <a:tr h="370840">
                <a:tc>
                  <a:txBody>
                    <a:bodyPr/>
                    <a:lstStyle/>
                    <a:p>
                      <a:r>
                        <a:rPr lang="en-GB" sz="1400" b="1" dirty="0"/>
                        <a:t>Success Rate for Monte-Carlo simulations</a:t>
                      </a:r>
                      <a:endParaRPr lang="en-US" sz="1400" b="1" dirty="0"/>
                    </a:p>
                  </a:txBody>
                  <a:tcPr/>
                </a:tc>
                <a:tc>
                  <a:txBody>
                    <a:bodyPr/>
                    <a:lstStyle/>
                    <a:p>
                      <a:r>
                        <a:rPr lang="en-GB" sz="1400" dirty="0"/>
                        <a:t>85% and above (fund to survive for given retirement period)</a:t>
                      </a:r>
                      <a:endParaRPr lang="en-US" sz="1400" dirty="0"/>
                    </a:p>
                  </a:txBody>
                  <a:tcPr/>
                </a:tc>
                <a:extLst>
                  <a:ext uri="{0D108BD9-81ED-4DB2-BD59-A6C34878D82A}">
                    <a16:rowId xmlns:a16="http://schemas.microsoft.com/office/drawing/2014/main" val="736779278"/>
                  </a:ext>
                </a:extLst>
              </a:tr>
              <a:tr h="370840">
                <a:tc>
                  <a:txBody>
                    <a:bodyPr/>
                    <a:lstStyle/>
                    <a:p>
                      <a:r>
                        <a:rPr lang="en-GB" sz="1400" b="1" dirty="0"/>
                        <a:t>Assumptions/Limitations</a:t>
                      </a:r>
                      <a:endParaRPr lang="en-US" sz="1400" b="1" dirty="0"/>
                    </a:p>
                  </a:txBody>
                  <a:tcPr/>
                </a:tc>
                <a:tc>
                  <a:txBody>
                    <a:bodyPr/>
                    <a:lstStyle/>
                    <a:p>
                      <a:r>
                        <a:rPr lang="en-GB" sz="1400" dirty="0"/>
                        <a:t>a) We assumed investors could use trackers/ETF, but for simplicity we didn’t consider management fees b) No transaction fees c) Dividend or Capital gain tax was not considered, since this depends on country/personal circumstances</a:t>
                      </a:r>
                      <a:endParaRPr lang="en-US" sz="1400" dirty="0"/>
                    </a:p>
                  </a:txBody>
                  <a:tcPr/>
                </a:tc>
                <a:extLst>
                  <a:ext uri="{0D108BD9-81ED-4DB2-BD59-A6C34878D82A}">
                    <a16:rowId xmlns:a16="http://schemas.microsoft.com/office/drawing/2014/main" val="2796498358"/>
                  </a:ext>
                </a:extLst>
              </a:tr>
            </a:tbl>
          </a:graphicData>
        </a:graphic>
      </p:graphicFrame>
    </p:spTree>
    <p:extLst>
      <p:ext uri="{BB962C8B-B14F-4D97-AF65-F5344CB8AC3E}">
        <p14:creationId xmlns:p14="http://schemas.microsoft.com/office/powerpoint/2010/main" val="2449584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0672" y="365125"/>
            <a:ext cx="8167267" cy="1325563"/>
          </a:xfrm>
        </p:spPr>
        <p:txBody>
          <a:bodyPr/>
          <a:lstStyle/>
          <a:p>
            <a:r>
              <a:rPr lang="en-GB" dirty="0"/>
              <a:t>Output from the simulation runs (per case)</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9/9/2023</a:t>
            </a:fld>
            <a:endParaRPr lang="el-GR"/>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6</a:t>
            </a:fld>
            <a:endParaRPr lang="el-GR"/>
          </a:p>
        </p:txBody>
      </p:sp>
      <p:sp>
        <p:nvSpPr>
          <p:cNvPr id="3" name="TextBox 2">
            <a:extLst>
              <a:ext uri="{FF2B5EF4-FFF2-40B4-BE49-F238E27FC236}">
                <a16:creationId xmlns:a16="http://schemas.microsoft.com/office/drawing/2014/main" id="{002717CE-2DFD-3911-230C-7819CA4573E4}"/>
              </a:ext>
            </a:extLst>
          </p:cNvPr>
          <p:cNvSpPr txBox="1"/>
          <p:nvPr/>
        </p:nvSpPr>
        <p:spPr>
          <a:xfrm>
            <a:off x="737681" y="2615561"/>
            <a:ext cx="5358319" cy="3365024"/>
          </a:xfrm>
          <a:prstGeom prst="rect">
            <a:avLst/>
          </a:prstGeom>
          <a:noFill/>
        </p:spPr>
        <p:txBody>
          <a:bodyPr wrap="square" rtlCol="0">
            <a:spAutoFit/>
          </a:bodyPr>
          <a:lstStyle/>
          <a:p>
            <a:pPr marL="342900" lvl="0" indent="-342900" algn="just">
              <a:lnSpc>
                <a:spcPct val="150000"/>
              </a:lnSpc>
              <a:spcAft>
                <a:spcPts val="800"/>
              </a:spcAft>
              <a:buFont typeface="Symbol" panose="05050102010706020507" pitchFamily="18"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of times the pension survived until the end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 average balance of the pension fund at the end. This is important when the pensioner wants to leave a legacy as inheritance to his family). It also includes quartiles like Q1, Q2, and Q3 for better representation.</a:t>
            </a:r>
          </a:p>
          <a:p>
            <a:pPr marL="342900" indent="-342900" algn="just">
              <a:lnSpc>
                <a:spcPct val="150000"/>
              </a:lnSpc>
              <a:spcAft>
                <a:spcPts val="800"/>
              </a:spcAft>
              <a:buFont typeface="Symbol" panose="05050102010706020507" pitchFamily="18"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 average years that pot survived and the worst-case scenario (the fastest that pensioner lost all his pot)</a:t>
            </a:r>
          </a:p>
          <a:p>
            <a:pPr marL="342900" lvl="0" indent="-342900" algn="just">
              <a:lnSpc>
                <a:spcPct val="150000"/>
              </a:lnSpc>
              <a:spcAft>
                <a:spcPts val="800"/>
              </a:spcAft>
              <a:buFont typeface="Symbol" panose="05050102010706020507" pitchFamily="18" charset="2"/>
              <a:buChar char=""/>
            </a:pPr>
            <a:r>
              <a:rPr lang="en-US" sz="1400" dirty="0">
                <a:latin typeface="Times New Roman" panose="02020603050405020304" pitchFamily="18" charset="0"/>
                <a:ea typeface="Calibri" panose="020F0502020204030204" pitchFamily="34" charset="0"/>
                <a:cs typeface="Times New Roman" panose="02020603050405020304" pitchFamily="18" charset="0"/>
              </a:rPr>
              <a:t>Statistics regarding the income (average, min, max, Q1/2/3)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7" name="TextBox 6">
            <a:extLst>
              <a:ext uri="{FF2B5EF4-FFF2-40B4-BE49-F238E27FC236}">
                <a16:creationId xmlns:a16="http://schemas.microsoft.com/office/drawing/2014/main" id="{86050A15-03CC-B1F6-8FA6-332667FCC248}"/>
              </a:ext>
            </a:extLst>
          </p:cNvPr>
          <p:cNvSpPr txBox="1"/>
          <p:nvPr/>
        </p:nvSpPr>
        <p:spPr>
          <a:xfrm>
            <a:off x="3343071" y="1323800"/>
            <a:ext cx="6168573" cy="1107996"/>
          </a:xfrm>
          <a:prstGeom prst="rect">
            <a:avLst/>
          </a:prstGeom>
          <a:noFill/>
          <a:ln w="28575">
            <a:solidFill>
              <a:schemeClr val="tx1"/>
            </a:solidFill>
          </a:ln>
        </p:spPr>
        <p:txBody>
          <a:bodyPr wrap="square" rtlCol="0">
            <a:spAutoFit/>
          </a:bodyPr>
          <a:lstStyle/>
          <a:p>
            <a:pPr algn="just">
              <a:lnSpc>
                <a:spcPct val="150000"/>
              </a:lnSpc>
              <a:spcAft>
                <a:spcPts val="600"/>
              </a:spcAft>
            </a:pPr>
            <a:r>
              <a:rPr lang="en-US" sz="1400" b="1" u="sng" dirty="0">
                <a:effectLst/>
                <a:latin typeface="Times New Roman" panose="02020603050405020304" pitchFamily="18" charset="0"/>
                <a:ea typeface="Times New Roman" panose="02020603050405020304" pitchFamily="18" charset="0"/>
                <a:cs typeface="Times New Roman" panose="02020603050405020304" pitchFamily="18" charset="0"/>
              </a:rPr>
              <a:t>Fixed Strategy</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Portfolios (2) x Withdrawal Rates (6) x Period (5) = 60 Cases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600"/>
              </a:spcAft>
            </a:pPr>
            <a:r>
              <a:rPr lang="en-US" sz="1400" b="1" u="sng" dirty="0">
                <a:effectLst/>
                <a:latin typeface="Times New Roman" panose="02020603050405020304" pitchFamily="18" charset="0"/>
                <a:ea typeface="Times New Roman" panose="02020603050405020304" pitchFamily="18" charset="0"/>
                <a:cs typeface="Times New Roman" panose="02020603050405020304" pitchFamily="18" charset="0"/>
              </a:rPr>
              <a:t>Dynamic Strategy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Portfolios (2) x Withdrawal Rates (8) x Period (5) = 80 Cases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400" b="1" dirty="0">
                <a:effectLst/>
                <a:highlight>
                  <a:srgbClr val="00FF00"/>
                </a:highlight>
                <a:latin typeface="Times New Roman" panose="02020603050405020304" pitchFamily="18" charset="0"/>
                <a:ea typeface="Times New Roman" panose="02020603050405020304" pitchFamily="18" charset="0"/>
              </a:rPr>
              <a:t>Total: 140 Cases </a:t>
            </a:r>
            <a:r>
              <a:rPr lang="en-US" sz="1400" dirty="0">
                <a:effectLst/>
                <a:highlight>
                  <a:srgbClr val="00FF00"/>
                </a:highlight>
                <a:latin typeface="Times New Roman" panose="02020603050405020304" pitchFamily="18" charset="0"/>
                <a:ea typeface="Times New Roman" panose="02020603050405020304" pitchFamily="18" charset="0"/>
              </a:rPr>
              <a:t>to be tested</a:t>
            </a:r>
            <a:endParaRPr lang="en-US" sz="1400" dirty="0">
              <a:highlight>
                <a:srgbClr val="00FF00"/>
              </a:highlight>
            </a:endParaRPr>
          </a:p>
        </p:txBody>
      </p:sp>
      <p:sp>
        <p:nvSpPr>
          <p:cNvPr id="10" name="TextBox 9">
            <a:extLst>
              <a:ext uri="{FF2B5EF4-FFF2-40B4-BE49-F238E27FC236}">
                <a16:creationId xmlns:a16="http://schemas.microsoft.com/office/drawing/2014/main" id="{87D271A7-7898-492C-DEC7-EB8BE64157DB}"/>
              </a:ext>
            </a:extLst>
          </p:cNvPr>
          <p:cNvSpPr txBox="1"/>
          <p:nvPr/>
        </p:nvSpPr>
        <p:spPr>
          <a:xfrm>
            <a:off x="6606702" y="2545178"/>
            <a:ext cx="4747098" cy="246221"/>
          </a:xfrm>
          <a:prstGeom prst="rect">
            <a:avLst/>
          </a:prstGeom>
          <a:noFill/>
        </p:spPr>
        <p:txBody>
          <a:bodyPr wrap="square" rtlCol="0">
            <a:spAutoFit/>
          </a:bodyPr>
          <a:lstStyle/>
          <a:p>
            <a:r>
              <a:rPr lang="en-GB" sz="1000" b="1" dirty="0"/>
              <a:t>Example</a:t>
            </a:r>
            <a:r>
              <a:rPr lang="en-GB" sz="1000" dirty="0"/>
              <a:t>: Fixed Strategy, using Balanced Portfolio, WR=4.5%, Period=20,25,30,35,40</a:t>
            </a:r>
            <a:endParaRPr lang="en-US" sz="1000" dirty="0"/>
          </a:p>
        </p:txBody>
      </p:sp>
      <p:pic>
        <p:nvPicPr>
          <p:cNvPr id="15" name="Picture 14">
            <a:extLst>
              <a:ext uri="{FF2B5EF4-FFF2-40B4-BE49-F238E27FC236}">
                <a16:creationId xmlns:a16="http://schemas.microsoft.com/office/drawing/2014/main" id="{9839CA8F-5DF3-CF4D-6BFB-82C7F1499AFA}"/>
              </a:ext>
            </a:extLst>
          </p:cNvPr>
          <p:cNvPicPr>
            <a:picLocks noChangeAspect="1"/>
          </p:cNvPicPr>
          <p:nvPr/>
        </p:nvPicPr>
        <p:blipFill>
          <a:blip r:embed="rId2"/>
          <a:stretch>
            <a:fillRect/>
          </a:stretch>
        </p:blipFill>
        <p:spPr>
          <a:xfrm>
            <a:off x="6215038" y="2825303"/>
            <a:ext cx="4890646" cy="2777936"/>
          </a:xfrm>
          <a:prstGeom prst="rect">
            <a:avLst/>
          </a:prstGeom>
        </p:spPr>
      </p:pic>
      <p:sp>
        <p:nvSpPr>
          <p:cNvPr id="16" name="Oval 15">
            <a:extLst>
              <a:ext uri="{FF2B5EF4-FFF2-40B4-BE49-F238E27FC236}">
                <a16:creationId xmlns:a16="http://schemas.microsoft.com/office/drawing/2014/main" id="{0C38BAD1-E447-8FAB-6889-2666E9768C59}"/>
              </a:ext>
            </a:extLst>
          </p:cNvPr>
          <p:cNvSpPr/>
          <p:nvPr/>
        </p:nvSpPr>
        <p:spPr>
          <a:xfrm>
            <a:off x="6133289" y="3148553"/>
            <a:ext cx="1549556" cy="1377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E9BD823-0EAE-C585-AE5E-717EE90C503F}"/>
              </a:ext>
            </a:extLst>
          </p:cNvPr>
          <p:cNvSpPr/>
          <p:nvPr/>
        </p:nvSpPr>
        <p:spPr>
          <a:xfrm>
            <a:off x="6058711" y="3311525"/>
            <a:ext cx="1624133" cy="8996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19754ED-6D25-05F6-7EE4-73AFA2667F57}"/>
              </a:ext>
            </a:extLst>
          </p:cNvPr>
          <p:cNvSpPr/>
          <p:nvPr/>
        </p:nvSpPr>
        <p:spPr>
          <a:xfrm>
            <a:off x="6161986" y="4206772"/>
            <a:ext cx="1624133" cy="3028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A22F499-239D-A4AF-BF59-A5EA70C2D9B9}"/>
              </a:ext>
            </a:extLst>
          </p:cNvPr>
          <p:cNvSpPr/>
          <p:nvPr/>
        </p:nvSpPr>
        <p:spPr>
          <a:xfrm>
            <a:off x="6133289" y="4504598"/>
            <a:ext cx="1624133" cy="9426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A2C316C-10F5-66CF-5E6E-D90879B197D9}"/>
              </a:ext>
            </a:extLst>
          </p:cNvPr>
          <p:cNvSpPr/>
          <p:nvPr/>
        </p:nvSpPr>
        <p:spPr>
          <a:xfrm>
            <a:off x="6215038" y="3010819"/>
            <a:ext cx="4814323" cy="137733"/>
          </a:xfrm>
          <a:prstGeom prst="rect">
            <a:avLst/>
          </a:prstGeom>
          <a:solidFill>
            <a:srgbClr val="FFFF0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97F9154-EE3E-82D4-9AEC-9C9C761BAD4B}"/>
              </a:ext>
            </a:extLst>
          </p:cNvPr>
          <p:cNvSpPr/>
          <p:nvPr/>
        </p:nvSpPr>
        <p:spPr>
          <a:xfrm>
            <a:off x="6133289" y="2844569"/>
            <a:ext cx="841443" cy="173517"/>
          </a:xfrm>
          <a:prstGeom prst="rect">
            <a:avLst/>
          </a:prstGeom>
          <a:solidFill>
            <a:srgbClr val="FFFF0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082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8885" y="365125"/>
            <a:ext cx="7389054" cy="1325563"/>
          </a:xfrm>
        </p:spPr>
        <p:txBody>
          <a:bodyPr/>
          <a:lstStyle/>
          <a:p>
            <a:r>
              <a:rPr lang="en-GB" dirty="0"/>
              <a:t>Aggregated Results - Success Rate </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7</a:t>
            </a:fld>
            <a:endParaRPr lang="el-GR"/>
          </a:p>
        </p:txBody>
      </p:sp>
      <p:pic>
        <p:nvPicPr>
          <p:cNvPr id="3" name="Picture 2">
            <a:extLst>
              <a:ext uri="{FF2B5EF4-FFF2-40B4-BE49-F238E27FC236}">
                <a16:creationId xmlns:a16="http://schemas.microsoft.com/office/drawing/2014/main" id="{4423E3A4-77A1-7CD9-5CA3-672423D1CF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8075" y="1454365"/>
            <a:ext cx="7359295" cy="3730377"/>
          </a:xfrm>
          <a:prstGeom prst="rect">
            <a:avLst/>
          </a:prstGeom>
          <a:noFill/>
          <a:ln>
            <a:noFill/>
          </a:ln>
        </p:spPr>
      </p:pic>
      <p:sp>
        <p:nvSpPr>
          <p:cNvPr id="7" name="TextBox 6">
            <a:extLst>
              <a:ext uri="{FF2B5EF4-FFF2-40B4-BE49-F238E27FC236}">
                <a16:creationId xmlns:a16="http://schemas.microsoft.com/office/drawing/2014/main" id="{929364D8-85E5-DA3D-7ABC-B65E282ADDB3}"/>
              </a:ext>
            </a:extLst>
          </p:cNvPr>
          <p:cNvSpPr txBox="1"/>
          <p:nvPr/>
        </p:nvSpPr>
        <p:spPr>
          <a:xfrm>
            <a:off x="1697334" y="4844588"/>
            <a:ext cx="9656466" cy="1200329"/>
          </a:xfrm>
          <a:prstGeom prst="rect">
            <a:avLst/>
          </a:prstGeom>
          <a:noFill/>
        </p:spPr>
        <p:txBody>
          <a:bodyPr wrap="square" rtlCol="0">
            <a:spAutoFit/>
          </a:bodyPr>
          <a:lstStyle/>
          <a:p>
            <a:endParaRPr lang="en-GB" dirty="0"/>
          </a:p>
          <a:p>
            <a:pPr marL="285750" indent="-285750">
              <a:buFont typeface="Arial" panose="020B0604020202020204" pitchFamily="34" charset="0"/>
              <a:buChar char="•"/>
            </a:pPr>
            <a:r>
              <a:rPr lang="en-GB" dirty="0"/>
              <a:t>Balanced portfolio is “safer” in all cases (Fixed and Dynamic)</a:t>
            </a:r>
          </a:p>
          <a:p>
            <a:pPr marL="285750" indent="-285750">
              <a:buFont typeface="Arial" panose="020B0604020202020204" pitchFamily="34" charset="0"/>
              <a:buChar char="•"/>
            </a:pPr>
            <a:r>
              <a:rPr lang="en-GB" dirty="0"/>
              <a:t>Dynamic strategy (with balanced portfolio) performs better in higher withdrawal rates</a:t>
            </a:r>
          </a:p>
          <a:p>
            <a:pPr marL="285750" indent="-285750">
              <a:buFont typeface="Arial" panose="020B0604020202020204" pitchFamily="34" charset="0"/>
              <a:buChar char="•"/>
            </a:pPr>
            <a:r>
              <a:rPr lang="en-GB" dirty="0"/>
              <a:t>For equity-based portfolios, the dynamic strategy performed better</a:t>
            </a:r>
          </a:p>
        </p:txBody>
      </p:sp>
    </p:spTree>
    <p:extLst>
      <p:ext uri="{BB962C8B-B14F-4D97-AF65-F5344CB8AC3E}">
        <p14:creationId xmlns:p14="http://schemas.microsoft.com/office/powerpoint/2010/main" val="2237951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8885" y="365125"/>
            <a:ext cx="7389054" cy="1325563"/>
          </a:xfrm>
        </p:spPr>
        <p:txBody>
          <a:bodyPr/>
          <a:lstStyle/>
          <a:p>
            <a:r>
              <a:rPr lang="en-GB" dirty="0"/>
              <a:t>Aggregated Results - Remaining Balance </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8</a:t>
            </a:fld>
            <a:endParaRPr lang="el-GR"/>
          </a:p>
        </p:txBody>
      </p:sp>
      <p:pic>
        <p:nvPicPr>
          <p:cNvPr id="3" name="Picture 2">
            <a:extLst>
              <a:ext uri="{FF2B5EF4-FFF2-40B4-BE49-F238E27FC236}">
                <a16:creationId xmlns:a16="http://schemas.microsoft.com/office/drawing/2014/main" id="{B6894287-F7AB-A22C-591B-D9992F4159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99359" y="1604421"/>
            <a:ext cx="7600375" cy="2578473"/>
          </a:xfrm>
          <a:prstGeom prst="rect">
            <a:avLst/>
          </a:prstGeom>
          <a:noFill/>
          <a:ln>
            <a:noFill/>
          </a:ln>
        </p:spPr>
      </p:pic>
      <p:sp>
        <p:nvSpPr>
          <p:cNvPr id="7" name="TextBox 6">
            <a:extLst>
              <a:ext uri="{FF2B5EF4-FFF2-40B4-BE49-F238E27FC236}">
                <a16:creationId xmlns:a16="http://schemas.microsoft.com/office/drawing/2014/main" id="{801BD948-A000-C1ED-BD74-08AE90E40DC2}"/>
              </a:ext>
            </a:extLst>
          </p:cNvPr>
          <p:cNvSpPr txBox="1"/>
          <p:nvPr/>
        </p:nvSpPr>
        <p:spPr>
          <a:xfrm>
            <a:off x="1795020" y="4421048"/>
            <a:ext cx="9558780" cy="1831271"/>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en-US" sz="1800" dirty="0">
                <a:effectLst/>
                <a:ea typeface="Times New Roman" panose="02020603050405020304" pitchFamily="18" charset="0"/>
                <a:cs typeface="Times New Roman" panose="02020603050405020304" pitchFamily="18" charset="0"/>
              </a:rPr>
              <a:t>As expected, the equity-based portfolio offered much higher balances (median) in all the scenarios. Especially for the cases with longer retirement periods, the balance is increasing. Obviously, lower withdrawal rates, will also offer higher balance. </a:t>
            </a:r>
            <a:r>
              <a:rPr lang="en-US" dirty="0">
                <a:ea typeface="Times New Roman" panose="02020603050405020304" pitchFamily="18" charset="0"/>
                <a:cs typeface="Times New Roman" panose="02020603050405020304" pitchFamily="18" charset="0"/>
              </a:rPr>
              <a:t>The withdrawal strategy, fixed or dynamic doesn’t change the output a lot.</a:t>
            </a:r>
            <a:endParaRPr lang="en-US" sz="1800" dirty="0">
              <a:effectLst/>
              <a:ea typeface="Times New Roman" panose="02020603050405020304" pitchFamily="18" charset="0"/>
              <a:cs typeface="Times New Roman" panose="02020603050405020304" pitchFamily="18" charset="0"/>
            </a:endParaRPr>
          </a:p>
          <a:p>
            <a:pPr marL="285750" indent="-285750" algn="just">
              <a:spcAft>
                <a:spcPts val="600"/>
              </a:spcAft>
              <a:buFont typeface="Arial" panose="020B0604020202020204" pitchFamily="34" charset="0"/>
              <a:buChar char="•"/>
            </a:pPr>
            <a:r>
              <a:rPr lang="en-US" sz="1800" dirty="0">
                <a:effectLst/>
                <a:ea typeface="Times New Roman" panose="02020603050405020304" pitchFamily="18" charset="0"/>
              </a:rPr>
              <a:t>For balanced portfolios, the fixed strategy provided higher balances than the dynamic spending, in all tested scenarios. </a:t>
            </a:r>
            <a:endParaRPr lang="en-US" dirty="0"/>
          </a:p>
        </p:txBody>
      </p:sp>
    </p:spTree>
    <p:extLst>
      <p:ext uri="{BB962C8B-B14F-4D97-AF65-F5344CB8AC3E}">
        <p14:creationId xmlns:p14="http://schemas.microsoft.com/office/powerpoint/2010/main" val="3912577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8885" y="365125"/>
            <a:ext cx="7389054" cy="1325563"/>
          </a:xfrm>
        </p:spPr>
        <p:txBody>
          <a:bodyPr/>
          <a:lstStyle/>
          <a:p>
            <a:r>
              <a:rPr lang="en-GB" dirty="0"/>
              <a:t>Aggregated Results - Income</a:t>
            </a:r>
            <a:endParaRPr lang="el-GR" dirty="0"/>
          </a:p>
        </p:txBody>
      </p:sp>
      <p:sp>
        <p:nvSpPr>
          <p:cNvPr id="4" name="Date Placeholder 3"/>
          <p:cNvSpPr>
            <a:spLocks noGrp="1"/>
          </p:cNvSpPr>
          <p:nvPr>
            <p:ph type="dt" sz="half" idx="10"/>
          </p:nvPr>
        </p:nvSpPr>
        <p:spPr/>
        <p:txBody>
          <a:bodyPr/>
          <a:lstStyle/>
          <a:p>
            <a:fld id="{2F155C2B-0C9C-4BD2-B6C7-804AF6A85710}" type="datetime1">
              <a:rPr lang="el-GR" smtClean="0"/>
              <a:t>8/9/2023</a:t>
            </a:fld>
            <a:endParaRPr lang="el-GR"/>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t>9</a:t>
            </a:fld>
            <a:endParaRPr lang="el-GR"/>
          </a:p>
        </p:txBody>
      </p:sp>
      <p:pic>
        <p:nvPicPr>
          <p:cNvPr id="3" name="Picture 2">
            <a:extLst>
              <a:ext uri="{FF2B5EF4-FFF2-40B4-BE49-F238E27FC236}">
                <a16:creationId xmlns:a16="http://schemas.microsoft.com/office/drawing/2014/main" id="{902BDCF3-4DDD-F17C-E502-A1B03ED7919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8880" y="1509976"/>
            <a:ext cx="7834170" cy="2711828"/>
          </a:xfrm>
          <a:prstGeom prst="rect">
            <a:avLst/>
          </a:prstGeom>
          <a:noFill/>
          <a:ln>
            <a:noFill/>
          </a:ln>
        </p:spPr>
      </p:pic>
      <p:sp>
        <p:nvSpPr>
          <p:cNvPr id="7" name="TextBox 6">
            <a:extLst>
              <a:ext uri="{FF2B5EF4-FFF2-40B4-BE49-F238E27FC236}">
                <a16:creationId xmlns:a16="http://schemas.microsoft.com/office/drawing/2014/main" id="{455B7EA3-E188-6CBE-A8B7-D51CDF8DB31F}"/>
              </a:ext>
            </a:extLst>
          </p:cNvPr>
          <p:cNvSpPr txBox="1"/>
          <p:nvPr/>
        </p:nvSpPr>
        <p:spPr>
          <a:xfrm>
            <a:off x="1795020" y="4430475"/>
            <a:ext cx="9558780" cy="1477328"/>
          </a:xfrm>
          <a:prstGeom prst="rect">
            <a:avLst/>
          </a:prstGeom>
          <a:noFill/>
        </p:spPr>
        <p:txBody>
          <a:bodyPr wrap="square" rtlCol="0">
            <a:spAutoFit/>
          </a:bodyPr>
          <a:lstStyle/>
          <a:p>
            <a:pPr marL="285750" indent="-285750">
              <a:buFont typeface="Arial" panose="020B0604020202020204" pitchFamily="34" charset="0"/>
              <a:buChar char="•"/>
            </a:pPr>
            <a:r>
              <a:rPr lang="en-US" sz="1800" dirty="0">
                <a:effectLst/>
                <a:ea typeface="Times New Roman" panose="02020603050405020304" pitchFamily="18" charset="0"/>
                <a:cs typeface="Times New Roman" panose="02020603050405020304" pitchFamily="18" charset="0"/>
              </a:rPr>
              <a:t>For the fixed strategy, there is no difference if the pensioner invested in equities or a balanced portfolio </a:t>
            </a:r>
          </a:p>
          <a:p>
            <a:pPr marL="285750" indent="-285750">
              <a:buFont typeface="Arial" panose="020B0604020202020204" pitchFamily="34" charset="0"/>
              <a:buChar char="•"/>
            </a:pPr>
            <a:r>
              <a:rPr lang="en-US" sz="1800" dirty="0">
                <a:effectLst/>
                <a:ea typeface="Times New Roman" panose="02020603050405020304" pitchFamily="18" charset="0"/>
                <a:cs typeface="Times New Roman" panose="02020603050405020304" pitchFamily="18" charset="0"/>
              </a:rPr>
              <a:t>In the dynamic spending strategy, the balanced portfolio provided higher income (median) in all the cases , due to lower portfolio volatility. It is also the best strategy for income-focus pensioners</a:t>
            </a:r>
          </a:p>
          <a:p>
            <a:pPr marL="285750" indent="-285750">
              <a:buFont typeface="Arial" panose="020B0604020202020204" pitchFamily="34" charset="0"/>
              <a:buChar char="•"/>
            </a:pPr>
            <a:r>
              <a:rPr lang="en-US" dirty="0">
                <a:ea typeface="Times New Roman" panose="02020603050405020304" pitchFamily="18" charset="0"/>
                <a:cs typeface="Times New Roman" panose="02020603050405020304" pitchFamily="18" charset="0"/>
              </a:rPr>
              <a:t>For equity-based portfolios, total income is slightly higher in Fixed strategy</a:t>
            </a:r>
            <a:endParaRPr lang="en-US" sz="18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4303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 - Scenarios</a:t>
            </a:r>
            <a:endParaRPr lang="el-GR" dirty="0"/>
          </a:p>
        </p:txBody>
      </p:sp>
      <p:sp>
        <p:nvSpPr>
          <p:cNvPr id="3" name="Date Placeholder 2"/>
          <p:cNvSpPr>
            <a:spLocks noGrp="1"/>
          </p:cNvSpPr>
          <p:nvPr>
            <p:ph type="dt" sz="half" idx="10"/>
          </p:nvPr>
        </p:nvSpPr>
        <p:spPr/>
        <p:txBody>
          <a:bodyPr/>
          <a:lstStyle/>
          <a:p>
            <a:fld id="{71123903-EEDC-444C-9207-385EB443286F}" type="datetime1">
              <a:rPr lang="el-GR" smtClean="0"/>
              <a:t>8/9/2023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8C4B9FD-BBCD-4D20-BE68-D5FD8F544B57}" type="slidenum">
              <a:rPr lang="el-GR" smtClean="0"/>
              <a:t>10</a:t>
            </a:fld>
            <a:endParaRPr lang="el-GR"/>
          </a:p>
        </p:txBody>
      </p:sp>
      <p:graphicFrame>
        <p:nvGraphicFramePr>
          <p:cNvPr id="6" name="Table 5">
            <a:extLst>
              <a:ext uri="{FF2B5EF4-FFF2-40B4-BE49-F238E27FC236}">
                <a16:creationId xmlns:a16="http://schemas.microsoft.com/office/drawing/2014/main" id="{0155B253-1B81-84F8-9AB4-2E2A02894523}"/>
              </a:ext>
            </a:extLst>
          </p:cNvPr>
          <p:cNvGraphicFramePr>
            <a:graphicFrameLocks noGrp="1"/>
          </p:cNvGraphicFramePr>
          <p:nvPr>
            <p:extLst>
              <p:ext uri="{D42A27DB-BD31-4B8C-83A1-F6EECF244321}">
                <p14:modId xmlns:p14="http://schemas.microsoft.com/office/powerpoint/2010/main" val="2708471796"/>
              </p:ext>
            </p:extLst>
          </p:nvPr>
        </p:nvGraphicFramePr>
        <p:xfrm>
          <a:off x="1108654" y="1355452"/>
          <a:ext cx="10335486" cy="4136632"/>
        </p:xfrm>
        <a:graphic>
          <a:graphicData uri="http://schemas.openxmlformats.org/drawingml/2006/table">
            <a:tbl>
              <a:tblPr firstRow="1" firstCol="1" bandRow="1">
                <a:tableStyleId>{5C22544A-7EE6-4342-B048-85BDC9FD1C3A}</a:tableStyleId>
              </a:tblPr>
              <a:tblGrid>
                <a:gridCol w="4877629">
                  <a:extLst>
                    <a:ext uri="{9D8B030D-6E8A-4147-A177-3AD203B41FA5}">
                      <a16:colId xmlns:a16="http://schemas.microsoft.com/office/drawing/2014/main" val="3729909952"/>
                    </a:ext>
                  </a:extLst>
                </a:gridCol>
                <a:gridCol w="5457857">
                  <a:extLst>
                    <a:ext uri="{9D8B030D-6E8A-4147-A177-3AD203B41FA5}">
                      <a16:colId xmlns:a16="http://schemas.microsoft.com/office/drawing/2014/main" val="1505773192"/>
                    </a:ext>
                  </a:extLst>
                </a:gridCol>
              </a:tblGrid>
              <a:tr h="129464">
                <a:tc>
                  <a:txBody>
                    <a:bodyPr/>
                    <a:lstStyle/>
                    <a:p>
                      <a:pPr algn="ctr">
                        <a:lnSpc>
                          <a:spcPct val="150000"/>
                        </a:lnSpc>
                      </a:pPr>
                      <a:r>
                        <a:rPr lang="en-US" sz="1200" dirty="0">
                          <a:effectLst/>
                        </a:rPr>
                        <a:t>Question</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tc>
                  <a:txBody>
                    <a:bodyPr/>
                    <a:lstStyle/>
                    <a:p>
                      <a:pPr algn="ctr">
                        <a:lnSpc>
                          <a:spcPct val="150000"/>
                        </a:lnSpc>
                      </a:pPr>
                      <a:r>
                        <a:rPr lang="en-US" sz="1200" dirty="0">
                          <a:effectLst/>
                        </a:rPr>
                        <a:t>Best Strategy</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extLst>
                  <a:ext uri="{0D108BD9-81ED-4DB2-BD59-A6C34878D82A}">
                    <a16:rowId xmlns:a16="http://schemas.microsoft.com/office/drawing/2014/main" val="2897846431"/>
                  </a:ext>
                </a:extLst>
              </a:tr>
              <a:tr h="419358">
                <a:tc>
                  <a:txBody>
                    <a:bodyPr/>
                    <a:lstStyle/>
                    <a:p>
                      <a:pPr algn="just">
                        <a:lnSpc>
                          <a:spcPct val="150000"/>
                        </a:lnSpc>
                      </a:pPr>
                      <a:r>
                        <a:rPr lang="en-GB" sz="1200" dirty="0">
                          <a:effectLst/>
                        </a:rPr>
                        <a:t>Which strategy, if any, is the best in terms of safety and peer-to-peer comparison?</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tc>
                  <a:txBody>
                    <a:bodyPr/>
                    <a:lstStyle/>
                    <a:p>
                      <a:pPr algn="just">
                        <a:lnSpc>
                          <a:spcPct val="150000"/>
                        </a:lnSpc>
                      </a:pPr>
                      <a:r>
                        <a:rPr lang="en-US" sz="1200" dirty="0">
                          <a:effectLst/>
                        </a:rPr>
                        <a:t>A balanced portfolio with Dynamic Spending Strategy (any withdrawal rate up to 5%)</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extLst>
                  <a:ext uri="{0D108BD9-81ED-4DB2-BD59-A6C34878D82A}">
                    <a16:rowId xmlns:a16="http://schemas.microsoft.com/office/drawing/2014/main" val="271803988"/>
                  </a:ext>
                </a:extLst>
              </a:tr>
              <a:tr h="419358">
                <a:tc>
                  <a:txBody>
                    <a:bodyPr/>
                    <a:lstStyle/>
                    <a:p>
                      <a:pPr algn="just">
                        <a:lnSpc>
                          <a:spcPct val="150000"/>
                        </a:lnSpc>
                      </a:pPr>
                      <a:r>
                        <a:rPr lang="en-GB" sz="1200" dirty="0">
                          <a:effectLst/>
                        </a:rPr>
                        <a:t>What strategy should a conservative pensioner choose for a </a:t>
                      </a:r>
                      <a:r>
                        <a:rPr lang="en-GB" sz="1200" dirty="0">
                          <a:effectLst/>
                          <a:highlight>
                            <a:srgbClr val="FFFF00"/>
                          </a:highlight>
                        </a:rPr>
                        <a:t>30-year</a:t>
                      </a:r>
                      <a:r>
                        <a:rPr lang="en-GB" sz="1200" dirty="0">
                          <a:effectLst/>
                        </a:rPr>
                        <a:t> retirement period?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tc>
                  <a:txBody>
                    <a:bodyPr/>
                    <a:lstStyle/>
                    <a:p>
                      <a:pPr algn="just">
                        <a:lnSpc>
                          <a:spcPct val="150000"/>
                        </a:lnSpc>
                      </a:pPr>
                      <a:r>
                        <a:rPr lang="en-US" sz="1200" dirty="0">
                          <a:effectLst/>
                        </a:rPr>
                        <a:t>A balanced portfolio with Dynamic Spending Strategy with a 4.5% withdrawal rate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extLst>
                  <a:ext uri="{0D108BD9-81ED-4DB2-BD59-A6C34878D82A}">
                    <a16:rowId xmlns:a16="http://schemas.microsoft.com/office/drawing/2014/main" val="1315388945"/>
                  </a:ext>
                </a:extLst>
              </a:tr>
              <a:tr h="457497">
                <a:tc>
                  <a:txBody>
                    <a:bodyPr/>
                    <a:lstStyle/>
                    <a:p>
                      <a:pPr algn="just">
                        <a:lnSpc>
                          <a:spcPct val="150000"/>
                        </a:lnSpc>
                      </a:pPr>
                      <a:r>
                        <a:rPr lang="en-GB" sz="1200">
                          <a:effectLst/>
                        </a:rPr>
                        <a:t>Which strategy has the potential to yield a higher remaining balance at the end of life? (while receiving minimum income)?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tc>
                  <a:txBody>
                    <a:bodyPr/>
                    <a:lstStyle/>
                    <a:p>
                      <a:pPr algn="just">
                        <a:lnSpc>
                          <a:spcPct val="150000"/>
                        </a:lnSpc>
                      </a:pPr>
                      <a:r>
                        <a:rPr lang="en-US" sz="1200" dirty="0">
                          <a:effectLst/>
                        </a:rPr>
                        <a:t>An equity-based portfolio with Dynamic Spending with a 2.5% withdrawal rate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extLst>
                  <a:ext uri="{0D108BD9-81ED-4DB2-BD59-A6C34878D82A}">
                    <a16:rowId xmlns:a16="http://schemas.microsoft.com/office/drawing/2014/main" val="90256543"/>
                  </a:ext>
                </a:extLst>
              </a:tr>
              <a:tr h="457497">
                <a:tc>
                  <a:txBody>
                    <a:bodyPr/>
                    <a:lstStyle/>
                    <a:p>
                      <a:pPr algn="just">
                        <a:lnSpc>
                          <a:spcPct val="150000"/>
                        </a:lnSpc>
                      </a:pPr>
                      <a:r>
                        <a:rPr lang="en-GB" sz="1200" dirty="0">
                          <a:effectLst/>
                        </a:rPr>
                        <a:t>For individuals planning to retire earlier and requiring funds for a  </a:t>
                      </a:r>
                      <a:r>
                        <a:rPr lang="en-GB" sz="1200" dirty="0">
                          <a:effectLst/>
                          <a:highlight>
                            <a:srgbClr val="FFFF00"/>
                          </a:highlight>
                        </a:rPr>
                        <a:t>40-year </a:t>
                      </a:r>
                      <a:r>
                        <a:rPr lang="en-GB" sz="1200" dirty="0">
                          <a:effectLst/>
                        </a:rPr>
                        <a:t>period or more, which strategy should they pursue?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tc>
                  <a:txBody>
                    <a:bodyPr/>
                    <a:lstStyle/>
                    <a:p>
                      <a:pPr algn="just">
                        <a:lnSpc>
                          <a:spcPct val="150000"/>
                        </a:lnSpc>
                      </a:pPr>
                      <a:r>
                        <a:rPr lang="en-US" sz="1200" dirty="0">
                          <a:effectLst/>
                        </a:rPr>
                        <a:t>An equity-based portfolio with Dynamic Spending with a 4% withdrawal rate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extLst>
                  <a:ext uri="{0D108BD9-81ED-4DB2-BD59-A6C34878D82A}">
                    <a16:rowId xmlns:a16="http://schemas.microsoft.com/office/drawing/2014/main" val="1731863330"/>
                  </a:ext>
                </a:extLst>
              </a:tr>
              <a:tr h="299374">
                <a:tc>
                  <a:txBody>
                    <a:bodyPr/>
                    <a:lstStyle/>
                    <a:p>
                      <a:pPr algn="just">
                        <a:lnSpc>
                          <a:spcPct val="150000"/>
                        </a:lnSpc>
                      </a:pPr>
                      <a:r>
                        <a:rPr lang="en-GB" sz="1200">
                          <a:effectLst/>
                        </a:rPr>
                        <a:t>Is there a clear winner between the Fixed and Dynamic withdrawal strategies?</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tc>
                  <a:txBody>
                    <a:bodyPr/>
                    <a:lstStyle/>
                    <a:p>
                      <a:pPr algn="just">
                        <a:lnSpc>
                          <a:spcPct val="150000"/>
                        </a:lnSpc>
                      </a:pPr>
                      <a:r>
                        <a:rPr lang="en-US" sz="1200" dirty="0">
                          <a:effectLst/>
                        </a:rPr>
                        <a:t>Dynamic withdrawal strategy worked slightly better overall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extLst>
                  <a:ext uri="{0D108BD9-81ED-4DB2-BD59-A6C34878D82A}">
                    <a16:rowId xmlns:a16="http://schemas.microsoft.com/office/drawing/2014/main" val="3850662520"/>
                  </a:ext>
                </a:extLst>
              </a:tr>
              <a:tr h="1289038">
                <a:tc>
                  <a:txBody>
                    <a:bodyPr/>
                    <a:lstStyle/>
                    <a:p>
                      <a:pPr algn="just">
                        <a:lnSpc>
                          <a:spcPct val="150000"/>
                        </a:lnSpc>
                      </a:pPr>
                      <a:r>
                        <a:rPr lang="en-GB" sz="1200">
                          <a:effectLst/>
                        </a:rPr>
                        <a:t>Should individuals opt for a balanced portfolio or an equity-based one?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7849" marR="37849" marT="0" marB="0"/>
                </a:tc>
                <a:tc>
                  <a:txBody>
                    <a:bodyPr/>
                    <a:lstStyle/>
                    <a:p>
                      <a:pPr algn="just">
                        <a:lnSpc>
                          <a:spcPct val="150000"/>
                        </a:lnSpc>
                      </a:pPr>
                      <a:r>
                        <a:rPr lang="en-US" sz="1200" dirty="0">
                          <a:effectLst/>
                        </a:rPr>
                        <a:t>It depends on the pensioner’s goal:</a:t>
                      </a:r>
                    </a:p>
                    <a:p>
                      <a:pPr algn="just">
                        <a:lnSpc>
                          <a:spcPct val="150000"/>
                        </a:lnSpc>
                      </a:pPr>
                      <a:r>
                        <a:rPr lang="en-US" sz="1200" u="sng" dirty="0">
                          <a:effectLst/>
                        </a:rPr>
                        <a:t>Balanced</a:t>
                      </a:r>
                      <a:r>
                        <a:rPr lang="en-US" sz="1200" dirty="0">
                          <a:effectLst/>
                        </a:rPr>
                        <a:t>: worked better in terms of safety and income</a:t>
                      </a:r>
                    </a:p>
                    <a:p>
                      <a:pPr algn="just">
                        <a:lnSpc>
                          <a:spcPct val="150000"/>
                        </a:lnSpc>
                      </a:pPr>
                      <a:r>
                        <a:rPr lang="en-US" sz="1200" u="sng" dirty="0">
                          <a:effectLst/>
                        </a:rPr>
                        <a:t>Equity:</a:t>
                      </a:r>
                      <a:r>
                        <a:rPr lang="en-US" sz="1200" dirty="0">
                          <a:effectLst/>
                        </a:rPr>
                        <a:t> worked better for pensioners willing to take higher risks to grow their pension fund (legacy) or plan to retire early (e.g. 40 years)</a:t>
                      </a:r>
                    </a:p>
                  </a:txBody>
                  <a:tcPr marL="37849" marR="37849" marT="0" marB="0"/>
                </a:tc>
                <a:extLst>
                  <a:ext uri="{0D108BD9-81ED-4DB2-BD59-A6C34878D82A}">
                    <a16:rowId xmlns:a16="http://schemas.microsoft.com/office/drawing/2014/main" val="3171755314"/>
                  </a:ext>
                </a:extLst>
              </a:tr>
            </a:tbl>
          </a:graphicData>
        </a:graphic>
      </p:graphicFrame>
    </p:spTree>
    <p:extLst>
      <p:ext uri="{BB962C8B-B14F-4D97-AF65-F5344CB8AC3E}">
        <p14:creationId xmlns:p14="http://schemas.microsoft.com/office/powerpoint/2010/main" val="469436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C1799F7-B698-4182-9425-05B70A6FFCD6}" vid="{1CE26449-DB6F-4F43-97D8-53CDEB081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6CE53403DD0C1C49A7AF2C56428F56FD" ma:contentTypeVersion="10" ma:contentTypeDescription="Δημιουργία νέου εγγράφου" ma:contentTypeScope="" ma:versionID="3c8963c8ea1cbc2fffbe340b537a5f66">
  <xsd:schema xmlns:xsd="http://www.w3.org/2001/XMLSchema" xmlns:xs="http://www.w3.org/2001/XMLSchema" xmlns:p="http://schemas.microsoft.com/office/2006/metadata/properties" xmlns:ns2="b84a8ff5-2c8a-4af9-a191-94ce6068a595" xmlns:ns3="2e378e8c-f221-4899-9790-0ee140448e59" targetNamespace="http://schemas.microsoft.com/office/2006/metadata/properties" ma:root="true" ma:fieldsID="25d284a9faefd0ea9462fd7addd9d73e" ns2:_="" ns3:_="">
    <xsd:import namespace="b84a8ff5-2c8a-4af9-a191-94ce6068a595"/>
    <xsd:import namespace="2e378e8c-f221-4899-9790-0ee140448e5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4a8ff5-2c8a-4af9-a191-94ce6068a5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Ετικέτες εικόνας" ma:readOnly="false" ma:fieldId="{5cf76f15-5ced-4ddc-b409-7134ff3c332f}" ma:taxonomyMulti="true" ma:sspId="b09fc878-a8fe-45a5-ab6d-c1bb2a9a5d8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e378e8c-f221-4899-9790-0ee140448e59"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6" nillable="true" ma:displayName="Taxonomy Catch All Column" ma:hidden="true" ma:list="{c964d1e4-a958-40ba-b237-b0f288eee922}" ma:internalName="TaxCatchAll" ma:showField="CatchAllData" ma:web="2e378e8c-f221-4899-9790-0ee140448e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e378e8c-f221-4899-9790-0ee140448e59" xsi:nil="true"/>
    <lcf76f155ced4ddcb4097134ff3c332f xmlns="b84a8ff5-2c8a-4af9-a191-94ce6068a5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041426B-28D4-46B0-BBAC-5AB567CE17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4a8ff5-2c8a-4af9-a191-94ce6068a595"/>
    <ds:schemaRef ds:uri="2e378e8c-f221-4899-9790-0ee140448e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1CDB7E-B925-4E7B-BE16-7D52FAF51A2F}">
  <ds:schemaRefs>
    <ds:schemaRef ds:uri="http://schemas.microsoft.com/sharepoint/v3/contenttype/forms"/>
  </ds:schemaRefs>
</ds:datastoreItem>
</file>

<file path=customXml/itemProps3.xml><?xml version="1.0" encoding="utf-8"?>
<ds:datastoreItem xmlns:ds="http://schemas.openxmlformats.org/officeDocument/2006/customXml" ds:itemID="{A79B9B80-8873-461B-A8F0-D30A4F591247}">
  <ds:schemaRefs>
    <ds:schemaRef ds:uri="http://schemas.microsoft.com/office/2006/metadata/properties"/>
    <ds:schemaRef ds:uri="http://schemas.microsoft.com/office/infopath/2007/PartnerControls"/>
    <ds:schemaRef ds:uri="2e378e8c-f221-4899-9790-0ee140448e59"/>
    <ds:schemaRef ds:uri="b84a8ff5-2c8a-4af9-a191-94ce6068a595"/>
  </ds:schemaRefs>
</ds:datastoreItem>
</file>

<file path=docProps/app.xml><?xml version="1.0" encoding="utf-8"?>
<Properties xmlns="http://schemas.openxmlformats.org/officeDocument/2006/extended-properties" xmlns:vt="http://schemas.openxmlformats.org/officeDocument/2006/docPropsVTypes">
  <Template>Πρότυπο Παρουσίασης ΔΕ</Template>
  <TotalTime>9623</TotalTime>
  <Words>1424</Words>
  <Application>Microsoft Office PowerPoint</Application>
  <PresentationFormat>Widescreen</PresentationFormat>
  <Paragraphs>135</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Symbol</vt:lpstr>
      <vt:lpstr>Times New Roman</vt:lpstr>
      <vt:lpstr>Office Theme</vt:lpstr>
      <vt:lpstr>Using Monte Carlo simulation to identify safe withdrawal rates in private pension funds</vt:lpstr>
      <vt:lpstr>Pension Schemes</vt:lpstr>
      <vt:lpstr>The nastiest, hardest problem in Finance</vt:lpstr>
      <vt:lpstr>Fixed versus Dynamic Withdrawal Strategy</vt:lpstr>
      <vt:lpstr>Testing methodology</vt:lpstr>
      <vt:lpstr>Output from the simulation runs (per case)</vt:lpstr>
      <vt:lpstr>Aggregated Results - Success Rate </vt:lpstr>
      <vt:lpstr>Aggregated Results - Remaining Balance </vt:lpstr>
      <vt:lpstr>Aggregated Results - Income</vt:lpstr>
      <vt:lpstr>Conclusions - Scenarios</vt:lpstr>
    </vt:vector>
  </TitlesOfParts>
  <Company>ΕΕΥΕΜ/ΕΑΠ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Elias C. Stavropoulos</dc:creator>
  <cp:lastModifiedBy>Dimitriadis, Antonios</cp:lastModifiedBy>
  <cp:revision>34</cp:revision>
  <dcterms:created xsi:type="dcterms:W3CDTF">2016-10-18T07:42:06Z</dcterms:created>
  <dcterms:modified xsi:type="dcterms:W3CDTF">2023-09-11T10:45:33Z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0x0101006CE53403DD0C1C49A7AF2C56428F56FD</vt:lpwstr>
  </property>
  <property fmtid="{D5CDD505-2E9C-101B-9397-08002B2CF9AE}" pid="3" name="Order">
    <vt:r8>72608400</vt:r8>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y fmtid="{D5CDD505-2E9C-101B-9397-08002B2CF9AE}" pid="10" name="MediaServiceImageTags">
    <vt:lpwstr/>
  </property>
  <property fmtid="{D5CDD505-2E9C-101B-9397-08002B2CF9AE}" pid="11" name="MSIP_Label_dad3be33-4108-4738-9e07-d8656a181486_Enabled">
    <vt:lpwstr>true</vt:lpwstr>
  </property>
  <property fmtid="{D5CDD505-2E9C-101B-9397-08002B2CF9AE}" pid="12" name="MSIP_Label_dad3be33-4108-4738-9e07-d8656a181486_SetDate">
    <vt:lpwstr>2023-08-14T12:00:33Z</vt:lpwstr>
  </property>
  <property fmtid="{D5CDD505-2E9C-101B-9397-08002B2CF9AE}" pid="13" name="MSIP_Label_dad3be33-4108-4738-9e07-d8656a181486_Method">
    <vt:lpwstr>Privileged</vt:lpwstr>
  </property>
  <property fmtid="{D5CDD505-2E9C-101B-9397-08002B2CF9AE}" pid="14" name="MSIP_Label_dad3be33-4108-4738-9e07-d8656a181486_Name">
    <vt:lpwstr>Public No Visual Label</vt:lpwstr>
  </property>
  <property fmtid="{D5CDD505-2E9C-101B-9397-08002B2CF9AE}" pid="15" name="MSIP_Label_dad3be33-4108-4738-9e07-d8656a181486_SiteId">
    <vt:lpwstr>945c199a-83a2-4e80-9f8c-5a91be5752dd</vt:lpwstr>
  </property>
  <property fmtid="{D5CDD505-2E9C-101B-9397-08002B2CF9AE}" pid="16" name="MSIP_Label_dad3be33-4108-4738-9e07-d8656a181486_ActionId">
    <vt:lpwstr>ec1dfb5a-c399-44aa-925d-da11a1651eed</vt:lpwstr>
  </property>
  <property fmtid="{D5CDD505-2E9C-101B-9397-08002B2CF9AE}" pid="17" name="MSIP_Label_dad3be33-4108-4738-9e07-d8656a181486_ContentBits">
    <vt:lpwstr>0</vt:lpwstr>
  </property>
</Properties>
</file>